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24.xml" ContentType="application/vnd.openxmlformats-officedocument.presentationml.notesSl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12.xml" ContentType="application/vnd.openxmlformats-officedocument.presentationml.notesSl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5.xml" ContentType="application/vnd.openxmlformats-officedocument.presentationml.slideLayout+xml"/>
  <Override PartName="/ppt/notesSlides/notesSlide17.xml" ContentType="application/vnd.openxmlformats-officedocument.presentationml.notesSl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54.xml" ContentType="application/vnd.openxmlformats-officedocument.presentationml.slideLayout+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slideLayouts/slideLayout12.xml" ContentType="application/vnd.openxmlformats-officedocument.presentationml.slideLayout+xml"/>
  <Override PartName="/ppt/notesSlides/notesSlide33.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41"/>
  </p:notesMasterIdLst>
  <p:sldIdLst>
    <p:sldId id="275" r:id="rId7"/>
    <p:sldId id="279" r:id="rId8"/>
    <p:sldId id="286" r:id="rId9"/>
    <p:sldId id="282" r:id="rId10"/>
    <p:sldId id="283" r:id="rId11"/>
    <p:sldId id="284" r:id="rId12"/>
    <p:sldId id="304" r:id="rId13"/>
    <p:sldId id="278" r:id="rId14"/>
    <p:sldId id="287" r:id="rId15"/>
    <p:sldId id="288" r:id="rId16"/>
    <p:sldId id="289" r:id="rId17"/>
    <p:sldId id="290" r:id="rId18"/>
    <p:sldId id="291" r:id="rId19"/>
    <p:sldId id="306" r:id="rId20"/>
    <p:sldId id="293" r:id="rId21"/>
    <p:sldId id="308" r:id="rId22"/>
    <p:sldId id="309" r:id="rId23"/>
    <p:sldId id="310" r:id="rId24"/>
    <p:sldId id="285" r:id="rId25"/>
    <p:sldId id="294" r:id="rId26"/>
    <p:sldId id="295" r:id="rId27"/>
    <p:sldId id="296" r:id="rId28"/>
    <p:sldId id="311" r:id="rId29"/>
    <p:sldId id="312" r:id="rId30"/>
    <p:sldId id="297" r:id="rId31"/>
    <p:sldId id="299" r:id="rId32"/>
    <p:sldId id="298" r:id="rId33"/>
    <p:sldId id="276" r:id="rId34"/>
    <p:sldId id="300" r:id="rId35"/>
    <p:sldId id="301" r:id="rId36"/>
    <p:sldId id="302" r:id="rId37"/>
    <p:sldId id="303" r:id="rId38"/>
    <p:sldId id="313" r:id="rId39"/>
    <p:sldId id="26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471A"/>
    <a:srgbClr val="F2FAFE"/>
    <a:srgbClr val="FCF4F8"/>
    <a:srgbClr val="FCEDE1"/>
    <a:srgbClr val="FAF5E3"/>
    <a:srgbClr val="F0F4E6"/>
    <a:srgbClr val="E7F5F3"/>
    <a:srgbClr val="20552D"/>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84389" autoAdjust="0"/>
  </p:normalViewPr>
  <p:slideViewPr>
    <p:cSldViewPr snapToGrid="0">
      <p:cViewPr varScale="1">
        <p:scale>
          <a:sx n="82" d="100"/>
          <a:sy n="82" d="100"/>
        </p:scale>
        <p:origin x="318" y="90"/>
      </p:cViewPr>
      <p:guideLst/>
    </p:cSldViewPr>
  </p:slideViewPr>
  <p:notesTextViewPr>
    <p:cViewPr>
      <p:scale>
        <a:sx n="1" d="1"/>
        <a:sy n="1" d="1"/>
      </p:scale>
      <p:origin x="0" y="0"/>
    </p:cViewPr>
  </p:notesTextViewPr>
  <p:sorterViewPr>
    <p:cViewPr>
      <p:scale>
        <a:sx n="100" d="100"/>
        <a:sy n="100" d="100"/>
      </p:scale>
      <p:origin x="0" y="-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ustomXml" Target="../customXml/item1.xml"/><Relationship Id="rId20" Type="http://schemas.openxmlformats.org/officeDocument/2006/relationships/slide" Target="slides/slide14.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Welcome all; this is the webinar for the Assessment Record Updating Application,</a:t>
            </a:r>
            <a:r>
              <a:rPr lang="en-US" sz="1200" b="0" i="0" u="none" strike="noStrike" kern="1200" baseline="0" dirty="0">
                <a:solidFill>
                  <a:schemeClr val="tx1"/>
                </a:solidFill>
                <a:effectLst/>
                <a:latin typeface="+mn-lt"/>
                <a:ea typeface="+mn-ea"/>
                <a:cs typeface="+mn-cs"/>
              </a:rPr>
              <a:t> abbreviated ARUA</a:t>
            </a:r>
            <a:r>
              <a:rPr lang="en-US" sz="1200" b="0" i="0" u="none" strike="noStrike" kern="1200" dirty="0">
                <a:solidFill>
                  <a:schemeClr val="tx1"/>
                </a:solidFill>
                <a:effectLst/>
                <a:latin typeface="+mn-lt"/>
                <a:ea typeface="+mn-ea"/>
                <a:cs typeface="+mn-cs"/>
              </a:rPr>
              <a:t>, which replaced the functionality of the old Student Centered Staging application. </a:t>
            </a:r>
          </a:p>
          <a:p>
            <a:pPr rtl="0"/>
            <a:r>
              <a:rPr lang="en-US" sz="1200" b="0" i="0" u="none" strike="noStrike" kern="1200" dirty="0">
                <a:solidFill>
                  <a:schemeClr val="tx1"/>
                </a:solidFill>
                <a:effectLst/>
                <a:latin typeface="+mn-lt"/>
                <a:ea typeface="+mn-ea"/>
                <a:cs typeface="+mn-cs"/>
              </a:rPr>
              <a:t>The</a:t>
            </a:r>
            <a:r>
              <a:rPr lang="en-US" sz="1200" b="0" i="0" u="none" strike="noStrike" kern="1200" baseline="0" dirty="0">
                <a:solidFill>
                  <a:schemeClr val="tx1"/>
                </a:solidFill>
                <a:effectLst/>
                <a:latin typeface="+mn-lt"/>
                <a:ea typeface="+mn-ea"/>
                <a:cs typeface="+mn-cs"/>
              </a:rPr>
              <a:t> purpose of this application is to </a:t>
            </a:r>
            <a:r>
              <a:rPr lang="en-US" sz="1200" b="0" i="0" kern="1200" dirty="0">
                <a:solidFill>
                  <a:schemeClr val="tx1"/>
                </a:solidFill>
                <a:effectLst/>
                <a:latin typeface="+mn-lt"/>
                <a:ea typeface="+mn-ea"/>
                <a:cs typeface="+mn-cs"/>
              </a:rPr>
              <a:t>provide a central location for district users to view, edit, and correct statewide assessment results that have been received by the Oregon Department of Education (ODE). Y</a:t>
            </a:r>
            <a:r>
              <a:rPr lang="en-US" sz="1200" b="0" i="0" u="none" strike="noStrike" kern="1200" dirty="0">
                <a:solidFill>
                  <a:schemeClr val="tx1"/>
                </a:solidFill>
                <a:effectLst/>
                <a:latin typeface="+mn-lt"/>
                <a:ea typeface="+mn-ea"/>
                <a:cs typeface="+mn-cs"/>
              </a:rPr>
              <a:t>ou can find this application</a:t>
            </a:r>
            <a:r>
              <a:rPr lang="en-US" sz="1200" b="0" i="0" u="none" strike="noStrike" kern="1200" baseline="0" dirty="0">
                <a:solidFill>
                  <a:schemeClr val="tx1"/>
                </a:solidFill>
                <a:effectLst/>
                <a:latin typeface="+mn-lt"/>
                <a:ea typeface="+mn-ea"/>
                <a:cs typeface="+mn-cs"/>
              </a:rPr>
              <a:t> on the ODE secure district website. </a:t>
            </a:r>
          </a:p>
          <a:p>
            <a:pPr rtl="0"/>
            <a:r>
              <a:rPr lang="en-US" sz="1200" b="0" i="0" u="none" strike="noStrike" kern="1200" dirty="0">
                <a:solidFill>
                  <a:schemeClr val="tx1"/>
                </a:solidFill>
                <a:effectLst/>
                <a:latin typeface="+mn-lt"/>
                <a:ea typeface="+mn-ea"/>
                <a:cs typeface="+mn-cs"/>
              </a:rPr>
              <a:t>The video recording and PowerPoint for this presentation are available on the Assessment Transactional System</a:t>
            </a:r>
            <a:r>
              <a:rPr lang="en-US" sz="1200" b="0" i="0" u="none" strike="noStrike" kern="1200" baseline="0" dirty="0">
                <a:solidFill>
                  <a:schemeClr val="tx1"/>
                </a:solidFill>
                <a:effectLst/>
                <a:latin typeface="+mn-lt"/>
                <a:ea typeface="+mn-ea"/>
                <a:cs typeface="+mn-cs"/>
              </a:rPr>
              <a:t> page on the ODE district website, linked on this slide.</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898111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difference between the ARUA </a:t>
            </a:r>
            <a:r>
              <a:rPr lang="en-US" baseline="0" dirty="0"/>
              <a:t>and the old Student Centered Staging is that the records are divided up into two sections: student demographics, and test information.</a:t>
            </a:r>
          </a:p>
          <a:p>
            <a:r>
              <a:rPr lang="en-US" baseline="0" dirty="0"/>
              <a:t>When you search for specific records, the search results will first show you a list of students that meet your criteria.</a:t>
            </a:r>
          </a:p>
          <a:p>
            <a:r>
              <a:rPr lang="en-US" baseline="0" dirty="0"/>
              <a:t>If you click on the green checkmark, you can see the student demographic and resident institution fields.</a:t>
            </a:r>
          </a:p>
          <a:p>
            <a:r>
              <a:rPr lang="en-US" baseline="0" dirty="0"/>
              <a:t>If you click on the arrow button to the left of the green checkmark, then you will see a list of all tests associated with that student, regardless of which subject was selected on the search screen.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444389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what the student demographics screen looks like after you click the green checkmark next to a student. The</a:t>
            </a:r>
            <a:r>
              <a:rPr lang="en-US" baseline="0" dirty="0"/>
              <a:t> required fields, marked with asterisks, indicate the fields that must not be blank when a district user uploads a file (any blanks in these fields will cause an error).</a:t>
            </a:r>
          </a:p>
          <a:p>
            <a:r>
              <a:rPr lang="en-US" baseline="0" dirty="0"/>
              <a:t>The Enrolled Grade will only be editable between July 1 and the close of the editing window for the school year.</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413912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after you click on the arrow button to the left of the green checkmark</a:t>
            </a:r>
            <a:r>
              <a:rPr lang="en-US" baseline="0" dirty="0"/>
              <a:t> for the student, you get a list of all posted tests associated with that student. This list will display the subject code, PADMID, Attending district and school IDs, test benchmark, test type, test valid flag, test date and test year.</a:t>
            </a:r>
          </a:p>
          <a:p>
            <a:r>
              <a:rPr lang="en-US" baseline="0" dirty="0"/>
              <a:t>Then if you click the green checkmark next to one of the test records, you can see all the fields for that one test record.</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03819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this is the</a:t>
            </a:r>
            <a:r>
              <a:rPr lang="en-US" sz="1200" b="0" i="0" u="none" strike="noStrike" kern="1200" baseline="0" dirty="0">
                <a:solidFill>
                  <a:schemeClr val="tx1"/>
                </a:solidFill>
                <a:effectLst/>
                <a:latin typeface="+mn-lt"/>
                <a:ea typeface="+mn-ea"/>
                <a:cs typeface="+mn-cs"/>
              </a:rPr>
              <a:t> screen with all the test information, so it includes the PADMID, benchmark, score and performance levels; and then the administration code, accommodation codes, and the teacher name and class period are editable right here on the screen, as well as through a file upload.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854493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need to upload a file, you can do so using the File Upload Screen, where you click the [Choose File] button to select your file,</a:t>
            </a:r>
            <a:r>
              <a:rPr lang="en-US" baseline="0" dirty="0"/>
              <a:t> and then just click the [Upload] button. The file must be formatted according to the Assessment Transactional file layout, which is available on the File Formats Home page on the ODE District website.</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3339900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download a file, go to the Production Download search screen, select the records you want using the available search criteria, and then click the [Submit] button to generate a CSV file, which will be emailed to the email address on file for the user.</a:t>
            </a:r>
          </a:p>
          <a:p>
            <a:r>
              <a:rPr lang="en-US" baseline="0" dirty="0"/>
              <a:t>A new feature in this application is that you can download (and upload) multiple subjects in one file, whereas the old system was limited to separate files for each subject.</a:t>
            </a:r>
          </a:p>
          <a:p>
            <a:r>
              <a:rPr lang="en-US" baseline="0" dirty="0"/>
              <a:t>It’s important to note: If you are going to edit and then re-upload the file, then you need to import the downloaded CSV file into Excel in order to preserve the formatting of some specific fields.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601005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just take a minute to walk through the process of importing a CSV file into Excel. Open a blank new sheet, and from the Data menu, Get External Data section, click the ‘From Text’ button.</a:t>
            </a:r>
          </a:p>
          <a:p>
            <a:r>
              <a:rPr lang="en-US" dirty="0"/>
              <a:t>Select the file you wish to import, from the secure location where you saved it, and click the [Import] button.</a:t>
            </a:r>
          </a:p>
          <a:p>
            <a:r>
              <a:rPr lang="en-US" dirty="0"/>
              <a:t>Make sure the ‘Delimited’ radio button is selected and the box is checked for ‘My data has headers.’ Click the [Next &gt;] button.</a:t>
            </a:r>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2532340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the box for ‘Comma’ in the Delimiters section, and un-check all other boxes. Click the [Next &gt;] button.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2574529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Data Preview window, scroll across the fields and click on each column that needs to be imported as text (as listed here on</a:t>
            </a:r>
            <a:r>
              <a:rPr lang="en-US" baseline="0" dirty="0"/>
              <a:t> this slide)</a:t>
            </a:r>
            <a:r>
              <a:rPr lang="en-US" dirty="0"/>
              <a:t> and select the ‘Text’ radio button for each one.</a:t>
            </a:r>
          </a:p>
          <a:p>
            <a:r>
              <a:rPr lang="en-US" dirty="0"/>
              <a:t>Then click [Finish] and then [OK] to import the file. Save the file in a secure location with a file name of your choosing. This allows these five</a:t>
            </a:r>
            <a:r>
              <a:rPr lang="en-US" baseline="0" dirty="0"/>
              <a:t> fields to be formatted properly, not converted automatically to numeric.</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3484899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 next we’ll go into the Error Management section of the application.</a:t>
            </a:r>
          </a:p>
          <a:p>
            <a:r>
              <a:rPr lang="en-US" sz="1200" b="0" i="0" u="none" strike="noStrike" kern="1200" dirty="0">
                <a:solidFill>
                  <a:schemeClr val="tx1"/>
                </a:solidFill>
                <a:effectLst/>
                <a:latin typeface="+mn-lt"/>
                <a:ea typeface="+mn-ea"/>
                <a:cs typeface="+mn-cs"/>
              </a:rPr>
              <a:t>In the Error Management menu, you have six options. The main difference here between this application and other Consolidated Collections, is you have two Review</a:t>
            </a:r>
            <a:r>
              <a:rPr lang="en-US" sz="1200" b="0" i="0" u="none" strike="noStrike" kern="1200" baseline="0" dirty="0">
                <a:solidFill>
                  <a:schemeClr val="tx1"/>
                </a:solidFill>
                <a:effectLst/>
                <a:latin typeface="+mn-lt"/>
                <a:ea typeface="+mn-ea"/>
                <a:cs typeface="+mn-cs"/>
              </a:rPr>
              <a:t> Errors screens: </a:t>
            </a:r>
          </a:p>
          <a:p>
            <a:r>
              <a:rPr lang="en-US" sz="1200" b="0" i="0" u="none" strike="noStrike" kern="1200" baseline="0" dirty="0">
                <a:solidFill>
                  <a:schemeClr val="tx1"/>
                </a:solidFill>
                <a:effectLst/>
                <a:latin typeface="+mn-lt"/>
                <a:ea typeface="+mn-ea"/>
                <a:cs typeface="+mn-cs"/>
              </a:rPr>
              <a:t>Review District Errors, which is where you review errors in files that a district user has uploaded, and Review Vendor Errors, which is where you review errors in vendor files as they come in, that need to be fixed by a district user in order for the records to post.</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then the other usual options in this section: Review Queue</a:t>
            </a:r>
            <a:r>
              <a:rPr lang="en-US" sz="1200" b="0" i="0" u="none" strike="noStrike" kern="1200" baseline="0" dirty="0">
                <a:solidFill>
                  <a:schemeClr val="tx1"/>
                </a:solidFill>
                <a:effectLst/>
                <a:latin typeface="+mn-lt"/>
                <a:ea typeface="+mn-ea"/>
                <a:cs typeface="+mn-cs"/>
              </a:rPr>
              <a:t>, Review Email, </a:t>
            </a:r>
            <a:r>
              <a:rPr lang="en-US" sz="1200" b="0" i="0" u="none" strike="noStrike" kern="1200" dirty="0">
                <a:solidFill>
                  <a:schemeClr val="tx1"/>
                </a:solidFill>
                <a:effectLst/>
                <a:latin typeface="+mn-lt"/>
                <a:ea typeface="+mn-ea"/>
                <a:cs typeface="+mn-cs"/>
              </a:rPr>
              <a:t>House Keeping, and Download</a:t>
            </a:r>
            <a:r>
              <a:rPr lang="en-US" sz="1200" b="0" i="0" u="none" strike="noStrike" kern="1200" baseline="0" dirty="0">
                <a:solidFill>
                  <a:schemeClr val="tx1"/>
                </a:solidFill>
                <a:effectLst/>
                <a:latin typeface="+mn-lt"/>
                <a:ea typeface="+mn-ea"/>
                <a:cs typeface="+mn-cs"/>
              </a:rPr>
              <a:t> Errors</a:t>
            </a:r>
            <a:r>
              <a:rPr lang="en-US" sz="1200" b="0" i="0" u="none" strike="noStrike"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343212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Your assessment contacts include myself, Cindy Barrick, and Bianca Llamas, the data owners</a:t>
            </a:r>
            <a:r>
              <a:rPr lang="en-US" sz="1200" b="0" i="0" u="none" strike="noStrike" kern="1200" baseline="0" dirty="0">
                <a:solidFill>
                  <a:schemeClr val="tx1"/>
                </a:solidFill>
                <a:effectLst/>
                <a:latin typeface="+mn-lt"/>
                <a:ea typeface="+mn-ea"/>
                <a:cs typeface="+mn-cs"/>
              </a:rPr>
              <a:t> for this application</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Of course our Regional ESD Partners are always the first and best resource for all of you in the districts.</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860807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After you’ve uploaded a file, </a:t>
            </a:r>
            <a:r>
              <a:rPr lang="en-US" sz="1200" b="0" i="0" u="none" strike="noStrike" kern="1200" baseline="0" dirty="0">
                <a:solidFill>
                  <a:schemeClr val="tx1"/>
                </a:solidFill>
                <a:effectLst/>
                <a:latin typeface="+mn-lt"/>
                <a:ea typeface="+mn-ea"/>
                <a:cs typeface="+mn-cs"/>
              </a:rPr>
              <a:t>y</a:t>
            </a:r>
            <a:r>
              <a:rPr lang="en-US" sz="1200" b="0" i="0" u="none" strike="noStrike" kern="1200" dirty="0">
                <a:solidFill>
                  <a:schemeClr val="tx1"/>
                </a:solidFill>
                <a:effectLst/>
                <a:latin typeface="+mn-lt"/>
                <a:ea typeface="+mn-ea"/>
                <a:cs typeface="+mn-cs"/>
              </a:rPr>
              <a:t>ou can Review the Queue</a:t>
            </a:r>
            <a:r>
              <a:rPr lang="en-US" sz="1200" b="0" i="0" u="none" strike="noStrike" kern="1200" baseline="0" dirty="0">
                <a:solidFill>
                  <a:schemeClr val="tx1"/>
                </a:solidFill>
                <a:effectLst/>
                <a:latin typeface="+mn-lt"/>
                <a:ea typeface="+mn-ea"/>
                <a:cs typeface="+mn-cs"/>
              </a:rPr>
              <a:t>, to see the progress of the file validation; it will initially say “Pre-Posting” while the file is being processed, and then when it’s finished, it will say 100% and show you the count of records received and whether the file contains errors.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165316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Review Email screen is where you can see the contents of the email that</a:t>
            </a:r>
            <a:r>
              <a:rPr lang="en-US" baseline="0" dirty="0"/>
              <a:t> was sent to the user who uploaded a file. Click the arrow button in the leftmost column to expand the display, for each file that’s been submitted.</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3025528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Review District Errors screen allows the user to view and resolve any errors that may exist in files that were uploaded by a district user. Errors can be corrected online</a:t>
            </a:r>
            <a:r>
              <a:rPr lang="en-US" baseline="0" dirty="0"/>
              <a:t> by clicking the leftmost arrow to expand the Error Category, then clicking the green checkmark in the Fix column. This will display the test record fields in a screen at the bottom of the webpage.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1209792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Review the error information listed at the top of the form in the Validation Errors</a:t>
            </a:r>
            <a:r>
              <a:rPr lang="en-US" sz="1200" kern="1200" baseline="0" dirty="0">
                <a:solidFill>
                  <a:schemeClr val="tx1"/>
                </a:solidFill>
                <a:effectLst/>
                <a:latin typeface="+mn-lt"/>
                <a:ea typeface="+mn-ea"/>
                <a:cs typeface="+mn-cs"/>
              </a:rPr>
              <a:t> section</a:t>
            </a:r>
            <a:r>
              <a:rPr lang="en-US" sz="1200" kern="1200" dirty="0">
                <a:solidFill>
                  <a:schemeClr val="tx1"/>
                </a:solidFill>
                <a:effectLst/>
                <a:latin typeface="+mn-lt"/>
                <a:ea typeface="+mn-ea"/>
                <a:cs typeface="+mn-cs"/>
              </a:rPr>
              <a:t>. The fields that are causing the validation errors are highlighted with a red border line. Make the necessary data corrections to resolve the listed error, then click the [Save] button to save the changes. If all the errors have been corrected, then a “Record Saved” message will be displayed at the top of the screen. </a:t>
            </a:r>
          </a:p>
          <a:p>
            <a:r>
              <a:rPr lang="en-US" sz="1200" kern="1200" dirty="0">
                <a:solidFill>
                  <a:schemeClr val="tx1"/>
                </a:solidFill>
                <a:effectLst/>
                <a:latin typeface="+mn-lt"/>
                <a:ea typeface="+mn-ea"/>
                <a:cs typeface="+mn-cs"/>
              </a:rPr>
              <a:t>To leave without making any changes to the record, click the [Cancel] button.</a:t>
            </a:r>
          </a:p>
          <a:p>
            <a:r>
              <a:rPr lang="en-US" sz="1200" kern="1200" dirty="0">
                <a:solidFill>
                  <a:schemeClr val="tx1"/>
                </a:solidFill>
                <a:effectLst/>
                <a:latin typeface="+mn-lt"/>
                <a:ea typeface="+mn-ea"/>
                <a:cs typeface="+mn-cs"/>
              </a:rPr>
              <a:t>If the fields causing the validation errors are student demographic fields,</a:t>
            </a:r>
            <a:r>
              <a:rPr lang="en-US" sz="1200" kern="1200" baseline="0" dirty="0">
                <a:solidFill>
                  <a:schemeClr val="tx1"/>
                </a:solidFill>
                <a:effectLst/>
                <a:latin typeface="+mn-lt"/>
                <a:ea typeface="+mn-ea"/>
                <a:cs typeface="+mn-cs"/>
              </a:rPr>
              <a:t> those can be fixed using one of the buttons in the right-hand corner of the screen (the Change Student or Change Resident School button), or by doing a File Upload.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2349591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Change Student button is how you can fix errors that occurred because</a:t>
            </a:r>
            <a:r>
              <a:rPr lang="en-US" sz="1200" kern="1200" baseline="0" dirty="0">
                <a:solidFill>
                  <a:schemeClr val="tx1"/>
                </a:solidFill>
                <a:effectLst/>
                <a:latin typeface="+mn-lt"/>
                <a:ea typeface="+mn-ea"/>
                <a:cs typeface="+mn-cs"/>
              </a:rPr>
              <a:t> of an SSID merge or the fields used for matching students, such as the gender, birthdate, or name; or if the SSID of a record you’ve uploaded does not match the SSID that we currently have associated with the PADMID of the record you’re editing.</a:t>
            </a:r>
          </a:p>
          <a:p>
            <a:r>
              <a:rPr lang="en-US" sz="1200" kern="1200" baseline="0" dirty="0">
                <a:solidFill>
                  <a:schemeClr val="tx1"/>
                </a:solidFill>
                <a:effectLst/>
                <a:latin typeface="+mn-lt"/>
                <a:ea typeface="+mn-ea"/>
                <a:cs typeface="+mn-cs"/>
              </a:rPr>
              <a:t>If a student’s test record belongs to a different resident school, you can use the Change Resident School button to associate a test record with a different resident school. That association of the student with the school has to already exist, either on the SSID record or on another test record for that student.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see a yellow exclamation point in the ‘Fix’ column, instead of a green checkmark,</a:t>
            </a:r>
            <a:r>
              <a:rPr lang="en-US" sz="1200" kern="1200" baseline="0" dirty="0">
                <a:solidFill>
                  <a:schemeClr val="tx1"/>
                </a:solidFill>
                <a:effectLst/>
                <a:latin typeface="+mn-lt"/>
                <a:ea typeface="+mn-ea"/>
                <a:cs typeface="+mn-cs"/>
              </a:rPr>
              <a:t> that means that the error can only be fixed via File Upload, so if you had a typo in the enrolled grade or lost a leading zero, you’ll need to fix that by re-uploading the file.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1359911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Review Vendor Errors screen displays errors that may exist in files submitted by a vendor, that need to be corrected by a district user before the records can post. </a:t>
            </a:r>
            <a:r>
              <a:rPr lang="en-US" sz="1200" b="0" kern="1200" dirty="0">
                <a:solidFill>
                  <a:schemeClr val="tx1"/>
                </a:solidFill>
                <a:effectLst/>
                <a:latin typeface="+mn-lt"/>
                <a:ea typeface="+mn-ea"/>
                <a:cs typeface="+mn-cs"/>
              </a:rPr>
              <a:t>Remember that only records that are error-free can be posted and included in the Collection for subsequent reporting. Any records still showing in Review Vendor Errors that have not been corrected online or through file uploads will not show up in Record Maintenance or a Production Download. These errors are corrected with the same process used for the Review District Errors screen.</a:t>
            </a:r>
            <a:endParaRPr lang="en-US" b="0" dirty="0"/>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3826009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If you have a lot of errors that you need to fix, you can download the errors in a file, correct them there, and then re-upload them back into the ARUA. All the errors</a:t>
            </a:r>
            <a:r>
              <a:rPr lang="en-US" sz="1200" b="0" i="0" u="none" strike="noStrike" kern="1200" baseline="0" dirty="0">
                <a:solidFill>
                  <a:schemeClr val="tx1"/>
                </a:solidFill>
                <a:effectLst/>
                <a:latin typeface="+mn-lt"/>
                <a:ea typeface="+mn-ea"/>
                <a:cs typeface="+mn-cs"/>
              </a:rPr>
              <a:t> will be included in one single download file, in CSV format, and in the Assessment Transactional File Layout.</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1868764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House Keeping screen displays</a:t>
            </a:r>
            <a:r>
              <a:rPr lang="en-US" baseline="0" dirty="0"/>
              <a:t> a list of district-uploaded files with errors, and here you can delete an entire file if you need to. If you have multiple subjects in one file, each subject will appear in a separate row on this screen, and you’ll have to delete each subject row in order to delete the entire file.</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27</a:t>
            </a:fld>
            <a:endParaRPr lang="en-US"/>
          </a:p>
        </p:txBody>
      </p:sp>
    </p:spTree>
    <p:extLst>
      <p:ext uri="{BB962C8B-B14F-4D97-AF65-F5344CB8AC3E}">
        <p14:creationId xmlns:p14="http://schemas.microsoft.com/office/powerpoint/2010/main" val="313134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Reports menu, there are the same three report options that we had in the old Student Centered Staging application:</a:t>
            </a:r>
            <a:r>
              <a:rPr lang="en-US" baseline="0" dirty="0"/>
              <a:t> the Test Lookup Report, the Reference Report, and the Participation report.</a:t>
            </a:r>
          </a:p>
        </p:txBody>
      </p:sp>
      <p:sp>
        <p:nvSpPr>
          <p:cNvPr id="4" name="Slide Number Placeholder 3"/>
          <p:cNvSpPr>
            <a:spLocks noGrp="1"/>
          </p:cNvSpPr>
          <p:nvPr>
            <p:ph type="sldNum" sz="quarter" idx="10"/>
          </p:nvPr>
        </p:nvSpPr>
        <p:spPr/>
        <p:txBody>
          <a:bodyPr/>
          <a:lstStyle/>
          <a:p>
            <a:fld id="{42042C83-F474-4689-992F-134064305DAD}" type="slidenum">
              <a:rPr lang="en-US" smtClean="0"/>
              <a:t>28</a:t>
            </a:fld>
            <a:endParaRPr lang="en-US"/>
          </a:p>
        </p:txBody>
      </p:sp>
    </p:spTree>
    <p:extLst>
      <p:ext uri="{BB962C8B-B14F-4D97-AF65-F5344CB8AC3E}">
        <p14:creationId xmlns:p14="http://schemas.microsoft.com/office/powerpoint/2010/main" val="3183262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Test Lookup report allows you to look up what tests a student has. You can select the year</a:t>
            </a:r>
            <a:r>
              <a:rPr lang="en-US" sz="1200" b="0" i="0" u="none" strike="noStrike" kern="1200" baseline="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type in the student’s SSID, or multiple SSIDs separated by commas; and click on the Submit button, and it will list all the tests we have for that student or students. You can see which subjects have been completed and where the student took the tests, so, regardless of where the tests were taken, it’ll show the district and school, and subjects. This is helpful if you are missing students, or if</a:t>
            </a:r>
            <a:r>
              <a:rPr lang="en-US" sz="1200" b="0" i="0" u="none" strike="noStrike" kern="1200" baseline="0" dirty="0">
                <a:solidFill>
                  <a:schemeClr val="tx1"/>
                </a:solidFill>
                <a:effectLst/>
                <a:latin typeface="+mn-lt"/>
                <a:ea typeface="+mn-ea"/>
                <a:cs typeface="+mn-cs"/>
              </a:rPr>
              <a:t> you have a student move into your district, </a:t>
            </a:r>
            <a:r>
              <a:rPr lang="en-US" sz="1200" b="0" i="0" u="none" strike="noStrike" kern="1200" dirty="0">
                <a:solidFill>
                  <a:schemeClr val="tx1"/>
                </a:solidFill>
                <a:effectLst/>
                <a:latin typeface="+mn-lt"/>
                <a:ea typeface="+mn-ea"/>
                <a:cs typeface="+mn-cs"/>
              </a:rPr>
              <a:t>you can look them up here to see if they have already taken a test in a subject and where they took it. There’s no score information on this report, but it’ll give you an idea if the student has a test or not for a certain subject.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this report is available to download in both Excel and PDF formats. Please be careful, if you download this report, to keep</a:t>
            </a:r>
            <a:r>
              <a:rPr lang="en-US" sz="1200" b="0" i="0" u="none" strike="noStrike" kern="1200" baseline="0" dirty="0">
                <a:solidFill>
                  <a:schemeClr val="tx1"/>
                </a:solidFill>
                <a:effectLst/>
                <a:latin typeface="+mn-lt"/>
                <a:ea typeface="+mn-ea"/>
                <a:cs typeface="+mn-cs"/>
              </a:rPr>
              <a:t> it in a secure location and restrict access to it, since it has student SSIDs and names on it.</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29</a:t>
            </a:fld>
            <a:endParaRPr lang="en-US"/>
          </a:p>
        </p:txBody>
      </p:sp>
    </p:spTree>
    <p:extLst>
      <p:ext uri="{BB962C8B-B14F-4D97-AF65-F5344CB8AC3E}">
        <p14:creationId xmlns:p14="http://schemas.microsoft.com/office/powerpoint/2010/main" val="117124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presentation, I will be walking through the navigation of this</a:t>
            </a:r>
            <a:r>
              <a:rPr lang="en-US" baseline="0" dirty="0"/>
              <a:t> application and how it’s designed to function; as we go through, I’ll try to highlight some of the new editing features; and then I’ll go over the supporting documentation that’s available and where to find it.</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2644648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Reference Report will give you some basic counts of your demographic information, as well as a summary of program flags. This can be helpful if you want to take a look at how many students you have in each of those areas; and this report is broken down by subject, year, and grade, and the last column shows a count of how many records are in error.</a:t>
            </a:r>
          </a:p>
          <a:p>
            <a:r>
              <a:rPr lang="en-US" dirty="0"/>
              <a:t>There is a button in the upper left corner that you can click to download this report in a spreadsheet format</a:t>
            </a:r>
            <a:r>
              <a:rPr lang="en-US" baseline="0" dirty="0"/>
              <a:t>. The downloaded file will include the notes on a separate tab in the file.</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30</a:t>
            </a:fld>
            <a:endParaRPr lang="en-US"/>
          </a:p>
        </p:txBody>
      </p:sp>
    </p:spTree>
    <p:extLst>
      <p:ext uri="{BB962C8B-B14F-4D97-AF65-F5344CB8AC3E}">
        <p14:creationId xmlns:p14="http://schemas.microsoft.com/office/powerpoint/2010/main" val="1381322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the Participation report will contain summary information about how many participants and non-participants that you have</a:t>
            </a:r>
            <a:r>
              <a:rPr lang="en-US" sz="1200" b="0" i="0" u="none" strike="noStrike" kern="1200" baseline="0" dirty="0">
                <a:solidFill>
                  <a:schemeClr val="tx1"/>
                </a:solidFill>
                <a:effectLst/>
                <a:latin typeface="+mn-lt"/>
                <a:ea typeface="+mn-ea"/>
                <a:cs typeface="+mn-cs"/>
              </a:rPr>
              <a:t>. P</a:t>
            </a:r>
            <a:r>
              <a:rPr lang="en-US" sz="1200" b="0" i="0" u="none" strike="noStrike" kern="1200" dirty="0">
                <a:solidFill>
                  <a:schemeClr val="tx1"/>
                </a:solidFill>
                <a:effectLst/>
                <a:latin typeface="+mn-lt"/>
                <a:ea typeface="+mn-ea"/>
                <a:cs typeface="+mn-cs"/>
              </a:rPr>
              <a:t>lease keep in mind that this won’t be useful until we start our processing for accountability reporting in the summer, the first week in June. At that point you can start to see your counts of participants by test type (standard and Extended); first-year or Beginning English Learners; and counts of non-participants. The processing runs weekly during the summer, so you’ll want to check again after records have been edited.</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31</a:t>
            </a:fld>
            <a:endParaRPr lang="en-US"/>
          </a:p>
        </p:txBody>
      </p:sp>
    </p:spTree>
    <p:extLst>
      <p:ext uri="{BB962C8B-B14F-4D97-AF65-F5344CB8AC3E}">
        <p14:creationId xmlns:p14="http://schemas.microsoft.com/office/powerpoint/2010/main" val="1072647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I’ll talk about the documentation that’s available and where to find it.</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32</a:t>
            </a:fld>
            <a:endParaRPr lang="en-US"/>
          </a:p>
        </p:txBody>
      </p:sp>
    </p:spTree>
    <p:extLst>
      <p:ext uri="{BB962C8B-B14F-4D97-AF65-F5344CB8AC3E}">
        <p14:creationId xmlns:p14="http://schemas.microsoft.com/office/powerpoint/2010/main" val="226134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documentation we currently have available includes the User</a:t>
            </a:r>
            <a:r>
              <a:rPr lang="en-US" baseline="0" dirty="0"/>
              <a:t> Guide for this application, linked here on this slide, which can also be accessed under Additional Documents on the Assessment Transactional System page on the ODE district website. </a:t>
            </a:r>
          </a:p>
          <a:p>
            <a:r>
              <a:rPr lang="en-US" baseline="0" dirty="0"/>
              <a:t>Also, from the Training main page, there is a table that lists all the training webinars that are scheduled; and training materials for past webinars are on the Previous Trainings page. Typically for the assessment data, we have a winter webinar, which provides an overview of applications and working with assessment data, and then a spring webinar where we go over the accountability reports that use assessment data and how to validate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Over on the ODE public website, the Student Assessment page has a section for each subject; the Test Administration section has many resources for test coordinators and other interested parties, and the Accessing Student Scores Online page has information specific to the current school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the Key Dates page has news and important dates that are updated weekly, as well as links to various schedules to help you keep track of what is due and when things are happening.</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33</a:t>
            </a:fld>
            <a:endParaRPr lang="en-US"/>
          </a:p>
        </p:txBody>
      </p:sp>
    </p:spTree>
    <p:extLst>
      <p:ext uri="{BB962C8B-B14F-4D97-AF65-F5344CB8AC3E}">
        <p14:creationId xmlns:p14="http://schemas.microsoft.com/office/powerpoint/2010/main" val="3560441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ARUA Walkthrough.</a:t>
            </a:r>
          </a:p>
          <a:p>
            <a:r>
              <a:rPr lang="en-US" dirty="0"/>
              <a:t>I want to say how much I appreciate al</a:t>
            </a:r>
            <a:r>
              <a:rPr lang="en-US" baseline="0" dirty="0"/>
              <a:t>l the time and effort you put into maintaining high quality data. W</a:t>
            </a:r>
            <a:r>
              <a:rPr lang="en-US" sz="1200" b="0" i="0" u="none" strike="noStrike" kern="1200" dirty="0">
                <a:solidFill>
                  <a:schemeClr val="tx1"/>
                </a:solidFill>
                <a:effectLst/>
                <a:latin typeface="+mn-lt"/>
                <a:ea typeface="+mn-ea"/>
                <a:cs typeface="+mn-cs"/>
              </a:rPr>
              <a:t>e couldn’t do the data reporting that we do without everything that all of you contribute, so thank you.</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34</a:t>
            </a:fld>
            <a:endParaRPr lang="en-US"/>
          </a:p>
        </p:txBody>
      </p:sp>
    </p:spTree>
    <p:extLst>
      <p:ext uri="{BB962C8B-B14F-4D97-AF65-F5344CB8AC3E}">
        <p14:creationId xmlns:p14="http://schemas.microsoft.com/office/powerpoint/2010/main" val="3654590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Everything we’re going over today is located on</a:t>
            </a:r>
            <a:r>
              <a:rPr lang="en-US" baseline="0" dirty="0"/>
              <a:t> the ODE district secure website, so you will need a central login account and permission from your District Security Administrator to access Consolidated Collections and the Assessment Transactional System collection.</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141868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You can find this application</a:t>
            </a:r>
            <a:r>
              <a:rPr lang="en-US" sz="1200" b="0" i="0" u="none" strike="noStrike" kern="1200" baseline="0" dirty="0">
                <a:solidFill>
                  <a:schemeClr val="tx1"/>
                </a:solidFill>
                <a:effectLst/>
                <a:latin typeface="+mn-lt"/>
                <a:ea typeface="+mn-ea"/>
                <a:cs typeface="+mn-cs"/>
              </a:rPr>
              <a:t> within the Consolidated Collections application, under the ARUA menu, by selecting Assessment Transactional System for the current school year.</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144414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t>
            </a:r>
            <a:r>
              <a:rPr lang="en-US" sz="1200" b="0" i="0" u="none" strike="noStrike" kern="1200" baseline="0" dirty="0">
                <a:solidFill>
                  <a:schemeClr val="tx1"/>
                </a:solidFill>
                <a:effectLst/>
                <a:latin typeface="+mn-lt"/>
                <a:ea typeface="+mn-ea"/>
                <a:cs typeface="+mn-cs"/>
              </a:rPr>
              <a:t>then you will arrive at the ARUA landing page. The current year collection will be the only one available, so you will only be able to view records for the current year and edit during the editing window.</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5086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you’ll notice that the main menu for this application looks</a:t>
            </a:r>
            <a:r>
              <a:rPr lang="en-US" baseline="0" dirty="0"/>
              <a:t> very familiar if you’ve been using Consolidated Collections to submit data for student or staff collections: it has a Record Management section, an Error Management section, and a Reports section, and we’ll walk through each of these.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340048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the Record Management menu, you have four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You can look up posted test records,</a:t>
            </a:r>
            <a:r>
              <a:rPr lang="en-US" sz="1200" b="0" i="0" u="none" strike="noStrike" kern="1200" baseline="0" dirty="0">
                <a:solidFill>
                  <a:schemeClr val="tx1"/>
                </a:solidFill>
                <a:effectLst/>
                <a:latin typeface="+mn-lt"/>
                <a:ea typeface="+mn-ea"/>
                <a:cs typeface="+mn-cs"/>
              </a:rPr>
              <a:t> if you just want to view them online;</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you can edit individual records directly, by</a:t>
            </a:r>
            <a:r>
              <a:rPr lang="en-US" sz="1200" b="0" i="0" u="none" strike="noStrike" kern="1200" baseline="0" dirty="0">
                <a:solidFill>
                  <a:schemeClr val="tx1"/>
                </a:solidFill>
                <a:effectLst/>
                <a:latin typeface="+mn-lt"/>
                <a:ea typeface="+mn-ea"/>
                <a:cs typeface="+mn-cs"/>
              </a:rPr>
              <a:t> going into Edit Posted Records</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you can also download a file via Production Download; and make edits to multiple records, and then you can upload your files using the File Upload screen.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25541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search options are the same for the Lookup Posted Records, Edit Posted Records, and Production Download screens.</a:t>
            </a:r>
          </a:p>
          <a:p>
            <a:r>
              <a:rPr lang="en-US" dirty="0"/>
              <a:t>The search screen</a:t>
            </a:r>
            <a:r>
              <a:rPr lang="en-US" baseline="0" dirty="0"/>
              <a:t> has the same basic fields that were available in Student Centered Staging, minus the advanced search options. So you can search by subject, test type, date, school, grade, district student ID, SSIDs (separated by commas), student name, and date of birth.</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3654340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2/6/2024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2/6/2024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2/6/2024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2/6/2024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2/6/2024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2/6/2024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2/6/2024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2/6/2024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2/6/2024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2/6/2024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2/6/2024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2/6/2024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2/6/2024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2/6/2024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2/6/2024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2/6/2024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2/6/2024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2/6/2024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2/6/2024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2/6/2024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2/6/2024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2/6/2024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2/6/2024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2/6/2024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2/6/2024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2/6/2024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2/6/2024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2/6/2024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2/6/2024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2/6/2024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2/6/2024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2/6/2024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dedistrict.oregon.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odedistrict.oregon.gov/CollectionsValidations/Collections/Pages/AssessmentTransactionalSystem.asp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odedistrict.oregon.gov/CollectionsValidations/FileFormats" TargetMode="External"/><Relationship Id="rId4" Type="http://schemas.openxmlformats.org/officeDocument/2006/relationships/hyperlink" Target="https://odedistrict.oregon.gov/CollectionsValidations/FileFormats/Documents/asmttransactionfileformat.xls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cindy.barrick@ode.oregon.gov"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www.oregon.gov/ode/educator-resources/assessment/Documents/esdpartners.pdf" TargetMode="External"/><Relationship Id="rId4" Type="http://schemas.openxmlformats.org/officeDocument/2006/relationships/hyperlink" Target="mailto:bianca.llamas1@ode.oregon.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oregon.gov/ode/educator-resources/assessment/Pages/Accessing-Student-Test-Scores-Online.aspx" TargetMode="External"/><Relationship Id="rId3" Type="http://schemas.openxmlformats.org/officeDocument/2006/relationships/hyperlink" Target="https://odedistrict.oregon.gov/CollectionsValidations/Collections/Documents/ARUAUserGuide.pdf" TargetMode="External"/><Relationship Id="rId7" Type="http://schemas.openxmlformats.org/officeDocument/2006/relationships/hyperlink" Target="https://www.oregon.gov/ode/educator-resources/assessment/Pages/Assessment-Administration.aspx"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hyperlink" Target="https://www.oregon.gov/ode/educator-resources/assessment/" TargetMode="External"/><Relationship Id="rId5" Type="http://schemas.openxmlformats.org/officeDocument/2006/relationships/hyperlink" Target="https://odedistrict.oregon.gov/Training/" TargetMode="External"/><Relationship Id="rId4" Type="http://schemas.openxmlformats.org/officeDocument/2006/relationships/hyperlink" Target="https://odedistrict.oregon.gov/CollectionsValidations/Collections/Pages/AssessmentTransactionalSystem.aspx" TargetMode="External"/><Relationship Id="rId9" Type="http://schemas.openxmlformats.org/officeDocument/2006/relationships/hyperlink" Target="https://www.oregon.gov/ode/schools-and-districts/Pages/Key-Dates-Accountability-Reporting.aspx"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hyperlink" Target="https://odedistrict.oregon.gov/"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district.ode.state.or.us/apps/login/searchSA.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istrict.ode.state.or.us/apps/DataCllctn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86701"/>
            <a:ext cx="9144000" cy="985593"/>
          </a:xfrm>
        </p:spPr>
        <p:txBody>
          <a:bodyPr>
            <a:noAutofit/>
          </a:bodyPr>
          <a:lstStyle/>
          <a:p>
            <a:r>
              <a:rPr lang="en-US" sz="4000" dirty="0">
                <a:solidFill>
                  <a:schemeClr val="tx1"/>
                </a:solidFill>
              </a:rPr>
              <a:t>Assessment Record Updating Application (ARUA)</a:t>
            </a:r>
          </a:p>
        </p:txBody>
      </p:sp>
      <p:sp>
        <p:nvSpPr>
          <p:cNvPr id="3" name="Subtitle 2"/>
          <p:cNvSpPr>
            <a:spLocks noGrp="1"/>
          </p:cNvSpPr>
          <p:nvPr>
            <p:ph type="subTitle" idx="1"/>
          </p:nvPr>
        </p:nvSpPr>
        <p:spPr>
          <a:xfrm>
            <a:off x="2232102" y="3762103"/>
            <a:ext cx="7727796" cy="2377690"/>
          </a:xfrm>
        </p:spPr>
        <p:txBody>
          <a:bodyPr>
            <a:normAutofit/>
          </a:bodyPr>
          <a:lstStyle/>
          <a:p>
            <a:r>
              <a:rPr lang="en-US" sz="1800" dirty="0">
                <a:solidFill>
                  <a:schemeClr val="tx1"/>
                </a:solidFill>
              </a:rPr>
              <a:t>Find the application on the </a:t>
            </a:r>
            <a:r>
              <a:rPr lang="en-US" sz="1800" dirty="0">
                <a:hlinkClick r:id="rId3"/>
              </a:rPr>
              <a:t>ODE secure district website</a:t>
            </a:r>
            <a:r>
              <a:rPr lang="en-US" sz="1800" dirty="0"/>
              <a:t>:</a:t>
            </a:r>
          </a:p>
          <a:p>
            <a:pPr>
              <a:spcAft>
                <a:spcPts val="1800"/>
              </a:spcAft>
            </a:pPr>
            <a:r>
              <a:rPr lang="en-US" dirty="0">
                <a:solidFill>
                  <a:schemeClr val="tx1"/>
                </a:solidFill>
              </a:rPr>
              <a:t>Consolidated Collections &gt; ARUA &gt; </a:t>
            </a:r>
            <a:br>
              <a:rPr lang="en-US" dirty="0">
                <a:solidFill>
                  <a:schemeClr val="tx1"/>
                </a:solidFill>
              </a:rPr>
            </a:br>
            <a:r>
              <a:rPr lang="en-US" dirty="0">
                <a:solidFill>
                  <a:schemeClr val="tx1"/>
                </a:solidFill>
              </a:rPr>
              <a:t>Assessment Transactional System 23-24</a:t>
            </a:r>
          </a:p>
          <a:p>
            <a:pPr>
              <a:spcAft>
                <a:spcPts val="1200"/>
              </a:spcAft>
            </a:pPr>
            <a:r>
              <a:rPr lang="en-US" sz="1800" dirty="0">
                <a:solidFill>
                  <a:schemeClr val="tx1"/>
                </a:solidFill>
              </a:rPr>
              <a:t>Find this presentation on the </a:t>
            </a:r>
            <a:r>
              <a:rPr lang="en-US" sz="1800" dirty="0">
                <a:hlinkClick r:id="rId4"/>
              </a:rPr>
              <a:t>Assessment Transactional System</a:t>
            </a:r>
            <a:r>
              <a:rPr lang="en-US" sz="1800" dirty="0"/>
              <a:t> </a:t>
            </a:r>
            <a:r>
              <a:rPr lang="en-US" sz="1800" dirty="0">
                <a:solidFill>
                  <a:schemeClr val="tx1"/>
                </a:solidFill>
              </a:rPr>
              <a:t>page</a:t>
            </a:r>
          </a:p>
          <a:p>
            <a:r>
              <a:rPr lang="en-US" dirty="0">
                <a:solidFill>
                  <a:schemeClr val="tx1"/>
                </a:solidFill>
              </a:rPr>
              <a:t>Welcome!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67311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Search Results</a:t>
            </a:r>
          </a:p>
        </p:txBody>
      </p:sp>
      <p:pic>
        <p:nvPicPr>
          <p:cNvPr id="7" name="Picture 6" descr="screenshot of list of student search results on Lookup Posted Records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900" y="1630496"/>
            <a:ext cx="9183320" cy="4509297"/>
          </a:xfrm>
          <a:prstGeom prst="rect">
            <a:avLst/>
          </a:prstGeom>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10</a:t>
            </a:fld>
            <a:endParaRPr lang="en-US" dirty="0"/>
          </a:p>
        </p:txBody>
      </p:sp>
    </p:spTree>
    <p:extLst>
      <p:ext uri="{BB962C8B-B14F-4D97-AF65-F5344CB8AC3E}">
        <p14:creationId xmlns:p14="http://schemas.microsoft.com/office/powerpoint/2010/main" val="152145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Demographics Screen</a:t>
            </a:r>
          </a:p>
        </p:txBody>
      </p:sp>
      <p:pic>
        <p:nvPicPr>
          <p:cNvPr id="6" name="Picture 5" descr="screenshot of one student demographic record with required fields indicated with asterisk (SSID, First Name, Last Name, Resident School ID, Birthdate, and Gender Co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7" y="2196372"/>
            <a:ext cx="10058400" cy="3230708"/>
          </a:xfrm>
          <a:prstGeom prst="rect">
            <a:avLst/>
          </a:prstGeom>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11</a:t>
            </a:fld>
            <a:endParaRPr lang="en-US" dirty="0"/>
          </a:p>
        </p:txBody>
      </p:sp>
    </p:spTree>
    <p:extLst>
      <p:ext uri="{BB962C8B-B14F-4D97-AF65-F5344CB8AC3E}">
        <p14:creationId xmlns:p14="http://schemas.microsoft.com/office/powerpoint/2010/main" val="405683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Tests associated with a student</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12</a:t>
            </a:fld>
            <a:endParaRPr lang="en-US" dirty="0"/>
          </a:p>
        </p:txBody>
      </p:sp>
      <p:pic>
        <p:nvPicPr>
          <p:cNvPr id="7" name="Picture 6" descr="screenshot of list of tests associated with one student">
            <a:extLst>
              <a:ext uri="{FF2B5EF4-FFF2-40B4-BE49-F238E27FC236}">
                <a16:creationId xmlns:a16="http://schemas.microsoft.com/office/drawing/2014/main" id="{868C2FD3-B5D4-D9FC-8B9A-739D9BD66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28" y="2552577"/>
            <a:ext cx="11412543" cy="1752845"/>
          </a:xfrm>
          <a:prstGeom prst="rect">
            <a:avLst/>
          </a:prstGeom>
        </p:spPr>
      </p:pic>
    </p:spTree>
    <p:extLst>
      <p:ext uri="{BB962C8B-B14F-4D97-AF65-F5344CB8AC3E}">
        <p14:creationId xmlns:p14="http://schemas.microsoft.com/office/powerpoint/2010/main" val="119887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Editing One Test Record Online</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13</a:t>
            </a:fld>
            <a:endParaRPr lang="en-US" dirty="0"/>
          </a:p>
        </p:txBody>
      </p:sp>
      <p:pic>
        <p:nvPicPr>
          <p:cNvPr id="7" name="Picture 6" descr="screenshot of one test record editing screen for one student">
            <a:extLst>
              <a:ext uri="{FF2B5EF4-FFF2-40B4-BE49-F238E27FC236}">
                <a16:creationId xmlns:a16="http://schemas.microsoft.com/office/drawing/2014/main" id="{FA50FA85-DF77-0207-2752-B6441CD43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808" y="1789869"/>
            <a:ext cx="7956383" cy="4349924"/>
          </a:xfrm>
          <a:prstGeom prst="rect">
            <a:avLst/>
          </a:prstGeom>
        </p:spPr>
      </p:pic>
    </p:spTree>
    <p:extLst>
      <p:ext uri="{BB962C8B-B14F-4D97-AF65-F5344CB8AC3E}">
        <p14:creationId xmlns:p14="http://schemas.microsoft.com/office/powerpoint/2010/main" val="706940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 Upload Screen</a:t>
            </a:r>
          </a:p>
        </p:txBody>
      </p:sp>
      <p:pic>
        <p:nvPicPr>
          <p:cNvPr id="6" name="Picture 5" descr="screenshot of File Upload screen with Choose File button and Upload but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020" y="2050765"/>
            <a:ext cx="8268854" cy="1943371"/>
          </a:xfrm>
          <a:prstGeom prst="rect">
            <a:avLst/>
          </a:prstGeom>
        </p:spPr>
      </p:pic>
      <p:sp>
        <p:nvSpPr>
          <p:cNvPr id="3" name="Content Placeholder 2"/>
          <p:cNvSpPr>
            <a:spLocks noGrp="1"/>
          </p:cNvSpPr>
          <p:nvPr>
            <p:ph idx="1"/>
          </p:nvPr>
        </p:nvSpPr>
        <p:spPr>
          <a:xfrm>
            <a:off x="717176" y="4561241"/>
            <a:ext cx="10784542" cy="1373393"/>
          </a:xfrm>
        </p:spPr>
        <p:txBody>
          <a:bodyPr/>
          <a:lstStyle/>
          <a:p>
            <a:r>
              <a:rPr lang="en-US" dirty="0"/>
              <a:t>File layout:</a:t>
            </a:r>
            <a:endParaRPr lang="en-US" dirty="0">
              <a:hlinkClick r:id="rId4"/>
            </a:endParaRPr>
          </a:p>
          <a:p>
            <a:pPr lvl="1"/>
            <a:r>
              <a:rPr lang="en-US" sz="2000" dirty="0">
                <a:hlinkClick r:id="rId4"/>
              </a:rPr>
              <a:t>Assessment Transactional Format</a:t>
            </a:r>
            <a:r>
              <a:rPr lang="en-US" sz="2000" dirty="0"/>
              <a:t> on the </a:t>
            </a:r>
            <a:r>
              <a:rPr lang="en-US" sz="2000" dirty="0">
                <a:hlinkClick r:id="rId5"/>
              </a:rPr>
              <a:t>File Formats Home</a:t>
            </a:r>
            <a:r>
              <a:rPr lang="en-US" sz="2000" dirty="0"/>
              <a:t> page</a:t>
            </a:r>
            <a:endParaRPr lang="en-US" sz="2000" i="1"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2492735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Download</a:t>
            </a:r>
          </a:p>
        </p:txBody>
      </p:sp>
      <p:pic>
        <p:nvPicPr>
          <p:cNvPr id="6" name="Picture 5" descr="screenshot of Production Download screen after download file has been requested, with email address of user and Reset but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072" y="1744513"/>
            <a:ext cx="8230749" cy="2067213"/>
          </a:xfrm>
          <a:prstGeom prst="rect">
            <a:avLst/>
          </a:prstGeom>
        </p:spPr>
      </p:pic>
      <p:pic>
        <p:nvPicPr>
          <p:cNvPr id="7" name="Picture 6" descr="sample email contents after Production Download file has been requested and request has been processed, including link to file that is ready to be download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124" y="3985021"/>
            <a:ext cx="7830643" cy="1981477"/>
          </a:xfrm>
          <a:prstGeom prst="rect">
            <a:avLst/>
          </a:prstGeom>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15</a:t>
            </a:fld>
            <a:endParaRPr lang="en-US" dirty="0"/>
          </a:p>
        </p:txBody>
      </p:sp>
    </p:spTree>
    <p:extLst>
      <p:ext uri="{BB962C8B-B14F-4D97-AF65-F5344CB8AC3E}">
        <p14:creationId xmlns:p14="http://schemas.microsoft.com/office/powerpoint/2010/main" val="225995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File to MS Excel</a:t>
            </a:r>
          </a:p>
        </p:txBody>
      </p:sp>
      <p:pic>
        <p:nvPicPr>
          <p:cNvPr id="8" name="Picture Placeholder 7" descr="Microsoft Excel Data menu options, Get External Data section, with From Text option circle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284" b="4284"/>
          <a:stretch>
            <a:fillRect/>
          </a:stretch>
        </p:blipFill>
        <p:spPr>
          <a:xfrm>
            <a:off x="717177" y="2985571"/>
            <a:ext cx="4180604" cy="2467778"/>
          </a:xfrm>
        </p:spPr>
      </p:pic>
      <p:pic>
        <p:nvPicPr>
          <p:cNvPr id="6" name="Content Placeholder 5" descr="Microsoft Excel Text Import Wizard Step 1 of 3 screenshot with Delimited radio button selected and My data has headers checkbox checked"/>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525705" y="1233990"/>
            <a:ext cx="5487166" cy="4172532"/>
          </a:xfrm>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16</a:t>
            </a:fld>
            <a:endParaRPr lang="en-US" dirty="0"/>
          </a:p>
        </p:txBody>
      </p:sp>
    </p:spTree>
    <p:extLst>
      <p:ext uri="{BB962C8B-B14F-4D97-AF65-F5344CB8AC3E}">
        <p14:creationId xmlns:p14="http://schemas.microsoft.com/office/powerpoint/2010/main" val="372007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File to Excel</a:t>
            </a:r>
            <a:r>
              <a:rPr lang="en-US" sz="2400" dirty="0"/>
              <a:t> (cont’d)</a:t>
            </a:r>
          </a:p>
        </p:txBody>
      </p:sp>
      <p:pic>
        <p:nvPicPr>
          <p:cNvPr id="7" name="Content Placeholder 6" descr="Microsoft Excel Text Import Wizard Step 2 of 3 screen with Comma delimiter box checked"/>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971043" y="1851381"/>
            <a:ext cx="5639557" cy="4288412"/>
          </a:xfr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17</a:t>
            </a:fld>
            <a:endParaRPr lang="en-US" dirty="0"/>
          </a:p>
        </p:txBody>
      </p:sp>
    </p:spTree>
    <p:extLst>
      <p:ext uri="{BB962C8B-B14F-4D97-AF65-F5344CB8AC3E}">
        <p14:creationId xmlns:p14="http://schemas.microsoft.com/office/powerpoint/2010/main" val="81258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File to Excel – Format as Text</a:t>
            </a:r>
          </a:p>
        </p:txBody>
      </p:sp>
      <p:pic>
        <p:nvPicPr>
          <p:cNvPr id="7" name="Content Placeholder 6" descr="Microsoft Excel Text Import Wizard Step 3 of 3 screen with Text column data format radio button selected and TstDtTxt column highlighted"/>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17550" y="1862303"/>
            <a:ext cx="5302250" cy="4031918"/>
          </a:xfrm>
        </p:spPr>
      </p:pic>
      <p:sp>
        <p:nvSpPr>
          <p:cNvPr id="4" name="Content Placeholder 3"/>
          <p:cNvSpPr>
            <a:spLocks noGrp="1"/>
          </p:cNvSpPr>
          <p:nvPr>
            <p:ph sz="half" idx="2"/>
          </p:nvPr>
        </p:nvSpPr>
        <p:spPr/>
        <p:txBody>
          <a:bodyPr/>
          <a:lstStyle/>
          <a:p>
            <a:pPr>
              <a:lnSpc>
                <a:spcPct val="110000"/>
              </a:lnSpc>
              <a:spcBef>
                <a:spcPts val="600"/>
              </a:spcBef>
            </a:pPr>
            <a:r>
              <a:rPr lang="en-US" dirty="0"/>
              <a:t>The following fields must be imported as text in order to preserve formatting and leading zeros:</a:t>
            </a:r>
          </a:p>
          <a:p>
            <a:pPr lvl="1">
              <a:lnSpc>
                <a:spcPct val="110000"/>
              </a:lnSpc>
              <a:spcBef>
                <a:spcPts val="600"/>
              </a:spcBef>
              <a:spcAft>
                <a:spcPts val="600"/>
              </a:spcAft>
            </a:pPr>
            <a:r>
              <a:rPr lang="en-US" sz="2000" dirty="0">
                <a:solidFill>
                  <a:srgbClr val="AC471A"/>
                </a:solidFill>
              </a:rPr>
              <a:t>BirthDtTxt</a:t>
            </a:r>
          </a:p>
          <a:p>
            <a:pPr lvl="1">
              <a:lnSpc>
                <a:spcPct val="110000"/>
              </a:lnSpc>
              <a:spcBef>
                <a:spcPts val="600"/>
              </a:spcBef>
              <a:spcAft>
                <a:spcPts val="600"/>
              </a:spcAft>
            </a:pPr>
            <a:r>
              <a:rPr lang="en-US" sz="2000" dirty="0">
                <a:solidFill>
                  <a:srgbClr val="AC471A"/>
                </a:solidFill>
              </a:rPr>
              <a:t>EnrlGrdCd</a:t>
            </a:r>
          </a:p>
          <a:p>
            <a:pPr lvl="1">
              <a:lnSpc>
                <a:spcPct val="110000"/>
              </a:lnSpc>
              <a:spcBef>
                <a:spcPts val="600"/>
              </a:spcBef>
              <a:spcAft>
                <a:spcPts val="600"/>
              </a:spcAft>
            </a:pPr>
            <a:r>
              <a:rPr lang="en-US" sz="2000" dirty="0">
                <a:solidFill>
                  <a:srgbClr val="AC471A"/>
                </a:solidFill>
              </a:rPr>
              <a:t>EnrlTstGrdCd</a:t>
            </a:r>
          </a:p>
          <a:p>
            <a:pPr lvl="1">
              <a:lnSpc>
                <a:spcPct val="110000"/>
              </a:lnSpc>
              <a:spcBef>
                <a:spcPts val="600"/>
              </a:spcBef>
              <a:spcAft>
                <a:spcPts val="600"/>
              </a:spcAft>
            </a:pPr>
            <a:r>
              <a:rPr lang="en-US" sz="2000" dirty="0">
                <a:solidFill>
                  <a:srgbClr val="AC471A"/>
                </a:solidFill>
              </a:rPr>
              <a:t>PADMID</a:t>
            </a:r>
          </a:p>
          <a:p>
            <a:pPr lvl="1">
              <a:lnSpc>
                <a:spcPct val="110000"/>
              </a:lnSpc>
              <a:spcBef>
                <a:spcPts val="600"/>
              </a:spcBef>
              <a:spcAft>
                <a:spcPts val="600"/>
              </a:spcAft>
            </a:pPr>
            <a:r>
              <a:rPr lang="en-US" sz="2000" dirty="0">
                <a:solidFill>
                  <a:srgbClr val="AC471A"/>
                </a:solidFill>
              </a:rPr>
              <a:t>TstDtTxt</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18</a:t>
            </a:fld>
            <a:endParaRPr lang="en-US" dirty="0"/>
          </a:p>
        </p:txBody>
      </p:sp>
    </p:spTree>
    <p:extLst>
      <p:ext uri="{BB962C8B-B14F-4D97-AF65-F5344CB8AC3E}">
        <p14:creationId xmlns:p14="http://schemas.microsoft.com/office/powerpoint/2010/main" val="591339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(ARUA) Error Management Menu</a:t>
            </a:r>
          </a:p>
        </p:txBody>
      </p:sp>
      <p:sp>
        <p:nvSpPr>
          <p:cNvPr id="3" name="Content Placeholder 2"/>
          <p:cNvSpPr>
            <a:spLocks noGrp="1"/>
          </p:cNvSpPr>
          <p:nvPr>
            <p:ph sz="half" idx="1"/>
          </p:nvPr>
        </p:nvSpPr>
        <p:spPr>
          <a:xfrm>
            <a:off x="717175" y="1825625"/>
            <a:ext cx="6542941" cy="3065864"/>
          </a:xfrm>
        </p:spPr>
        <p:txBody>
          <a:bodyPr>
            <a:normAutofit/>
          </a:bodyPr>
          <a:lstStyle/>
          <a:p>
            <a:pPr>
              <a:lnSpc>
                <a:spcPct val="110000"/>
              </a:lnSpc>
              <a:spcBef>
                <a:spcPts val="600"/>
              </a:spcBef>
            </a:pPr>
            <a:r>
              <a:rPr lang="en-US" dirty="0"/>
              <a:t>Error Management has six menu options:</a:t>
            </a:r>
          </a:p>
          <a:p>
            <a:pPr lvl="1">
              <a:lnSpc>
                <a:spcPct val="110000"/>
              </a:lnSpc>
              <a:spcBef>
                <a:spcPts val="600"/>
              </a:spcBef>
              <a:spcAft>
                <a:spcPts val="1200"/>
              </a:spcAft>
            </a:pPr>
            <a:r>
              <a:rPr lang="en-US" dirty="0"/>
              <a:t>Review Queue</a:t>
            </a:r>
          </a:p>
          <a:p>
            <a:pPr lvl="1">
              <a:lnSpc>
                <a:spcPct val="110000"/>
              </a:lnSpc>
              <a:spcBef>
                <a:spcPts val="600"/>
              </a:spcBef>
              <a:spcAft>
                <a:spcPts val="1200"/>
              </a:spcAft>
            </a:pPr>
            <a:r>
              <a:rPr lang="en-US" dirty="0"/>
              <a:t>Review Email</a:t>
            </a:r>
          </a:p>
          <a:p>
            <a:pPr lvl="1">
              <a:lnSpc>
                <a:spcPct val="110000"/>
              </a:lnSpc>
              <a:spcBef>
                <a:spcPts val="600"/>
              </a:spcBef>
              <a:spcAft>
                <a:spcPts val="1200"/>
              </a:spcAft>
            </a:pPr>
            <a:r>
              <a:rPr lang="en-US" dirty="0"/>
              <a:t>Review District Errors </a:t>
            </a:r>
            <a:r>
              <a:rPr lang="en-US" i="1" dirty="0"/>
              <a:t>(review errors from district files)</a:t>
            </a:r>
          </a:p>
        </p:txBody>
      </p:sp>
      <p:sp>
        <p:nvSpPr>
          <p:cNvPr id="4" name="Content Placeholder 3"/>
          <p:cNvSpPr>
            <a:spLocks noGrp="1"/>
          </p:cNvSpPr>
          <p:nvPr>
            <p:ph sz="half" idx="2"/>
          </p:nvPr>
        </p:nvSpPr>
        <p:spPr>
          <a:xfrm>
            <a:off x="7447402" y="2325185"/>
            <a:ext cx="4054315" cy="2566304"/>
          </a:xfrm>
        </p:spPr>
        <p:txBody>
          <a:bodyPr>
            <a:normAutofit/>
          </a:bodyPr>
          <a:lstStyle/>
          <a:p>
            <a:pPr>
              <a:lnSpc>
                <a:spcPct val="110000"/>
              </a:lnSpc>
              <a:spcBef>
                <a:spcPts val="600"/>
              </a:spcBef>
              <a:spcAft>
                <a:spcPts val="1200"/>
              </a:spcAft>
            </a:pPr>
            <a:r>
              <a:rPr lang="en-US" dirty="0"/>
              <a:t>Review Vendor Errors </a:t>
            </a:r>
            <a:r>
              <a:rPr lang="en-US" i="1" dirty="0"/>
              <a:t>(review errors from vendor files)</a:t>
            </a:r>
          </a:p>
          <a:p>
            <a:pPr>
              <a:lnSpc>
                <a:spcPct val="110000"/>
              </a:lnSpc>
              <a:spcBef>
                <a:spcPts val="600"/>
              </a:spcBef>
              <a:spcAft>
                <a:spcPts val="1200"/>
              </a:spcAft>
            </a:pPr>
            <a:r>
              <a:rPr lang="en-US" dirty="0"/>
              <a:t>House Keeping</a:t>
            </a:r>
          </a:p>
          <a:p>
            <a:pPr>
              <a:lnSpc>
                <a:spcPct val="110000"/>
              </a:lnSpc>
              <a:spcBef>
                <a:spcPts val="600"/>
              </a:spcBef>
              <a:spcAft>
                <a:spcPts val="1200"/>
              </a:spcAft>
            </a:pPr>
            <a:r>
              <a:rPr lang="en-US" dirty="0"/>
              <a:t>Download Errors</a:t>
            </a:r>
          </a:p>
        </p:txBody>
      </p:sp>
      <p:pic>
        <p:nvPicPr>
          <p:cNvPr id="7" name="Picture 6" descr="screenshot of Error Management menu options: Review Queue, Review Email, Review District Errors, Review Vendor Errors, House Keeping, and Download Err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021" y="4909559"/>
            <a:ext cx="7182852" cy="64779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19</a:t>
            </a:fld>
            <a:endParaRPr lang="en-US" dirty="0"/>
          </a:p>
        </p:txBody>
      </p:sp>
    </p:spTree>
    <p:extLst>
      <p:ext uri="{BB962C8B-B14F-4D97-AF65-F5344CB8AC3E}">
        <p14:creationId xmlns:p14="http://schemas.microsoft.com/office/powerpoint/2010/main" val="175878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Contacts</a:t>
            </a:r>
          </a:p>
        </p:txBody>
      </p:sp>
      <p:sp>
        <p:nvSpPr>
          <p:cNvPr id="3" name="Content Placeholder 2"/>
          <p:cNvSpPr>
            <a:spLocks noGrp="1"/>
          </p:cNvSpPr>
          <p:nvPr>
            <p:ph idx="1"/>
          </p:nvPr>
        </p:nvSpPr>
        <p:spPr/>
        <p:txBody>
          <a:bodyPr>
            <a:normAutofit/>
          </a:bodyPr>
          <a:lstStyle/>
          <a:p>
            <a:pPr>
              <a:lnSpc>
                <a:spcPct val="110000"/>
              </a:lnSpc>
              <a:spcBef>
                <a:spcPts val="600"/>
              </a:spcBef>
              <a:spcAft>
                <a:spcPts val="600"/>
              </a:spcAft>
            </a:pPr>
            <a:r>
              <a:rPr lang="en-US" dirty="0"/>
              <a:t>Assessment Data Owners</a:t>
            </a:r>
          </a:p>
          <a:p>
            <a:pPr lvl="1">
              <a:lnSpc>
                <a:spcPct val="110000"/>
              </a:lnSpc>
              <a:spcBef>
                <a:spcPts val="600"/>
              </a:spcBef>
              <a:spcAft>
                <a:spcPts val="600"/>
              </a:spcAft>
            </a:pPr>
            <a:r>
              <a:rPr lang="en-US" sz="2000" dirty="0">
                <a:hlinkClick r:id="rId3"/>
              </a:rPr>
              <a:t>Cindy Barrick</a:t>
            </a:r>
            <a:r>
              <a:rPr lang="en-US" sz="2000" dirty="0"/>
              <a:t> (971-208-0480)</a:t>
            </a:r>
            <a:br>
              <a:rPr lang="en-US" sz="2000" dirty="0"/>
            </a:br>
            <a:r>
              <a:rPr lang="en-US" sz="2000" dirty="0"/>
              <a:t>Research Analyst, Accountability Reporting</a:t>
            </a:r>
          </a:p>
          <a:p>
            <a:pPr lvl="1">
              <a:lnSpc>
                <a:spcPct val="110000"/>
              </a:lnSpc>
              <a:spcBef>
                <a:spcPts val="600"/>
              </a:spcBef>
              <a:spcAft>
                <a:spcPts val="600"/>
              </a:spcAft>
            </a:pPr>
            <a:r>
              <a:rPr lang="en-US" sz="2000" dirty="0">
                <a:hlinkClick r:id="rId4"/>
              </a:rPr>
              <a:t>Bianca Llamas</a:t>
            </a:r>
            <a:r>
              <a:rPr lang="en-US" sz="2000" dirty="0"/>
              <a:t> (971-208-0437)</a:t>
            </a:r>
            <a:br>
              <a:rPr lang="en-US" sz="2000" dirty="0"/>
            </a:br>
            <a:r>
              <a:rPr lang="en-US" sz="2000" dirty="0"/>
              <a:t>Research Analyst, Accountability Reporting</a:t>
            </a:r>
          </a:p>
          <a:p>
            <a:pPr>
              <a:lnSpc>
                <a:spcPct val="110000"/>
              </a:lnSpc>
              <a:spcBef>
                <a:spcPts val="2400"/>
              </a:spcBef>
            </a:pPr>
            <a:r>
              <a:rPr lang="en-US" dirty="0">
                <a:hlinkClick r:id="rId5"/>
              </a:rPr>
              <a:t>Regional ESD Partners</a:t>
            </a: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3300590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Queue</a:t>
            </a:r>
          </a:p>
        </p:txBody>
      </p:sp>
      <p:pic>
        <p:nvPicPr>
          <p:cNvPr id="6" name="Picture 5" descr="screenshot of Review Queue row showing status of uploaded file after submission, while it's being process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582" y="1812212"/>
            <a:ext cx="8263730" cy="1999514"/>
          </a:xfrm>
          <a:prstGeom prst="rect">
            <a:avLst/>
          </a:prstGeom>
        </p:spPr>
      </p:pic>
      <p:pic>
        <p:nvPicPr>
          <p:cNvPr id="7" name="Picture 6" descr="screenshot of Review Queue row showing status of uploaded file after processing has finished, showing number of records received and errors under Processing Statu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3926" y="3985176"/>
            <a:ext cx="8131042" cy="1981167"/>
          </a:xfrm>
          <a:prstGeom prst="rect">
            <a:avLst/>
          </a:prstGeom>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20</a:t>
            </a:fld>
            <a:endParaRPr lang="en-US" dirty="0"/>
          </a:p>
        </p:txBody>
      </p:sp>
    </p:spTree>
    <p:extLst>
      <p:ext uri="{BB962C8B-B14F-4D97-AF65-F5344CB8AC3E}">
        <p14:creationId xmlns:p14="http://schemas.microsoft.com/office/powerpoint/2010/main" val="2300775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Email</a:t>
            </a:r>
          </a:p>
        </p:txBody>
      </p:sp>
      <p:pic>
        <p:nvPicPr>
          <p:cNvPr id="6" name="Content Placeholder 5" descr="screenshot of Review Emails screen with closeup of one row showing file name, SMF Block ID, Date Received, Time Received, and Email Subject which is &quot;ARUA District File Upload&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830" y="2264686"/>
            <a:ext cx="10783888" cy="1467629"/>
          </a:xfrm>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21</a:t>
            </a:fld>
            <a:endParaRPr lang="en-US" dirty="0"/>
          </a:p>
        </p:txBody>
      </p:sp>
    </p:spTree>
    <p:extLst>
      <p:ext uri="{BB962C8B-B14F-4D97-AF65-F5344CB8AC3E}">
        <p14:creationId xmlns:p14="http://schemas.microsoft.com/office/powerpoint/2010/main" val="3471525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District Errors</a:t>
            </a:r>
          </a:p>
        </p:txBody>
      </p:sp>
      <p:sp>
        <p:nvSpPr>
          <p:cNvPr id="3" name="Content Placeholder 2"/>
          <p:cNvSpPr>
            <a:spLocks noGrp="1"/>
          </p:cNvSpPr>
          <p:nvPr>
            <p:ph idx="1"/>
          </p:nvPr>
        </p:nvSpPr>
        <p:spPr/>
        <p:txBody>
          <a:bodyPr/>
          <a:lstStyle/>
          <a:p>
            <a:r>
              <a:rPr lang="en-US" dirty="0"/>
              <a:t>Review errors from files uploaded by district users</a:t>
            </a:r>
          </a:p>
        </p:txBody>
      </p:sp>
      <p:pic>
        <p:nvPicPr>
          <p:cNvPr id="7" name="Picture 6" descr="screenshot of Review District Errors screen with one Error Type expanded to show a row with error values, green checkmark in the Fix column, and red X in the Delete colum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76" y="2409442"/>
            <a:ext cx="9460757" cy="2941376"/>
          </a:xfrm>
          <a:prstGeom prst="rect">
            <a:avLst/>
          </a:prstGeom>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22</a:t>
            </a:fld>
            <a:endParaRPr lang="en-US" dirty="0"/>
          </a:p>
        </p:txBody>
      </p:sp>
    </p:spTree>
    <p:extLst>
      <p:ext uri="{BB962C8B-B14F-4D97-AF65-F5344CB8AC3E}">
        <p14:creationId xmlns:p14="http://schemas.microsoft.com/office/powerpoint/2010/main" val="2248015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Errors – Test Record Fields</a:t>
            </a:r>
          </a:p>
        </p:txBody>
      </p:sp>
      <p:pic>
        <p:nvPicPr>
          <p:cNvPr id="6" name="Content Placeholder 5" descr="screenshot of test record screen with validation errors described at the top of the screen and error field highlighted with a red border line around Accommodation Flag values. In the upper right side of the screen, there are Change Student and Change Resident School butt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8845" y="1825625"/>
            <a:ext cx="7421040" cy="3969247"/>
          </a:xfrm>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23</a:t>
            </a:fld>
            <a:endParaRPr lang="en-US" dirty="0"/>
          </a:p>
        </p:txBody>
      </p:sp>
    </p:spTree>
    <p:extLst>
      <p:ext uri="{BB962C8B-B14F-4D97-AF65-F5344CB8AC3E}">
        <p14:creationId xmlns:p14="http://schemas.microsoft.com/office/powerpoint/2010/main" val="3319217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Demographic Errors</a:t>
            </a:r>
          </a:p>
        </p:txBody>
      </p:sp>
      <p:sp>
        <p:nvSpPr>
          <p:cNvPr id="3" name="Content Placeholder 2"/>
          <p:cNvSpPr>
            <a:spLocks noGrp="1"/>
          </p:cNvSpPr>
          <p:nvPr>
            <p:ph idx="1"/>
          </p:nvPr>
        </p:nvSpPr>
        <p:spPr>
          <a:xfrm>
            <a:off x="717176" y="1825625"/>
            <a:ext cx="5195034" cy="4109010"/>
          </a:xfrm>
        </p:spPr>
        <p:txBody>
          <a:bodyPr/>
          <a:lstStyle/>
          <a:p>
            <a:r>
              <a:rPr lang="en-US" dirty="0"/>
              <a:t>Use </a:t>
            </a:r>
            <a:r>
              <a:rPr lang="en-US" u="sng" dirty="0"/>
              <a:t>Change Student</a:t>
            </a:r>
            <a:r>
              <a:rPr lang="en-US" dirty="0"/>
              <a:t> button to fix:</a:t>
            </a:r>
          </a:p>
          <a:p>
            <a:pPr lvl="1">
              <a:lnSpc>
                <a:spcPct val="110000"/>
              </a:lnSpc>
              <a:spcBef>
                <a:spcPts val="600"/>
              </a:spcBef>
            </a:pPr>
            <a:r>
              <a:rPr lang="en-US" sz="2000" dirty="0"/>
              <a:t>SSID Merge</a:t>
            </a:r>
          </a:p>
          <a:p>
            <a:pPr lvl="1">
              <a:lnSpc>
                <a:spcPct val="110000"/>
              </a:lnSpc>
              <a:spcBef>
                <a:spcPts val="600"/>
              </a:spcBef>
            </a:pPr>
            <a:r>
              <a:rPr lang="en-US" sz="2000" dirty="0"/>
              <a:t>Student Gender, Birthdate, Name</a:t>
            </a:r>
          </a:p>
          <a:p>
            <a:pPr lvl="1">
              <a:lnSpc>
                <a:spcPct val="110000"/>
              </a:lnSpc>
              <a:spcBef>
                <a:spcPts val="600"/>
              </a:spcBef>
            </a:pPr>
            <a:r>
              <a:rPr lang="en-US" sz="2000" dirty="0"/>
              <a:t>SSID must match PADMID</a:t>
            </a:r>
          </a:p>
          <a:p>
            <a:pPr>
              <a:lnSpc>
                <a:spcPct val="110000"/>
              </a:lnSpc>
              <a:spcBef>
                <a:spcPts val="1200"/>
              </a:spcBef>
            </a:pPr>
            <a:r>
              <a:rPr lang="en-US" dirty="0"/>
              <a:t>Use </a:t>
            </a:r>
            <a:r>
              <a:rPr lang="en-US" u="sng" dirty="0"/>
              <a:t>Change Resident School</a:t>
            </a:r>
            <a:r>
              <a:rPr lang="en-US" dirty="0"/>
              <a:t> button to select a different resident school</a:t>
            </a:r>
          </a:p>
          <a:p>
            <a:pPr>
              <a:lnSpc>
                <a:spcPct val="110000"/>
              </a:lnSpc>
              <a:spcBef>
                <a:spcPts val="1200"/>
              </a:spcBef>
            </a:pPr>
            <a:r>
              <a:rPr lang="en-US" dirty="0"/>
              <a:t>Invalid Enrolled Grade can only be fixed via </a:t>
            </a:r>
            <a:r>
              <a:rPr lang="en-US" u="sng" dirty="0"/>
              <a:t>File Upload</a:t>
            </a:r>
          </a:p>
          <a:p>
            <a:endParaRPr lang="en-US" dirty="0"/>
          </a:p>
          <a:p>
            <a:pPr lvl="1"/>
            <a:endParaRPr lang="en-US" dirty="0"/>
          </a:p>
        </p:txBody>
      </p:sp>
      <p:pic>
        <p:nvPicPr>
          <p:cNvPr id="8" name="Picture 7" descr="screenshot of Change Student screen with one row available to select, and the message &quot;You must select the current student below that was previously assigned to this test. You can only change a student for this test in Record Maintenance.&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938" y="1825625"/>
            <a:ext cx="5396780" cy="2243368"/>
          </a:xfrm>
          <a:prstGeom prst="rect">
            <a:avLst/>
          </a:prstGeom>
        </p:spPr>
      </p:pic>
      <p:pic>
        <p:nvPicPr>
          <p:cNvPr id="6" name="Picture 5" descr="screenshot of error row for Error Type &quot;Invalid Enrolled Grade&quot; which has a yellow triangle with an exclamation point in the Fix colum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554" y="4570918"/>
            <a:ext cx="4220164" cy="1066949"/>
          </a:xfrm>
          <a:prstGeom prst="rect">
            <a:avLst/>
          </a:prstGeom>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24</a:t>
            </a:fld>
            <a:endParaRPr lang="en-US" dirty="0"/>
          </a:p>
        </p:txBody>
      </p:sp>
    </p:spTree>
    <p:extLst>
      <p:ext uri="{BB962C8B-B14F-4D97-AF65-F5344CB8AC3E}">
        <p14:creationId xmlns:p14="http://schemas.microsoft.com/office/powerpoint/2010/main" val="3029115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Vendor Errors</a:t>
            </a:r>
          </a:p>
        </p:txBody>
      </p:sp>
      <p:sp>
        <p:nvSpPr>
          <p:cNvPr id="3" name="Content Placeholder 2"/>
          <p:cNvSpPr>
            <a:spLocks noGrp="1"/>
          </p:cNvSpPr>
          <p:nvPr>
            <p:ph idx="1"/>
          </p:nvPr>
        </p:nvSpPr>
        <p:spPr/>
        <p:txBody>
          <a:bodyPr/>
          <a:lstStyle/>
          <a:p>
            <a:r>
              <a:rPr lang="en-US" dirty="0"/>
              <a:t>Review errors from vendor files</a:t>
            </a:r>
          </a:p>
        </p:txBody>
      </p:sp>
      <p:pic>
        <p:nvPicPr>
          <p:cNvPr id="6" name="Picture 5" descr="screenshot of Review Vendor Errors screen with two rows showing Error Types &quot;Accommodation Code not valid&quot; and &quot;Accommodation Flag must be Y&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099" y="2552577"/>
            <a:ext cx="8249801" cy="1752845"/>
          </a:xfrm>
          <a:prstGeom prst="rect">
            <a:avLst/>
          </a:prstGeom>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25</a:t>
            </a:fld>
            <a:endParaRPr lang="en-US" dirty="0"/>
          </a:p>
        </p:txBody>
      </p:sp>
    </p:spTree>
    <p:extLst>
      <p:ext uri="{BB962C8B-B14F-4D97-AF65-F5344CB8AC3E}">
        <p14:creationId xmlns:p14="http://schemas.microsoft.com/office/powerpoint/2010/main" val="3640394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Errors</a:t>
            </a:r>
          </a:p>
        </p:txBody>
      </p:sp>
      <p:pic>
        <p:nvPicPr>
          <p:cNvPr id="6" name="Picture 5" descr="screenshot of Download Errors screen with message &quot;File will be downloadable as a CSV = A Comma Separated Values File or your basic spreadsheet&quot; and Submit but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336" y="2747867"/>
            <a:ext cx="8259328" cy="1362265"/>
          </a:xfrm>
          <a:prstGeom prst="rect">
            <a:avLst/>
          </a:prstGeom>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26</a:t>
            </a:fld>
            <a:endParaRPr lang="en-US" dirty="0"/>
          </a:p>
        </p:txBody>
      </p:sp>
    </p:spTree>
    <p:extLst>
      <p:ext uri="{BB962C8B-B14F-4D97-AF65-F5344CB8AC3E}">
        <p14:creationId xmlns:p14="http://schemas.microsoft.com/office/powerpoint/2010/main" val="113037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 Keeping</a:t>
            </a:r>
          </a:p>
        </p:txBody>
      </p:sp>
      <p:pic>
        <p:nvPicPr>
          <p:cNvPr id="6" name="Picture 5" descr="screenshot of House Keeping screen with list of files available, showing file name, subject, date received, and file status columns, and a column of red X symbols after the rightmost colum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599" y="1925513"/>
            <a:ext cx="8211696" cy="3772426"/>
          </a:xfrm>
          <a:prstGeom prst="rect">
            <a:avLst/>
          </a:prstGeom>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27</a:t>
            </a:fld>
            <a:endParaRPr lang="en-US" dirty="0"/>
          </a:p>
        </p:txBody>
      </p:sp>
    </p:spTree>
    <p:extLst>
      <p:ext uri="{BB962C8B-B14F-4D97-AF65-F5344CB8AC3E}">
        <p14:creationId xmlns:p14="http://schemas.microsoft.com/office/powerpoint/2010/main" val="866737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(ARUA) Reports Menu</a:t>
            </a:r>
          </a:p>
        </p:txBody>
      </p:sp>
      <p:sp>
        <p:nvSpPr>
          <p:cNvPr id="2" name="Content Placeholder 1"/>
          <p:cNvSpPr>
            <a:spLocks noGrp="1"/>
          </p:cNvSpPr>
          <p:nvPr>
            <p:ph idx="1"/>
          </p:nvPr>
        </p:nvSpPr>
        <p:spPr>
          <a:xfrm>
            <a:off x="717176" y="1685109"/>
            <a:ext cx="10784542" cy="2369098"/>
          </a:xfrm>
        </p:spPr>
        <p:txBody>
          <a:bodyPr>
            <a:normAutofit/>
          </a:bodyPr>
          <a:lstStyle/>
          <a:p>
            <a:pPr>
              <a:lnSpc>
                <a:spcPct val="110000"/>
              </a:lnSpc>
              <a:spcBef>
                <a:spcPts val="600"/>
              </a:spcBef>
              <a:spcAft>
                <a:spcPts val="1200"/>
              </a:spcAft>
            </a:pPr>
            <a:r>
              <a:rPr lang="en-US" dirty="0"/>
              <a:t>Reports has three menu options:</a:t>
            </a:r>
          </a:p>
          <a:p>
            <a:pPr lvl="1">
              <a:lnSpc>
                <a:spcPct val="110000"/>
              </a:lnSpc>
              <a:spcBef>
                <a:spcPts val="600"/>
              </a:spcBef>
              <a:spcAft>
                <a:spcPts val="1200"/>
              </a:spcAft>
            </a:pPr>
            <a:r>
              <a:rPr lang="en-US" sz="2000" dirty="0"/>
              <a:t>Test Lookup Report</a:t>
            </a:r>
          </a:p>
          <a:p>
            <a:pPr lvl="1">
              <a:lnSpc>
                <a:spcPct val="110000"/>
              </a:lnSpc>
              <a:spcBef>
                <a:spcPts val="600"/>
              </a:spcBef>
              <a:spcAft>
                <a:spcPts val="1200"/>
              </a:spcAft>
            </a:pPr>
            <a:r>
              <a:rPr lang="en-US" sz="2000" dirty="0"/>
              <a:t>Reference Report</a:t>
            </a:r>
          </a:p>
          <a:p>
            <a:pPr lvl="1">
              <a:lnSpc>
                <a:spcPct val="110000"/>
              </a:lnSpc>
              <a:spcBef>
                <a:spcPts val="600"/>
              </a:spcBef>
              <a:spcAft>
                <a:spcPts val="1200"/>
              </a:spcAft>
            </a:pPr>
            <a:r>
              <a:rPr lang="en-US" sz="2000" dirty="0"/>
              <a:t>Participation Report</a:t>
            </a:r>
          </a:p>
        </p:txBody>
      </p:sp>
      <p:pic>
        <p:nvPicPr>
          <p:cNvPr id="8" name="Picture 7" descr="screenshot of Reports menu options: Test Lookup Report, Reference Report, and Participation Re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207" y="4068156"/>
            <a:ext cx="3972479" cy="685896"/>
          </a:xfrm>
          <a:prstGeom prst="rect">
            <a:avLst/>
          </a:prstGeom>
        </p:spPr>
      </p:pic>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28</a:t>
            </a:fld>
            <a:endParaRPr lang="en-US" dirty="0"/>
          </a:p>
        </p:txBody>
      </p:sp>
    </p:spTree>
    <p:extLst>
      <p:ext uri="{BB962C8B-B14F-4D97-AF65-F5344CB8AC3E}">
        <p14:creationId xmlns:p14="http://schemas.microsoft.com/office/powerpoint/2010/main" val="3616556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Lookup Report</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29</a:t>
            </a:fld>
            <a:endParaRPr lang="en-US" dirty="0"/>
          </a:p>
        </p:txBody>
      </p:sp>
      <p:pic>
        <p:nvPicPr>
          <p:cNvPr id="7" name="Picture 6" descr="screenshot of Test Lookup Report results showing one row for a test in Beaverton at Aloha High school, with icons for MS Excel and Adobe Acrobat PDF in the upper left corner to indicate that this report is downloadable in spreadsheet and PDF formats">
            <a:extLst>
              <a:ext uri="{FF2B5EF4-FFF2-40B4-BE49-F238E27FC236}">
                <a16:creationId xmlns:a16="http://schemas.microsoft.com/office/drawing/2014/main" id="{56202E32-53E2-5927-1C8D-7A26E1081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03" y="3609957"/>
            <a:ext cx="10562394" cy="1307052"/>
          </a:xfrm>
          <a:prstGeom prst="rect">
            <a:avLst/>
          </a:prstGeom>
        </p:spPr>
      </p:pic>
      <p:pic>
        <p:nvPicPr>
          <p:cNvPr id="12" name="Content Placeholder 11" descr="screenshot of Test Lookup Report search screen with Test Year drop-down list box, text box for entering Student SSIDs, and Submit button">
            <a:extLst>
              <a:ext uri="{FF2B5EF4-FFF2-40B4-BE49-F238E27FC236}">
                <a16:creationId xmlns:a16="http://schemas.microsoft.com/office/drawing/2014/main" id="{DE5B5D12-AF7A-76A4-FAFD-5C078F524FB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42466" y="1827761"/>
            <a:ext cx="8733333" cy="1438095"/>
          </a:xfrm>
        </p:spPr>
      </p:pic>
    </p:spTree>
    <p:extLst>
      <p:ext uri="{BB962C8B-B14F-4D97-AF65-F5344CB8AC3E}">
        <p14:creationId xmlns:p14="http://schemas.microsoft.com/office/powerpoint/2010/main" val="282009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176" y="2565594"/>
            <a:ext cx="10784542" cy="985963"/>
          </a:xfrm>
        </p:spPr>
        <p:txBody>
          <a:bodyPr/>
          <a:lstStyle/>
          <a:p>
            <a:r>
              <a:rPr lang="en-US" sz="6000" dirty="0"/>
              <a:t>Agenda </a:t>
            </a:r>
            <a:r>
              <a:rPr lang="en-US" sz="6000" dirty="0">
                <a:solidFill>
                  <a:srgbClr val="F2FAFE"/>
                </a:solidFill>
              </a:rPr>
              <a:t>1</a:t>
            </a:r>
          </a:p>
        </p:txBody>
      </p:sp>
      <p:sp>
        <p:nvSpPr>
          <p:cNvPr id="5" name="TextBox 4"/>
          <p:cNvSpPr txBox="1"/>
          <p:nvPr/>
        </p:nvSpPr>
        <p:spPr>
          <a:xfrm>
            <a:off x="3581400" y="3735978"/>
            <a:ext cx="5029200" cy="12311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a:t>Navigating the Application</a:t>
            </a:r>
          </a:p>
          <a:p>
            <a:pPr marL="285750" indent="-285750">
              <a:spcAft>
                <a:spcPts val="1200"/>
              </a:spcAft>
              <a:buFont typeface="Arial" panose="020B0604020202020204" pitchFamily="34" charset="0"/>
              <a:buChar char="•"/>
            </a:pPr>
            <a:r>
              <a:rPr lang="en-US" sz="3200" dirty="0"/>
              <a:t>Documentation</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3670190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779645"/>
            <a:ext cx="3370081" cy="2525617"/>
          </a:xfrm>
        </p:spPr>
        <p:txBody>
          <a:bodyPr/>
          <a:lstStyle/>
          <a:p>
            <a:r>
              <a:rPr lang="en-US" dirty="0"/>
              <a:t>Reference Report</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30</a:t>
            </a:fld>
            <a:endParaRPr lang="en-US" dirty="0"/>
          </a:p>
        </p:txBody>
      </p:sp>
      <p:pic>
        <p:nvPicPr>
          <p:cNvPr id="9" name="Content Placeholder 8" descr="screenshot of Reference Report results showing rows for all grades for a school in Annex, with notes at the bottom of the screen, and an MS Excel icon in the upper left corner to indicate that this report is downloadable in spreadsheet format">
            <a:extLst>
              <a:ext uri="{FF2B5EF4-FFF2-40B4-BE49-F238E27FC236}">
                <a16:creationId xmlns:a16="http://schemas.microsoft.com/office/drawing/2014/main" id="{787D5683-D770-0B76-6B76-72AF2A3E61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81399" y="779644"/>
            <a:ext cx="7918867" cy="5192177"/>
          </a:xfrm>
        </p:spPr>
      </p:pic>
    </p:spTree>
    <p:extLst>
      <p:ext uri="{BB962C8B-B14F-4D97-AF65-F5344CB8AC3E}">
        <p14:creationId xmlns:p14="http://schemas.microsoft.com/office/powerpoint/2010/main" val="3271941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Report</a:t>
            </a:r>
            <a:endParaRPr lang="en-US" i="1" dirty="0"/>
          </a:p>
        </p:txBody>
      </p:sp>
      <p:sp>
        <p:nvSpPr>
          <p:cNvPr id="3" name="Content Placeholder 2"/>
          <p:cNvSpPr>
            <a:spLocks noGrp="1"/>
          </p:cNvSpPr>
          <p:nvPr>
            <p:ph idx="1"/>
          </p:nvPr>
        </p:nvSpPr>
        <p:spPr/>
        <p:txBody>
          <a:bodyPr/>
          <a:lstStyle/>
          <a:p>
            <a:r>
              <a:rPr lang="en-US" dirty="0"/>
              <a:t>Note: All counts will be in the Not In Denominator column until processing begins.</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31</a:t>
            </a:fld>
            <a:endParaRPr lang="en-US" dirty="0"/>
          </a:p>
        </p:txBody>
      </p:sp>
      <p:pic>
        <p:nvPicPr>
          <p:cNvPr id="8" name="Picture 7" descr="screenshot of ARUA Participation report">
            <a:extLst>
              <a:ext uri="{FF2B5EF4-FFF2-40B4-BE49-F238E27FC236}">
                <a16:creationId xmlns:a16="http://schemas.microsoft.com/office/drawing/2014/main" id="{CE5AB190-B0A9-FA1C-772E-7A7C5F68C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555" y="2513247"/>
            <a:ext cx="10272889" cy="3076552"/>
          </a:xfrm>
          <a:prstGeom prst="rect">
            <a:avLst/>
          </a:prstGeom>
        </p:spPr>
      </p:pic>
    </p:spTree>
    <p:extLst>
      <p:ext uri="{BB962C8B-B14F-4D97-AF65-F5344CB8AC3E}">
        <p14:creationId xmlns:p14="http://schemas.microsoft.com/office/powerpoint/2010/main" val="2097992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176" y="2565594"/>
            <a:ext cx="10784542" cy="985963"/>
          </a:xfrm>
        </p:spPr>
        <p:txBody>
          <a:bodyPr/>
          <a:lstStyle/>
          <a:p>
            <a:r>
              <a:rPr lang="en-US" sz="6000" dirty="0"/>
              <a:t>Agenda </a:t>
            </a:r>
            <a:r>
              <a:rPr lang="en-US" sz="6000" dirty="0">
                <a:solidFill>
                  <a:srgbClr val="F2FAFE"/>
                </a:solidFill>
              </a:rPr>
              <a:t>2</a:t>
            </a:r>
          </a:p>
        </p:txBody>
      </p:sp>
      <p:sp>
        <p:nvSpPr>
          <p:cNvPr id="5" name="TextBox 4"/>
          <p:cNvSpPr txBox="1"/>
          <p:nvPr/>
        </p:nvSpPr>
        <p:spPr>
          <a:xfrm>
            <a:off x="3581400" y="3735978"/>
            <a:ext cx="5029200" cy="12311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3200" dirty="0"/>
              <a:t>Navigating the Application</a:t>
            </a:r>
          </a:p>
          <a:p>
            <a:pPr marL="285750" indent="-285750">
              <a:spcAft>
                <a:spcPts val="1200"/>
              </a:spcAft>
              <a:buFont typeface="Arial" panose="020B0604020202020204" pitchFamily="34" charset="0"/>
              <a:buChar char="•"/>
            </a:pPr>
            <a:r>
              <a:rPr lang="en-US" sz="3200" b="1" dirty="0"/>
              <a:t>Documentation</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32</a:t>
            </a:fld>
            <a:endParaRPr lang="en-US" dirty="0"/>
          </a:p>
        </p:txBody>
      </p:sp>
    </p:spTree>
    <p:extLst>
      <p:ext uri="{BB962C8B-B14F-4D97-AF65-F5344CB8AC3E}">
        <p14:creationId xmlns:p14="http://schemas.microsoft.com/office/powerpoint/2010/main" val="4166697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a:t>
            </a:r>
          </a:p>
        </p:txBody>
      </p:sp>
      <p:sp>
        <p:nvSpPr>
          <p:cNvPr id="3" name="Content Placeholder 2"/>
          <p:cNvSpPr>
            <a:spLocks noGrp="1"/>
          </p:cNvSpPr>
          <p:nvPr>
            <p:ph sz="half" idx="1"/>
          </p:nvPr>
        </p:nvSpPr>
        <p:spPr>
          <a:xfrm>
            <a:off x="717176" y="1825625"/>
            <a:ext cx="5187865" cy="4106048"/>
          </a:xfrm>
        </p:spPr>
        <p:txBody>
          <a:bodyPr/>
          <a:lstStyle/>
          <a:p>
            <a:pPr>
              <a:lnSpc>
                <a:spcPct val="110000"/>
              </a:lnSpc>
            </a:pPr>
            <a:r>
              <a:rPr lang="en-US" dirty="0"/>
              <a:t>On the ODE district website:</a:t>
            </a:r>
          </a:p>
          <a:p>
            <a:pPr lvl="1">
              <a:lnSpc>
                <a:spcPct val="110000"/>
              </a:lnSpc>
            </a:pPr>
            <a:r>
              <a:rPr lang="en-US" sz="2000" dirty="0">
                <a:hlinkClick r:id="rId3"/>
              </a:rPr>
              <a:t>ARUA User Guide</a:t>
            </a:r>
            <a:endParaRPr lang="en-US" sz="2000" dirty="0"/>
          </a:p>
          <a:p>
            <a:pPr lvl="1">
              <a:lnSpc>
                <a:spcPct val="110000"/>
              </a:lnSpc>
              <a:spcBef>
                <a:spcPts val="1200"/>
              </a:spcBef>
              <a:spcAft>
                <a:spcPts val="600"/>
              </a:spcAft>
            </a:pPr>
            <a:r>
              <a:rPr lang="en-US" sz="2000" dirty="0">
                <a:hlinkClick r:id="rId4"/>
              </a:rPr>
              <a:t>Assessment Applications</a:t>
            </a:r>
            <a:endParaRPr lang="en-US" sz="2000" dirty="0"/>
          </a:p>
          <a:p>
            <a:pPr lvl="1">
              <a:lnSpc>
                <a:spcPct val="110000"/>
              </a:lnSpc>
            </a:pPr>
            <a:r>
              <a:rPr lang="en-US" sz="2000" dirty="0">
                <a:hlinkClick r:id="rId5"/>
              </a:rPr>
              <a:t>Video Training</a:t>
            </a:r>
            <a:endParaRPr lang="en-US" sz="2000" dirty="0"/>
          </a:p>
          <a:p>
            <a:pPr lvl="2">
              <a:lnSpc>
                <a:spcPct val="110000"/>
              </a:lnSpc>
            </a:pPr>
            <a:r>
              <a:rPr lang="en-US" sz="1800" dirty="0"/>
              <a:t>Winter webinar – overview of applications and working with assessment data</a:t>
            </a:r>
          </a:p>
          <a:p>
            <a:pPr lvl="2">
              <a:lnSpc>
                <a:spcPct val="110000"/>
              </a:lnSpc>
            </a:pPr>
            <a:r>
              <a:rPr lang="en-US" sz="1800" dirty="0"/>
              <a:t>Spring webinar – accountability reports and how to validate assessment data</a:t>
            </a:r>
          </a:p>
        </p:txBody>
      </p:sp>
      <p:sp>
        <p:nvSpPr>
          <p:cNvPr id="4" name="Content Placeholder 3"/>
          <p:cNvSpPr>
            <a:spLocks noGrp="1"/>
          </p:cNvSpPr>
          <p:nvPr>
            <p:ph sz="half" idx="2"/>
          </p:nvPr>
        </p:nvSpPr>
        <p:spPr>
          <a:xfrm>
            <a:off x="5905041" y="1825625"/>
            <a:ext cx="5596677" cy="4106048"/>
          </a:xfrm>
        </p:spPr>
        <p:txBody>
          <a:bodyPr/>
          <a:lstStyle/>
          <a:p>
            <a:pPr>
              <a:lnSpc>
                <a:spcPct val="110000"/>
              </a:lnSpc>
              <a:spcBef>
                <a:spcPts val="1200"/>
              </a:spcBef>
            </a:pPr>
            <a:r>
              <a:rPr lang="en-US" dirty="0"/>
              <a:t>On the ODE public website:</a:t>
            </a:r>
          </a:p>
          <a:p>
            <a:pPr lvl="1">
              <a:lnSpc>
                <a:spcPct val="110000"/>
              </a:lnSpc>
            </a:pPr>
            <a:r>
              <a:rPr lang="en-US" sz="2000" dirty="0">
                <a:hlinkClick r:id="rId6"/>
              </a:rPr>
              <a:t>Student Assessment</a:t>
            </a:r>
            <a:endParaRPr lang="en-US" sz="2000" dirty="0"/>
          </a:p>
          <a:p>
            <a:pPr lvl="2">
              <a:lnSpc>
                <a:spcPct val="110000"/>
              </a:lnSpc>
              <a:spcBef>
                <a:spcPts val="1200"/>
              </a:spcBef>
              <a:spcAft>
                <a:spcPts val="600"/>
              </a:spcAft>
            </a:pPr>
            <a:r>
              <a:rPr lang="en-US" sz="1800" dirty="0"/>
              <a:t>Each subject has its own page</a:t>
            </a:r>
          </a:p>
          <a:p>
            <a:pPr lvl="2">
              <a:lnSpc>
                <a:spcPct val="110000"/>
              </a:lnSpc>
              <a:spcBef>
                <a:spcPts val="600"/>
              </a:spcBef>
              <a:spcAft>
                <a:spcPts val="600"/>
              </a:spcAft>
            </a:pPr>
            <a:r>
              <a:rPr lang="en-US" sz="1800" dirty="0">
                <a:hlinkClick r:id="rId7"/>
              </a:rPr>
              <a:t>Test Administration</a:t>
            </a:r>
            <a:r>
              <a:rPr lang="en-US" sz="1800" dirty="0"/>
              <a:t> has many resources</a:t>
            </a:r>
          </a:p>
          <a:p>
            <a:pPr lvl="2">
              <a:lnSpc>
                <a:spcPct val="110000"/>
              </a:lnSpc>
            </a:pPr>
            <a:r>
              <a:rPr lang="en-US" sz="1800" dirty="0">
                <a:hlinkClick r:id="rId8"/>
              </a:rPr>
              <a:t>Accessing Student Scores Online</a:t>
            </a:r>
            <a:r>
              <a:rPr lang="en-US" sz="1800" dirty="0"/>
              <a:t> page</a:t>
            </a:r>
          </a:p>
          <a:p>
            <a:pPr lvl="1">
              <a:lnSpc>
                <a:spcPct val="110000"/>
              </a:lnSpc>
              <a:spcBef>
                <a:spcPts val="1800"/>
              </a:spcBef>
              <a:spcAft>
                <a:spcPts val="600"/>
              </a:spcAft>
            </a:pPr>
            <a:r>
              <a:rPr lang="en-US" sz="2000" dirty="0">
                <a:hlinkClick r:id="rId9"/>
              </a:rPr>
              <a:t>Key Dates for Accountability and Reporting</a:t>
            </a:r>
            <a:endParaRPr lang="en-US" sz="2000"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33</a:t>
            </a:fld>
            <a:endParaRPr lang="en-US" dirty="0"/>
          </a:p>
        </p:txBody>
      </p:sp>
    </p:spTree>
    <p:extLst>
      <p:ext uri="{BB962C8B-B14F-4D97-AF65-F5344CB8AC3E}">
        <p14:creationId xmlns:p14="http://schemas.microsoft.com/office/powerpoint/2010/main" val="1118745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Footer Placeholder 2"/>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34</a:t>
            </a:fld>
            <a:endParaRPr lang="en-US" dirty="0"/>
          </a:p>
        </p:txBody>
      </p:sp>
    </p:spTree>
    <p:extLst>
      <p:ext uri="{BB962C8B-B14F-4D97-AF65-F5344CB8AC3E}">
        <p14:creationId xmlns:p14="http://schemas.microsoft.com/office/powerpoint/2010/main" val="383279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ODE District Website Central Login</a:t>
            </a:r>
          </a:p>
        </p:txBody>
      </p:sp>
      <p:sp>
        <p:nvSpPr>
          <p:cNvPr id="3" name="Content Placeholder 2"/>
          <p:cNvSpPr>
            <a:spLocks noGrp="1"/>
          </p:cNvSpPr>
          <p:nvPr>
            <p:ph idx="1"/>
          </p:nvPr>
        </p:nvSpPr>
        <p:spPr>
          <a:xfrm>
            <a:off x="717176" y="1833163"/>
            <a:ext cx="6754141" cy="4109010"/>
          </a:xfrm>
        </p:spPr>
        <p:txBody>
          <a:bodyPr>
            <a:normAutofit/>
          </a:bodyPr>
          <a:lstStyle/>
          <a:p>
            <a:pPr>
              <a:lnSpc>
                <a:spcPct val="110000"/>
              </a:lnSpc>
              <a:spcBef>
                <a:spcPts val="600"/>
              </a:spcBef>
              <a:spcAft>
                <a:spcPts val="600"/>
              </a:spcAft>
            </a:pPr>
            <a:r>
              <a:rPr lang="en-US" sz="2200" dirty="0"/>
              <a:t>Go to the ODE District secure website: </a:t>
            </a:r>
            <a:r>
              <a:rPr lang="en-US" sz="2200" dirty="0">
                <a:hlinkClick r:id="rId3"/>
              </a:rPr>
              <a:t>https://odedistrict.oregon.gov/</a:t>
            </a:r>
            <a:endParaRPr lang="en-US" sz="2200" dirty="0"/>
          </a:p>
          <a:p>
            <a:pPr>
              <a:lnSpc>
                <a:spcPct val="110000"/>
              </a:lnSpc>
              <a:spcBef>
                <a:spcPts val="600"/>
              </a:spcBef>
              <a:spcAft>
                <a:spcPts val="600"/>
              </a:spcAft>
            </a:pPr>
            <a:r>
              <a:rPr lang="en-US" sz="2200" dirty="0"/>
              <a:t>Log in via Central Login – username and </a:t>
            </a:r>
            <a:br>
              <a:rPr lang="en-US" sz="2200" dirty="0"/>
            </a:br>
            <a:r>
              <a:rPr lang="en-US" sz="2200" dirty="0"/>
              <a:t>password can be obtained by contacting your </a:t>
            </a:r>
            <a:br>
              <a:rPr lang="en-US" sz="2200" dirty="0"/>
            </a:br>
            <a:r>
              <a:rPr lang="en-US" sz="2200" dirty="0"/>
              <a:t>District Security Administrator (DSA)</a:t>
            </a:r>
          </a:p>
          <a:p>
            <a:pPr>
              <a:lnSpc>
                <a:spcPct val="110000"/>
              </a:lnSpc>
              <a:spcBef>
                <a:spcPts val="600"/>
              </a:spcBef>
              <a:spcAft>
                <a:spcPts val="600"/>
              </a:spcAft>
            </a:pPr>
            <a:r>
              <a:rPr lang="en-US" sz="2000" dirty="0"/>
              <a:t>You can find your DSA here: </a:t>
            </a:r>
            <a:r>
              <a:rPr lang="en-US" sz="2000" dirty="0">
                <a:hlinkClick r:id="rId4"/>
              </a:rPr>
              <a:t>https://district.ode.state.or.us/apps/login/searchSA.aspx</a:t>
            </a:r>
            <a:endParaRPr lang="en-US" sz="2000" dirty="0"/>
          </a:p>
          <a:p>
            <a:pPr>
              <a:lnSpc>
                <a:spcPct val="110000"/>
              </a:lnSpc>
              <a:spcBef>
                <a:spcPts val="600"/>
              </a:spcBef>
              <a:spcAft>
                <a:spcPts val="600"/>
              </a:spcAft>
            </a:pPr>
            <a:r>
              <a:rPr lang="en-US" sz="2200" dirty="0"/>
              <a:t>From Applications List, select ‘Consolidated Collections’</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4</a:t>
            </a:fld>
            <a:endParaRPr lang="en-US" dirty="0"/>
          </a:p>
        </p:txBody>
      </p:sp>
      <p:pic>
        <p:nvPicPr>
          <p:cNvPr id="10" name="Picture 9" descr="search screen for locating District Security Administrator on the ODE District website">
            <a:extLst>
              <a:ext uri="{FF2B5EF4-FFF2-40B4-BE49-F238E27FC236}">
                <a16:creationId xmlns:a16="http://schemas.microsoft.com/office/drawing/2014/main" id="{8852BE8C-85CE-7D64-7B73-0DDB20DA1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531" y="1833163"/>
            <a:ext cx="5337013" cy="2355231"/>
          </a:xfrm>
          <a:prstGeom prst="rect">
            <a:avLst/>
          </a:prstGeom>
        </p:spPr>
      </p:pic>
    </p:spTree>
    <p:extLst>
      <p:ext uri="{BB962C8B-B14F-4D97-AF65-F5344CB8AC3E}">
        <p14:creationId xmlns:p14="http://schemas.microsoft.com/office/powerpoint/2010/main" val="2871836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Collections</a:t>
            </a:r>
          </a:p>
        </p:txBody>
      </p:sp>
      <p:sp>
        <p:nvSpPr>
          <p:cNvPr id="3" name="Content Placeholder 2"/>
          <p:cNvSpPr>
            <a:spLocks noGrp="1"/>
          </p:cNvSpPr>
          <p:nvPr>
            <p:ph sz="half" idx="1"/>
          </p:nvPr>
        </p:nvSpPr>
        <p:spPr>
          <a:xfrm>
            <a:off x="717176" y="1825625"/>
            <a:ext cx="5828590" cy="3448531"/>
          </a:xfrm>
        </p:spPr>
        <p:txBody>
          <a:bodyPr>
            <a:normAutofit/>
          </a:bodyPr>
          <a:lstStyle/>
          <a:p>
            <a:r>
              <a:rPr lang="en-US" sz="2800" dirty="0"/>
              <a:t>Application is where?</a:t>
            </a:r>
          </a:p>
          <a:p>
            <a:pPr marL="457200" indent="-457200">
              <a:lnSpc>
                <a:spcPct val="110000"/>
              </a:lnSpc>
              <a:spcBef>
                <a:spcPts val="600"/>
              </a:spcBef>
              <a:spcAft>
                <a:spcPts val="600"/>
              </a:spcAft>
              <a:buFont typeface="+mj-lt"/>
              <a:buAutoNum type="arabicPeriod"/>
            </a:pPr>
            <a:r>
              <a:rPr lang="en-US" sz="2200" dirty="0"/>
              <a:t>Log in to </a:t>
            </a:r>
            <a:r>
              <a:rPr lang="en-US" sz="2200" dirty="0">
                <a:hlinkClick r:id="rId3"/>
              </a:rPr>
              <a:t>Consolidated Collections</a:t>
            </a:r>
            <a:r>
              <a:rPr lang="en-US" sz="2200" dirty="0"/>
              <a:t> on the ODE secure district website.</a:t>
            </a:r>
          </a:p>
          <a:p>
            <a:pPr marL="457200" indent="-457200">
              <a:lnSpc>
                <a:spcPct val="110000"/>
              </a:lnSpc>
              <a:spcBef>
                <a:spcPts val="600"/>
              </a:spcBef>
              <a:spcAft>
                <a:spcPts val="600"/>
              </a:spcAft>
              <a:buFont typeface="+mj-lt"/>
              <a:buAutoNum type="arabicPeriod"/>
            </a:pPr>
            <a:r>
              <a:rPr lang="en-US" sz="2200" dirty="0"/>
              <a:t>If you have permissions, you should see “ARUA” on the top menu bar between Staff Collections and Reports. Select ‘Assessment Transactional System’ for the current school year.</a:t>
            </a:r>
          </a:p>
        </p:txBody>
      </p:sp>
      <p:cxnSp>
        <p:nvCxnSpPr>
          <p:cNvPr id="9" name="Straight Arrow Connector 8" descr="arrow pointing from the words &quot;Consolidated Collections&quot; to the screenshot of the applications list with the link to the Consolidated Collections application"/>
          <p:cNvCxnSpPr/>
          <p:nvPr/>
        </p:nvCxnSpPr>
        <p:spPr>
          <a:xfrm>
            <a:off x="4911634" y="2769326"/>
            <a:ext cx="1854926" cy="118872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rrow pointing from the words &quot;Assessment Transactional System&quot; to the screenshot of the menu option &quot;Assessment Transactional System 21-22&quot;"/>
          <p:cNvCxnSpPr/>
          <p:nvPr/>
        </p:nvCxnSpPr>
        <p:spPr>
          <a:xfrm>
            <a:off x="4493151" y="4263997"/>
            <a:ext cx="1037316" cy="97971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5</a:t>
            </a:fld>
            <a:endParaRPr lang="en-US" dirty="0"/>
          </a:p>
        </p:txBody>
      </p:sp>
      <p:pic>
        <p:nvPicPr>
          <p:cNvPr id="13" name="Content Placeholder 12" descr="screenshot of applications list after login on the ODE District secure website">
            <a:extLst>
              <a:ext uri="{FF2B5EF4-FFF2-40B4-BE49-F238E27FC236}">
                <a16:creationId xmlns:a16="http://schemas.microsoft.com/office/drawing/2014/main" id="{214A2EA0-04C8-5BCC-D5E8-FC04C41B283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66560" y="1973283"/>
            <a:ext cx="4458322" cy="3153215"/>
          </a:xfrm>
        </p:spPr>
      </p:pic>
      <p:pic>
        <p:nvPicPr>
          <p:cNvPr id="17" name="Picture 16" descr="screenshot of ARUA menu option within Consolidated Collections application after login on ODE District secure website">
            <a:extLst>
              <a:ext uri="{FF2B5EF4-FFF2-40B4-BE49-F238E27FC236}">
                <a16:creationId xmlns:a16="http://schemas.microsoft.com/office/drawing/2014/main" id="{14BB39AE-48AD-0705-5797-E5620E4B03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5024" y="5241954"/>
            <a:ext cx="6773220" cy="743054"/>
          </a:xfrm>
          <a:prstGeom prst="rect">
            <a:avLst/>
          </a:prstGeom>
        </p:spPr>
      </p:pic>
    </p:spTree>
    <p:extLst>
      <p:ext uri="{BB962C8B-B14F-4D97-AF65-F5344CB8AC3E}">
        <p14:creationId xmlns:p14="http://schemas.microsoft.com/office/powerpoint/2010/main" val="214616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(ARUA) Landing Page</a:t>
            </a:r>
          </a:p>
        </p:txBody>
      </p:sp>
      <p:sp>
        <p:nvSpPr>
          <p:cNvPr id="3" name="Content Placeholder 2"/>
          <p:cNvSpPr>
            <a:spLocks noGrp="1"/>
          </p:cNvSpPr>
          <p:nvPr>
            <p:ph sz="half" idx="1"/>
          </p:nvPr>
        </p:nvSpPr>
        <p:spPr>
          <a:xfrm>
            <a:off x="717176" y="1825626"/>
            <a:ext cx="10784542" cy="1792785"/>
          </a:xfrm>
        </p:spPr>
        <p:txBody>
          <a:bodyPr>
            <a:noAutofit/>
          </a:bodyPr>
          <a:lstStyle/>
          <a:p>
            <a:pPr>
              <a:lnSpc>
                <a:spcPct val="110000"/>
              </a:lnSpc>
              <a:spcBef>
                <a:spcPts val="600"/>
              </a:spcBef>
            </a:pPr>
            <a:r>
              <a:rPr lang="en-US" dirty="0"/>
              <a:t>The landing page looks similar to a Schedule of Due Dates page, with Dates, Audience, and Documents.</a:t>
            </a:r>
          </a:p>
          <a:p>
            <a:pPr>
              <a:lnSpc>
                <a:spcPct val="110000"/>
              </a:lnSpc>
              <a:spcBef>
                <a:spcPts val="600"/>
              </a:spcBef>
            </a:pPr>
            <a:r>
              <a:rPr lang="en-US" dirty="0"/>
              <a:t>The menu tabs are similar to other collections, with Record Management, Error Management, and Reports.</a:t>
            </a:r>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6</a:t>
            </a:fld>
            <a:endParaRPr lang="en-US" dirty="0"/>
          </a:p>
        </p:txBody>
      </p:sp>
      <p:pic>
        <p:nvPicPr>
          <p:cNvPr id="10" name="Content Placeholder 9" descr="screenshot of the landing page for the Assessment Transactional System collection">
            <a:extLst>
              <a:ext uri="{FF2B5EF4-FFF2-40B4-BE49-F238E27FC236}">
                <a16:creationId xmlns:a16="http://schemas.microsoft.com/office/drawing/2014/main" id="{A0425949-0A66-E74F-5F26-75E16EB189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946752" y="3618411"/>
            <a:ext cx="6298495" cy="2521382"/>
          </a:xfrm>
        </p:spPr>
      </p:pic>
    </p:spTree>
    <p:extLst>
      <p:ext uri="{BB962C8B-B14F-4D97-AF65-F5344CB8AC3E}">
        <p14:creationId xmlns:p14="http://schemas.microsoft.com/office/powerpoint/2010/main" val="801224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(ARUA) Menu</a:t>
            </a:r>
          </a:p>
        </p:txBody>
      </p:sp>
      <p:sp>
        <p:nvSpPr>
          <p:cNvPr id="3" name="Content Placeholder 2"/>
          <p:cNvSpPr>
            <a:spLocks noGrp="1"/>
          </p:cNvSpPr>
          <p:nvPr>
            <p:ph idx="1"/>
          </p:nvPr>
        </p:nvSpPr>
        <p:spPr/>
        <p:txBody>
          <a:bodyPr>
            <a:normAutofit/>
          </a:bodyPr>
          <a:lstStyle/>
          <a:p>
            <a:r>
              <a:rPr lang="en-US" sz="2800" dirty="0"/>
              <a:t>Record Management</a:t>
            </a:r>
          </a:p>
          <a:p>
            <a:r>
              <a:rPr lang="en-US" sz="2800" dirty="0"/>
              <a:t>Error Management</a:t>
            </a:r>
          </a:p>
          <a:p>
            <a:r>
              <a:rPr lang="en-US" sz="2800" dirty="0"/>
              <a:t>Reports</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7</a:t>
            </a:fld>
            <a:endParaRPr lang="en-US" dirty="0"/>
          </a:p>
        </p:txBody>
      </p:sp>
      <p:pic>
        <p:nvPicPr>
          <p:cNvPr id="8" name="Picture 7" descr="screenshot of collections menu including Record Management, Error Management, and Reports options">
            <a:extLst>
              <a:ext uri="{FF2B5EF4-FFF2-40B4-BE49-F238E27FC236}">
                <a16:creationId xmlns:a16="http://schemas.microsoft.com/office/drawing/2014/main" id="{F9EBF37C-1329-258C-6C56-8F022C998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892" y="3000315"/>
            <a:ext cx="3334215" cy="857370"/>
          </a:xfrm>
          <a:prstGeom prst="rect">
            <a:avLst/>
          </a:prstGeom>
        </p:spPr>
      </p:pic>
    </p:spTree>
    <p:extLst>
      <p:ext uri="{BB962C8B-B14F-4D97-AF65-F5344CB8AC3E}">
        <p14:creationId xmlns:p14="http://schemas.microsoft.com/office/powerpoint/2010/main" val="412775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(ARUA) Record Management Menu</a:t>
            </a:r>
          </a:p>
        </p:txBody>
      </p:sp>
      <p:sp>
        <p:nvSpPr>
          <p:cNvPr id="3" name="Content Placeholder 2"/>
          <p:cNvSpPr>
            <a:spLocks noGrp="1"/>
          </p:cNvSpPr>
          <p:nvPr>
            <p:ph idx="1"/>
          </p:nvPr>
        </p:nvSpPr>
        <p:spPr>
          <a:xfrm>
            <a:off x="717176" y="1825625"/>
            <a:ext cx="10784542" cy="2592140"/>
          </a:xfrm>
        </p:spPr>
        <p:txBody>
          <a:bodyPr>
            <a:normAutofit/>
          </a:bodyPr>
          <a:lstStyle/>
          <a:p>
            <a:pPr>
              <a:lnSpc>
                <a:spcPct val="110000"/>
              </a:lnSpc>
              <a:spcBef>
                <a:spcPts val="600"/>
              </a:spcBef>
            </a:pPr>
            <a:r>
              <a:rPr lang="en-US" dirty="0"/>
              <a:t>Record Management has four menu options:</a:t>
            </a:r>
          </a:p>
          <a:p>
            <a:pPr lvl="1">
              <a:lnSpc>
                <a:spcPct val="110000"/>
              </a:lnSpc>
              <a:spcBef>
                <a:spcPts val="600"/>
              </a:spcBef>
              <a:spcAft>
                <a:spcPts val="600"/>
              </a:spcAft>
            </a:pPr>
            <a:r>
              <a:rPr lang="en-US" sz="2000" dirty="0"/>
              <a:t>Lookup Posted Records</a:t>
            </a:r>
          </a:p>
          <a:p>
            <a:pPr lvl="1">
              <a:lnSpc>
                <a:spcPct val="110000"/>
              </a:lnSpc>
              <a:spcBef>
                <a:spcPts val="600"/>
              </a:spcBef>
              <a:spcAft>
                <a:spcPts val="600"/>
              </a:spcAft>
            </a:pPr>
            <a:r>
              <a:rPr lang="en-US" sz="2000" dirty="0"/>
              <a:t>Edit Posted Records</a:t>
            </a:r>
          </a:p>
          <a:p>
            <a:pPr lvl="1">
              <a:lnSpc>
                <a:spcPct val="110000"/>
              </a:lnSpc>
              <a:spcBef>
                <a:spcPts val="600"/>
              </a:spcBef>
              <a:spcAft>
                <a:spcPts val="600"/>
              </a:spcAft>
            </a:pPr>
            <a:r>
              <a:rPr lang="en-US" sz="2000" dirty="0"/>
              <a:t>File Upload</a:t>
            </a:r>
          </a:p>
          <a:p>
            <a:pPr lvl="1">
              <a:lnSpc>
                <a:spcPct val="110000"/>
              </a:lnSpc>
              <a:spcBef>
                <a:spcPts val="600"/>
              </a:spcBef>
              <a:spcAft>
                <a:spcPts val="600"/>
              </a:spcAft>
            </a:pPr>
            <a:r>
              <a:rPr lang="en-US" sz="2000" dirty="0"/>
              <a:t>Production Download</a:t>
            </a:r>
          </a:p>
        </p:txBody>
      </p:sp>
      <p:pic>
        <p:nvPicPr>
          <p:cNvPr id="7" name="Picture 6" descr="screenshot of Record Management menu with four options: Lookup Posted Records, Edit Posted Records, File Upload, and Production Downlo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4469" y="4417765"/>
            <a:ext cx="5229955" cy="743054"/>
          </a:xfrm>
          <a:prstGeom prst="rect">
            <a:avLst/>
          </a:prstGeom>
        </p:spPr>
      </p:pic>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292235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Lookup Posted Records / Edit Posted Records</a:t>
            </a:r>
          </a:p>
        </p:txBody>
      </p:sp>
      <p:sp>
        <p:nvSpPr>
          <p:cNvPr id="3" name="Content Placeholder 2"/>
          <p:cNvSpPr>
            <a:spLocks noGrp="1"/>
          </p:cNvSpPr>
          <p:nvPr>
            <p:ph sz="half" idx="1"/>
          </p:nvPr>
        </p:nvSpPr>
        <p:spPr>
          <a:xfrm>
            <a:off x="717176" y="1825625"/>
            <a:ext cx="4471769" cy="4106048"/>
          </a:xfrm>
        </p:spPr>
        <p:txBody>
          <a:bodyPr/>
          <a:lstStyle/>
          <a:p>
            <a:r>
              <a:rPr lang="en-US" dirty="0"/>
              <a:t>Search screen has the same basic fields for selecting records:</a:t>
            </a:r>
          </a:p>
          <a:p>
            <a:pPr lvl="1"/>
            <a:r>
              <a:rPr lang="en-US" sz="2000" dirty="0"/>
              <a:t>Subject, Test Type, Date, School, Grade, District Student ID, SSID(s), First Name, Last Name, and Date of Birth</a:t>
            </a:r>
          </a:p>
        </p:txBody>
      </p:sp>
      <p:pic>
        <p:nvPicPr>
          <p:cNvPr id="7" name="Picture 6" descr="screenshot of Record Management search screen op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8069" y="1825625"/>
            <a:ext cx="4500076" cy="4599100"/>
          </a:xfrm>
          <a:prstGeom prst="rect">
            <a:avLst/>
          </a:prstGeom>
        </p:spPr>
      </p:pic>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3215029275"/>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CB27EC1B-AEAF-40BC-B6E0-F8F8A7EEF5F1}"/>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3328A15-D75C-459C-8AA4-82F34844FE1B}"/>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286A5D2-15A4-41D1-8564-02EEFFFA116F}"/>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9640A6B-AAF8-4218-A9EC-6BD5DDF9108F}"/>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D288583-56C6-472B-96C5-D52CDDAB7307}"/>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36377052-6E8A-492E-8071-9B53782DBF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E8014D4214964595348E108E01AA90" ma:contentTypeVersion="16" ma:contentTypeDescription="Create a new document." ma:contentTypeScope="" ma:versionID="a09cbbb1d9d4e1ac7c6d1480042eb7ea">
  <xsd:schema xmlns:xsd="http://www.w3.org/2001/XMLSchema" xmlns:xs="http://www.w3.org/2001/XMLSchema" xmlns:p="http://schemas.microsoft.com/office/2006/metadata/properties" xmlns:ns1="http://schemas.microsoft.com/sharepoint/v3" xmlns:ns2="b7c47a51-8df1-4424-9035-7a9973fb7caa" xmlns:ns3="abe5e7a4-908e-4cd3-b79b-5fe648217337" targetNamespace="http://schemas.microsoft.com/office/2006/metadata/properties" ma:root="true" ma:fieldsID="cf11b4e8083cfc956fbb40d9b04e2a01" ns1:_="" ns2:_="" ns3:_="">
    <xsd:import namespace="http://schemas.microsoft.com/sharepoint/v3"/>
    <xsd:import namespace="b7c47a51-8df1-4424-9035-7a9973fb7caa"/>
    <xsd:import namespace="abe5e7a4-908e-4cd3-b79b-5fe648217337"/>
    <xsd:element name="properties">
      <xsd:complexType>
        <xsd:sequence>
          <xsd:element name="documentManagement">
            <xsd:complexType>
              <xsd:all>
                <xsd:element ref="ns2:EventID" minOccurs="0"/>
                <xsd:element ref="ns2:Year" minOccurs="0"/>
                <xsd:element ref="ns2:SortOrder" minOccurs="0"/>
                <xsd:element ref="ns2:EventCatTitle" minOccurs="0"/>
                <xsd:element ref="ns2:EventTitle" minOccurs="0"/>
                <xsd:element ref="ns2:CollectionID" minOccurs="0"/>
                <xsd:element ref="ns1:PublishingStartDate" minOccurs="0"/>
                <xsd:element ref="ns1:PublishingExpirationDate" minOccurs="0"/>
                <xsd:element ref="ns3:TaxKeywordTaxHTField" minOccurs="0"/>
                <xsd:element ref="ns3:TaxCatchAll" minOccurs="0"/>
                <xsd:element ref="ns2:EventCatTitle_x003a_Start_x0020_Time" minOccurs="0"/>
                <xsd:element ref="ns2:EventCatTitle_x003a_ID" minOccurs="0"/>
                <xsd:element ref="ns2:EventCatTitle_x003a_Title" minOccurs="0"/>
                <xsd:element ref="ns2:EventTitle_x003a_Title" minOccurs="0"/>
                <xsd:element ref="ns2:EventTitle_x003a_Location" minOccurs="0"/>
                <xsd:element ref="ns2:EventTitle_x003a_Start_x0020_Time" minOccurs="0"/>
                <xsd:element ref="ns3:SharedWithUsers" minOccurs="0"/>
                <xsd:element ref="ns2:Validation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c47a51-8df1-4424-9035-7a9973fb7caa" elementFormDefault="qualified">
    <xsd:import namespace="http://schemas.microsoft.com/office/2006/documentManagement/types"/>
    <xsd:import namespace="http://schemas.microsoft.com/office/infopath/2007/PartnerControls"/>
    <xsd:element name="EventID" ma:index="2" nillable="true" ma:displayName="EventID" ma:decimals="0" ma:internalName="EventID" ma:readOnly="false" ma:percentage="FALSE">
      <xsd:simpleType>
        <xsd:restriction base="dms:Number"/>
      </xsd:simpleType>
    </xsd:element>
    <xsd:element name="Year" ma:index="3" nillable="true" ma:displayName="Year" ma:format="Dropdown" ma:internalName="Year" ma:readOnly="false">
      <xsd:simpleType>
        <xsd:union memberTypes="dms:Text">
          <xsd:simpleType>
            <xsd:restriction base="dms:Choice">
              <xsd:enumeration value="2025-2026"/>
              <xsd:enumeration value="2024-2025"/>
              <xsd:enumeration value="2023-2024"/>
              <xsd:enumeration value="2022-2023"/>
              <xsd:enumeration value="2021-2022"/>
              <xsd:enumeration value="2020-2021"/>
              <xsd:enumeration value="2019-2020"/>
            </xsd:restriction>
          </xsd:simpleType>
        </xsd:union>
      </xsd:simpleType>
    </xsd:element>
    <xsd:element name="SortOrder" ma:index="4" nillable="true" ma:displayName="SortOrder" ma:decimals="0" ma:internalName="SortOrder" ma:readOnly="false" ma:percentage="FALSE">
      <xsd:simpleType>
        <xsd:restriction base="dms:Number"/>
      </xsd:simpleType>
    </xsd:element>
    <xsd:element name="EventCatTitle" ma:index="5" nillable="true" ma:displayName="EventCatTitle" ma:list="{a7f3b946-f532-4d20-956f-ce4f93c02215}" ma:internalName="EventCatTitle" ma:readOnly="false" ma:showField="CatTitle">
      <xsd:simpleType>
        <xsd:restriction base="dms:Lookup"/>
      </xsd:simpleType>
    </xsd:element>
    <xsd:element name="EventTitle" ma:index="6" nillable="true" ma:displayName="EventTitle" ma:list="{a7f3b946-f532-4d20-956f-ce4f93c02215}" ma:internalName="EventTitle" ma:readOnly="false" ma:showField="Title">
      <xsd:simpleType>
        <xsd:restriction base="dms:Lookup"/>
      </xsd:simpleType>
    </xsd:element>
    <xsd:element name="CollectionID" ma:index="7" nillable="true" ma:displayName="CollectionID" ma:internalName="CollectionID" ma:readOnly="false">
      <xsd:complexType>
        <xsd:complexContent>
          <xsd:extension base="dms:MultiChoiceFillIn">
            <xsd:sequence>
              <xsd:element name="Value" maxOccurs="unbounded" minOccurs="0" nillable="true">
                <xsd:simpleType>
                  <xsd:union memberTypes="dms:Text">
                    <xsd:simpleType>
                      <xsd:restriction base="dms:Choice">
                        <xsd:enumeration value="91"/>
                        <xsd:enumeration value="96"/>
                        <xsd:enumeration value="117"/>
                        <xsd:enumeration value="120"/>
                        <xsd:enumeration value="121"/>
                        <xsd:enumeration value="126"/>
                        <xsd:enumeration value="128"/>
                        <xsd:enumeration value="139"/>
                        <xsd:enumeration value="150"/>
                        <xsd:enumeration value="151"/>
                        <xsd:enumeration value="152"/>
                        <xsd:enumeration value="153"/>
                        <xsd:enumeration value="155"/>
                        <xsd:enumeration value="158"/>
                        <xsd:enumeration value="163"/>
                        <xsd:enumeration value="164"/>
                        <xsd:enumeration value="168"/>
                        <xsd:enumeration value="171"/>
                        <xsd:enumeration value="172"/>
                        <xsd:enumeration value="173"/>
                        <xsd:enumeration value="180"/>
                        <xsd:enumeration value="225"/>
                        <xsd:enumeration value="227"/>
                        <xsd:enumeration value="228"/>
                        <xsd:enumeration value="230"/>
                        <xsd:enumeration value="243"/>
                        <xsd:enumeration value="246"/>
                        <xsd:enumeration value="252"/>
                        <xsd:enumeration value="255"/>
                        <xsd:enumeration value="257"/>
                        <xsd:enumeration value="260"/>
                        <xsd:enumeration value="261"/>
                        <xsd:enumeration value="267"/>
                        <xsd:enumeration value="268"/>
                        <xsd:enumeration value="269"/>
                        <xsd:enumeration value="272"/>
                        <xsd:enumeration value="273"/>
                        <xsd:enumeration value="275"/>
                        <xsd:enumeration value="328"/>
                        <xsd:enumeration value="346"/>
                        <xsd:enumeration value="355"/>
                        <xsd:enumeration value="356"/>
                        <xsd:enumeration value="385"/>
                        <xsd:enumeration value="386"/>
                        <xsd:enumeration value="391"/>
                        <xsd:enumeration value="397"/>
                        <xsd:enumeration value="398"/>
                        <xsd:enumeration value="399"/>
                        <xsd:enumeration value="431"/>
                        <xsd:enumeration value="432"/>
                        <xsd:enumeration value="433"/>
                        <xsd:enumeration value="435"/>
                        <xsd:enumeration value="436"/>
                        <xsd:enumeration value="442"/>
                        <xsd:enumeration value="443"/>
                        <xsd:enumeration value="1261"/>
                        <xsd:enumeration value="1802"/>
                        <xsd:enumeration value="2462"/>
                        <xsd:enumeration value="2464"/>
                        <xsd:enumeration value="2466"/>
                        <xsd:enumeration value="2468"/>
                        <xsd:enumeration value="2731"/>
                      </xsd:restriction>
                    </xsd:simpleType>
                  </xsd:union>
                </xsd:simpleType>
              </xsd:element>
            </xsd:sequence>
          </xsd:extension>
        </xsd:complexContent>
      </xsd:complexType>
    </xsd:element>
    <xsd:element name="EventCatTitle_x003a_Start_x0020_Time" ma:index="15" nillable="true" ma:displayName="EventCatTitle:Start Time" ma:list="{a7f3b946-f532-4d20-956f-ce4f93c02215}" ma:internalName="EventCatTitle_x003a_Start_x0020_Time" ma:readOnly="true" ma:showField="EventDate" ma:web="402b511e-ab53-4263-95ab-f9d98e56f5e8">
      <xsd:simpleType>
        <xsd:restriction base="dms:Lookup"/>
      </xsd:simpleType>
    </xsd:element>
    <xsd:element name="EventCatTitle_x003a_ID" ma:index="16" nillable="true" ma:displayName="EventCatTitle:ID" ma:list="{a7f3b946-f532-4d20-956f-ce4f93c02215}" ma:internalName="EventCatTitle_x003a_ID" ma:readOnly="true" ma:showField="ID" ma:web="402b511e-ab53-4263-95ab-f9d98e56f5e8">
      <xsd:simpleType>
        <xsd:restriction base="dms:Lookup"/>
      </xsd:simpleType>
    </xsd:element>
    <xsd:element name="EventCatTitle_x003a_Title" ma:index="17" nillable="true" ma:displayName="EventCatTitle:Title" ma:list="{a7f3b946-f532-4d20-956f-ce4f93c02215}" ma:internalName="EventCatTitle_x003a_Title" ma:readOnly="true" ma:showField="Title" ma:web="402b511e-ab53-4263-95ab-f9d98e56f5e8">
      <xsd:simpleType>
        <xsd:restriction base="dms:Lookup"/>
      </xsd:simpleType>
    </xsd:element>
    <xsd:element name="EventTitle_x003a_Title" ma:index="18" nillable="true" ma:displayName="EventTitle:Title" ma:list="{a7f3b946-f532-4d20-956f-ce4f93c02215}" ma:internalName="EventTitle_x003a_Title" ma:readOnly="true" ma:showField="Title" ma:web="402b511e-ab53-4263-95ab-f9d98e56f5e8">
      <xsd:simpleType>
        <xsd:restriction base="dms:Lookup"/>
      </xsd:simpleType>
    </xsd:element>
    <xsd:element name="EventTitle_x003a_Location" ma:index="19" nillable="true" ma:displayName="EventTitle:Location" ma:list="{a7f3b946-f532-4d20-956f-ce4f93c02215}" ma:internalName="EventTitle_x003a_Location" ma:readOnly="true" ma:showField="Location" ma:web="402b511e-ab53-4263-95ab-f9d98e56f5e8">
      <xsd:simpleType>
        <xsd:restriction base="dms:Lookup"/>
      </xsd:simpleType>
    </xsd:element>
    <xsd:element name="EventTitle_x003a_Start_x0020_Time" ma:index="20" nillable="true" ma:displayName="EventTitle:Start Time" ma:list="{a7f3b946-f532-4d20-956f-ce4f93c02215}" ma:internalName="EventTitle_x003a_Start_x0020_Time" ma:readOnly="true" ma:showField="EventDate" ma:web="402b511e-ab53-4263-95ab-f9d98e56f5e8">
      <xsd:simpleType>
        <xsd:restriction base="dms:Lookup"/>
      </xsd:simpleType>
    </xsd:element>
    <xsd:element name="ValidationID" ma:index="26" nillable="true" ma:displayName="ValidationID" ma:internalName="ValidationID">
      <xsd:complexType>
        <xsd:complexContent>
          <xsd:extension base="dms:MultiChoiceFillIn">
            <xsd:sequence>
              <xsd:element name="Value" maxOccurs="unbounded" minOccurs="0" nillable="true">
                <xsd:simpleType>
                  <xsd:union memberTypes="dms:Text">
                    <xsd:simpleType>
                      <xsd:restriction base="dms:Choice">
                        <xsd:enumeration value="201"/>
                        <xsd:enumeration value="202"/>
                        <xsd:enumeration value="203"/>
                        <xsd:enumeration value="204"/>
                        <xsd:enumeration value="205"/>
                        <xsd:enumeration value="206"/>
                        <xsd:enumeration value="207"/>
                        <xsd:enumeration value="208"/>
                        <xsd:enumeration value="210"/>
                        <xsd:enumeration value="211"/>
                        <xsd:enumeration value="212"/>
                        <xsd:enumeration value="213"/>
                        <xsd:enumeration value="214"/>
                        <xsd:enumeration value="215"/>
                        <xsd:enumeration value="216"/>
                        <xsd:enumeration value="217"/>
                        <xsd:enumeration value="218"/>
                        <xsd:enumeration value="219"/>
                        <xsd:enumeration value="220"/>
                        <xsd:enumeration value="221"/>
                        <xsd:enumeration value="222"/>
                        <xsd:enumeration value="223"/>
                        <xsd:enumeration value="224"/>
                        <xsd:enumeration value="225"/>
                        <xsd:enumeration value="226"/>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e5e7a4-908e-4cd3-b79b-5fe648217337" elementFormDefault="qualified">
    <xsd:import namespace="http://schemas.microsoft.com/office/2006/documentManagement/types"/>
    <xsd:import namespace="http://schemas.microsoft.com/office/infopath/2007/PartnerControls"/>
    <xsd:element name="TaxKeywordTaxHTField" ma:index="13" nillable="true" ma:taxonomy="true" ma:internalName="TaxKeywordTaxHTField" ma:taxonomyFieldName="TaxKeyword" ma:displayName="Enterprise Keywords" ma:fieldId="{23f27201-bee3-471e-b2e7-b64fd8b7ca38}" ma:taxonomyMulti="true" ma:sspId="dd29e4e6-34b0-4baf-8ebc-1a1d70857dc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hidden="true" ma:list="{96737ed6-d724-419c-8d50-9c62e61794d1}" ma:internalName="TaxCatchAll" ma:showField="CatchAllData" ma:web="abe5e7a4-908e-4cd3-b79b-5fe648217337">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7c47a51-8df1-4424-9035-7a9973fb7caa">2023-2024</Year>
    <EventCatTitle xmlns="b7c47a51-8df1-4424-9035-7a9973fb7caa" xsi:nil="true"/>
    <CollectionID xmlns="b7c47a51-8df1-4424-9035-7a9973fb7caa">
      <Value>442</Value>
    </CollectionID>
    <EventID xmlns="b7c47a51-8df1-4424-9035-7a9973fb7caa" xsi:nil="true"/>
    <SortOrder xmlns="b7c47a51-8df1-4424-9035-7a9973fb7caa" xsi:nil="true"/>
    <PublishingExpirationDate xmlns="http://schemas.microsoft.com/sharepoint/v3" xsi:nil="true"/>
    <TaxKeywordTaxHTField xmlns="abe5e7a4-908e-4cd3-b79b-5fe648217337">
      <Terms xmlns="http://schemas.microsoft.com/office/infopath/2007/PartnerControls">
        <TermInfo xmlns="http://schemas.microsoft.com/office/infopath/2007/PartnerControls">
          <TermName xmlns="http://schemas.microsoft.com/office/infopath/2007/PartnerControls">Assessment Collections</TermName>
          <TermId xmlns="http://schemas.microsoft.com/office/infopath/2007/PartnerControls">f5966734-9dbf-471b-99ad-c7e16ed0d56c</TermId>
        </TermInfo>
        <TermInfo xmlns="http://schemas.microsoft.com/office/infopath/2007/PartnerControls">
          <TermName xmlns="http://schemas.microsoft.com/office/infopath/2007/PartnerControls">Assessment Reporting</TermName>
          <TermId xmlns="http://schemas.microsoft.com/office/infopath/2007/PartnerControls">a142abfb-323b-48f3-aa58-adfb3a2c1d70</TermId>
        </TermInfo>
        <TermInfo xmlns="http://schemas.microsoft.com/office/infopath/2007/PartnerControls">
          <TermName xmlns="http://schemas.microsoft.com/office/infopath/2007/PartnerControls">Assessment Transactional System</TermName>
          <TermId xmlns="http://schemas.microsoft.com/office/infopath/2007/PartnerControls">8cd13d51-bb23-4392-bfe0-15133903871c</TermId>
        </TermInfo>
      </Terms>
    </TaxKeywordTaxHTField>
    <PublishingStartDate xmlns="http://schemas.microsoft.com/sharepoint/v3" xsi:nil="true"/>
    <TaxCatchAll xmlns="abe5e7a4-908e-4cd3-b79b-5fe648217337">
      <Value>27</Value>
      <Value>40</Value>
      <Value>169</Value>
    </TaxCatchAll>
    <ValidationID xmlns="b7c47a51-8df1-4424-9035-7a9973fb7caa"/>
    <EventTitle xmlns="b7c47a51-8df1-4424-9035-7a9973fb7caa" xsi:nil="true"/>
  </documentManagement>
</p:properties>
</file>

<file path=customXml/itemProps1.xml><?xml version="1.0" encoding="utf-8"?>
<ds:datastoreItem xmlns:ds="http://schemas.openxmlformats.org/officeDocument/2006/customXml" ds:itemID="{7620B6A8-12D2-41A1-B318-C6472EE15AB6}"/>
</file>

<file path=customXml/itemProps2.xml><?xml version="1.0" encoding="utf-8"?>
<ds:datastoreItem xmlns:ds="http://schemas.openxmlformats.org/officeDocument/2006/customXml" ds:itemID="{DFD91091-B2ED-4AF1-A2B2-A4D3EE133CFF}"/>
</file>

<file path=customXml/itemProps3.xml><?xml version="1.0" encoding="utf-8"?>
<ds:datastoreItem xmlns:ds="http://schemas.openxmlformats.org/officeDocument/2006/customXml" ds:itemID="{04EDE0E6-E13A-4C42-B1BA-A189E4ADC8EC}"/>
</file>

<file path=docProps/app.xml><?xml version="1.0" encoding="utf-8"?>
<Properties xmlns="http://schemas.openxmlformats.org/officeDocument/2006/extended-properties" xmlns:vt="http://schemas.openxmlformats.org/officeDocument/2006/docPropsVTypes">
  <Template>ODE PowerPoint Building Block Template</Template>
  <TotalTime>1742</TotalTime>
  <Words>3661</Words>
  <Application>Microsoft Office PowerPoint</Application>
  <PresentationFormat>Widescreen</PresentationFormat>
  <Paragraphs>271</Paragraphs>
  <Slides>34</Slides>
  <Notes>34</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34</vt:i4>
      </vt:variant>
    </vt:vector>
  </HeadingPairs>
  <TitlesOfParts>
    <vt:vector size="42" baseType="lpstr">
      <vt:lpstr>Arial</vt:lpstr>
      <vt:lpstr>Calibri</vt:lpstr>
      <vt:lpstr>2021ODE</vt:lpstr>
      <vt:lpstr>Green_2021ODE</vt:lpstr>
      <vt:lpstr>Gold_2021ODE</vt:lpstr>
      <vt:lpstr>Orange_2021ODE</vt:lpstr>
      <vt:lpstr>Red_2021ODE</vt:lpstr>
      <vt:lpstr>Teal_2021ODE</vt:lpstr>
      <vt:lpstr>Assessment Record Updating Application (ARUA)</vt:lpstr>
      <vt:lpstr>Assessment Contacts</vt:lpstr>
      <vt:lpstr>Agenda 1</vt:lpstr>
      <vt:lpstr>ODE District Website Central Login</vt:lpstr>
      <vt:lpstr>Consolidated Collections</vt:lpstr>
      <vt:lpstr>(ARUA) Landing Page</vt:lpstr>
      <vt:lpstr>(ARUA) Menu</vt:lpstr>
      <vt:lpstr>(ARUA) Record Management Menu</vt:lpstr>
      <vt:lpstr>Lookup Posted Records / Edit Posted Records</vt:lpstr>
      <vt:lpstr>Student Search Results</vt:lpstr>
      <vt:lpstr>Student Demographics Screen</vt:lpstr>
      <vt:lpstr>List of Tests associated with a student</vt:lpstr>
      <vt:lpstr>Editing One Test Record Online</vt:lpstr>
      <vt:lpstr>File Upload Screen</vt:lpstr>
      <vt:lpstr>Production Download</vt:lpstr>
      <vt:lpstr>Import File to MS Excel</vt:lpstr>
      <vt:lpstr>Import File to Excel (cont’d)</vt:lpstr>
      <vt:lpstr>Import File to Excel – Format as Text</vt:lpstr>
      <vt:lpstr>(ARUA) Error Management Menu</vt:lpstr>
      <vt:lpstr>Review Queue</vt:lpstr>
      <vt:lpstr>Review Email</vt:lpstr>
      <vt:lpstr>Review District Errors</vt:lpstr>
      <vt:lpstr>Validation Errors – Test Record Fields</vt:lpstr>
      <vt:lpstr>Student Demographic Errors</vt:lpstr>
      <vt:lpstr>Review Vendor Errors</vt:lpstr>
      <vt:lpstr>Download Errors</vt:lpstr>
      <vt:lpstr>House Keeping</vt:lpstr>
      <vt:lpstr>(ARUA) Reports Menu</vt:lpstr>
      <vt:lpstr>Test Lookup Report</vt:lpstr>
      <vt:lpstr>Reference Report</vt:lpstr>
      <vt:lpstr>Participation Report</vt:lpstr>
      <vt:lpstr>Agenda 2</vt:lpstr>
      <vt:lpstr>Documentation</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Walkthrough of the Assessment Record Updating Application (ARUA)</dc:title>
  <dc:creator>BARRICK Cindy * ODE</dc:creator>
  <cp:keywords>Assessment Reporting; Assessment Transactional System; Assessment Collections</cp:keywords>
  <cp:lastModifiedBy>BARRICK Cindy * ODE</cp:lastModifiedBy>
  <cp:revision>97</cp:revision>
  <dcterms:created xsi:type="dcterms:W3CDTF">2022-01-11T22:14:58Z</dcterms:created>
  <dcterms:modified xsi:type="dcterms:W3CDTF">2024-02-07T00:12:42Z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2024-01-29T19:29:28Z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d02e283c-8efd-4905-8480-ec8676318e18</vt:lpwstr>
  </property>
  <property fmtid="{D5CDD505-2E9C-101B-9397-08002B2CF9AE}" pid="8" name="MSIP_Label_7730ea53-6f5e-4160-81a5-992a9105450a_ContentBits">
    <vt:lpwstr>0</vt:lpwstr>
  </property>
  <property fmtid="{D5CDD505-2E9C-101B-9397-08002B2CF9AE}" pid="9" name="ContentTypeId">
    <vt:lpwstr>0x01010052E8014D4214964595348E108E01AA90</vt:lpwstr>
  </property>
  <property fmtid="{D5CDD505-2E9C-101B-9397-08002B2CF9AE}" pid="10" name="TaxKeyword">
    <vt:lpwstr>27;#Assessment Collections|f5966734-9dbf-471b-99ad-c7e16ed0d56c;#40;#Assessment Reporting|a142abfb-323b-48f3-aa58-adfb3a2c1d70;#169;#Assessment Transactional System|8cd13d51-bb23-4392-bfe0-15133903871c</vt:lpwstr>
  </property>
</Properties>
</file>