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s/slide19.xml" ContentType="application/vnd.openxmlformats-officedocument.presentationml.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0"/>
  </p:notesMasterIdLst>
  <p:sldIdLst>
    <p:sldId id="256" r:id="rId7"/>
    <p:sldId id="293" r:id="rId8"/>
    <p:sldId id="275" r:id="rId9"/>
    <p:sldId id="300" r:id="rId10"/>
    <p:sldId id="287" r:id="rId11"/>
    <p:sldId id="286" r:id="rId12"/>
    <p:sldId id="273" r:id="rId13"/>
    <p:sldId id="288" r:id="rId14"/>
    <p:sldId id="267" r:id="rId15"/>
    <p:sldId id="268" r:id="rId16"/>
    <p:sldId id="289" r:id="rId17"/>
    <p:sldId id="290" r:id="rId18"/>
    <p:sldId id="306" r:id="rId19"/>
    <p:sldId id="302" r:id="rId20"/>
    <p:sldId id="303" r:id="rId21"/>
    <p:sldId id="304" r:id="rId22"/>
    <p:sldId id="305" r:id="rId23"/>
    <p:sldId id="292" r:id="rId24"/>
    <p:sldId id="298" r:id="rId25"/>
    <p:sldId id="296" r:id="rId26"/>
    <p:sldId id="285" r:id="rId27"/>
    <p:sldId id="259"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4746" autoAdjust="0"/>
  </p:normalViewPr>
  <p:slideViewPr>
    <p:cSldViewPr snapToGrid="0">
      <p:cViewPr varScale="1">
        <p:scale>
          <a:sx n="86" d="100"/>
          <a:sy n="86" d="100"/>
        </p:scale>
        <p:origin x="4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82E8A29-955A-4C7C-A174-3E9DCD4DC89B}">
      <dgm:prSet phldrT="[Text]" custT="1"/>
      <dgm:spPr>
        <a:solidFill>
          <a:schemeClr val="accent1">
            <a:lumMod val="75000"/>
          </a:schemeClr>
        </a:solidFill>
      </dgm:spPr>
      <dgm:t>
        <a:bodyPr/>
        <a:lstStyle/>
        <a:p>
          <a:r>
            <a:rPr lang="en-US" sz="2400" dirty="0"/>
            <a:t>Collection Opens:</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custT="1"/>
      <dgm:spPr/>
      <dgm:t>
        <a:bodyPr/>
        <a:lstStyle/>
        <a:p>
          <a:r>
            <a:rPr lang="en-US" sz="2400" b="0" dirty="0"/>
            <a:t>September 21, 2023 (1 pm)</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B6E26FFC-9977-4BBC-BEC7-3D6B63754E52}">
      <dgm:prSet phldrT="[Text]" custT="1"/>
      <dgm:spPr>
        <a:solidFill>
          <a:schemeClr val="tx2">
            <a:lumMod val="75000"/>
          </a:schemeClr>
        </a:solidFill>
      </dgm:spPr>
      <dgm:t>
        <a:bodyPr/>
        <a:lstStyle/>
        <a:p>
          <a:r>
            <a:rPr lang="en-US" sz="2400" dirty="0"/>
            <a:t>Collection Closes:</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custT="1"/>
      <dgm:spPr/>
      <dgm:t>
        <a:bodyPr/>
        <a:lstStyle/>
        <a:p>
          <a:r>
            <a:rPr lang="en-US" sz="2400" b="0" dirty="0"/>
            <a:t>November 17, 2023 (11:59 pm)</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D0E5D9F-7263-4526-A227-51301233F549}">
      <dgm:prSet phldrT="[Text]" custT="1"/>
      <dgm:spPr>
        <a:solidFill>
          <a:schemeClr val="tx2"/>
        </a:solidFill>
      </dgm:spPr>
      <dgm:t>
        <a:bodyPr/>
        <a:lstStyle/>
        <a:p>
          <a:r>
            <a:rPr lang="en-US" sz="2400" dirty="0"/>
            <a:t>ODE Validation of Data:</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custT="1"/>
      <dgm:spPr/>
      <dgm:t>
        <a:bodyPr/>
        <a:lstStyle/>
        <a:p>
          <a:r>
            <a:rPr lang="en-US" sz="2400" dirty="0"/>
            <a:t>November 18, 2023 – December 15, 2023</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9C89597A-35E0-407A-8661-CC581CB5AC03}" type="pres">
      <dgm:prSet presAssocID="{CF9055CF-8DEB-4A02-949A-DE72B6AC5D37}" presName="linear" presStyleCnt="0">
        <dgm:presLayoutVars>
          <dgm:dir/>
          <dgm:animLvl val="lvl"/>
          <dgm:resizeHandles val="exact"/>
        </dgm:presLayoutVars>
      </dgm:prSet>
      <dgm:spPr/>
    </dgm:pt>
    <dgm:pt modelId="{5B2BBFB0-5C9B-4AA7-B9FF-E714E950E748}" type="pres">
      <dgm:prSet presAssocID="{082E8A29-955A-4C7C-A174-3E9DCD4DC89B}" presName="parentLin" presStyleCnt="0"/>
      <dgm:spPr/>
    </dgm:pt>
    <dgm:pt modelId="{0EB8C033-8053-4577-AE88-63A930C2833F}" type="pres">
      <dgm:prSet presAssocID="{082E8A29-955A-4C7C-A174-3E9DCD4DC89B}" presName="parentLeftMargin" presStyleLbl="node1" presStyleIdx="0" presStyleCnt="3"/>
      <dgm:spPr/>
    </dgm:pt>
    <dgm:pt modelId="{B161277C-D82C-4E98-B891-71157151E0D8}" type="pres">
      <dgm:prSet presAssocID="{082E8A29-955A-4C7C-A174-3E9DCD4DC89B}" presName="parentText" presStyleLbl="node1" presStyleIdx="0" presStyleCnt="3">
        <dgm:presLayoutVars>
          <dgm:chMax val="0"/>
          <dgm:bulletEnabled val="1"/>
        </dgm:presLayoutVars>
      </dgm:prSet>
      <dgm:spPr/>
    </dgm:pt>
    <dgm:pt modelId="{D2C96330-92BA-472D-B4E0-523E361A02F1}" type="pres">
      <dgm:prSet presAssocID="{082E8A29-955A-4C7C-A174-3E9DCD4DC89B}" presName="negativeSpace" presStyleCnt="0"/>
      <dgm:spPr/>
    </dgm:pt>
    <dgm:pt modelId="{F6384593-E0B8-40F3-9D2C-96A1CB4B44EB}" type="pres">
      <dgm:prSet presAssocID="{082E8A29-955A-4C7C-A174-3E9DCD4DC89B}" presName="childText" presStyleLbl="conFgAcc1" presStyleIdx="0" presStyleCnt="3">
        <dgm:presLayoutVars>
          <dgm:bulletEnabled val="1"/>
        </dgm:presLayoutVars>
      </dgm:prSet>
      <dgm:spPr/>
    </dgm:pt>
    <dgm:pt modelId="{5B32F627-CDAE-45DF-AE90-D9E1D23DBBB9}" type="pres">
      <dgm:prSet presAssocID="{C2176686-D23E-48EB-9D1B-1A1B46236638}" presName="spaceBetweenRectangles" presStyleCnt="0"/>
      <dgm:spPr/>
    </dgm:pt>
    <dgm:pt modelId="{A9FCEFAE-E781-4302-B0AD-8E2C9632981D}" type="pres">
      <dgm:prSet presAssocID="{B6E26FFC-9977-4BBC-BEC7-3D6B63754E52}" presName="parentLin" presStyleCnt="0"/>
      <dgm:spPr/>
    </dgm:pt>
    <dgm:pt modelId="{F9800887-99EE-44D2-B53F-23438433183F}" type="pres">
      <dgm:prSet presAssocID="{B6E26FFC-9977-4BBC-BEC7-3D6B63754E52}" presName="parentLeftMargin" presStyleLbl="node1" presStyleIdx="0" presStyleCnt="3"/>
      <dgm:spPr/>
    </dgm:pt>
    <dgm:pt modelId="{966DCC34-E123-4E58-88D8-0A914FE11EB6}" type="pres">
      <dgm:prSet presAssocID="{B6E26FFC-9977-4BBC-BEC7-3D6B63754E52}" presName="parentText" presStyleLbl="node1" presStyleIdx="1" presStyleCnt="3">
        <dgm:presLayoutVars>
          <dgm:chMax val="0"/>
          <dgm:bulletEnabled val="1"/>
        </dgm:presLayoutVars>
      </dgm:prSet>
      <dgm:spPr/>
    </dgm:pt>
    <dgm:pt modelId="{68DF61F7-E2A9-48C5-B19D-9748A38D97C4}" type="pres">
      <dgm:prSet presAssocID="{B6E26FFC-9977-4BBC-BEC7-3D6B63754E52}" presName="negativeSpace" presStyleCnt="0"/>
      <dgm:spPr/>
    </dgm:pt>
    <dgm:pt modelId="{91320AF1-B1D5-4D95-B287-BB23F8D73A7A}" type="pres">
      <dgm:prSet presAssocID="{B6E26FFC-9977-4BBC-BEC7-3D6B63754E52}" presName="childText" presStyleLbl="conFgAcc1" presStyleIdx="1" presStyleCnt="3">
        <dgm:presLayoutVars>
          <dgm:bulletEnabled val="1"/>
        </dgm:presLayoutVars>
      </dgm:prSet>
      <dgm:spPr/>
    </dgm:pt>
    <dgm:pt modelId="{4318612C-7349-4430-9E4F-93093F7239CB}" type="pres">
      <dgm:prSet presAssocID="{48634C00-2335-4923-9072-EB7482323D9C}" presName="spaceBetweenRectangles" presStyleCnt="0"/>
      <dgm:spPr/>
    </dgm:pt>
    <dgm:pt modelId="{251255C0-C59B-4645-A7B2-96B27192AABE}" type="pres">
      <dgm:prSet presAssocID="{6D0E5D9F-7263-4526-A227-51301233F549}" presName="parentLin" presStyleCnt="0"/>
      <dgm:spPr/>
    </dgm:pt>
    <dgm:pt modelId="{765F8378-31BE-4D9A-A7D6-9EEC233D5D21}" type="pres">
      <dgm:prSet presAssocID="{6D0E5D9F-7263-4526-A227-51301233F549}" presName="parentLeftMargin" presStyleLbl="node1" presStyleIdx="1" presStyleCnt="3"/>
      <dgm:spPr/>
    </dgm:pt>
    <dgm:pt modelId="{AFE6813B-45D8-4C09-8A3B-785299EA0164}" type="pres">
      <dgm:prSet presAssocID="{6D0E5D9F-7263-4526-A227-51301233F549}" presName="parentText" presStyleLbl="node1" presStyleIdx="2" presStyleCnt="3">
        <dgm:presLayoutVars>
          <dgm:chMax val="0"/>
          <dgm:bulletEnabled val="1"/>
        </dgm:presLayoutVars>
      </dgm:prSet>
      <dgm:spPr/>
    </dgm:pt>
    <dgm:pt modelId="{43455D62-BE3E-4AC5-B004-B86650DBD6D9}" type="pres">
      <dgm:prSet presAssocID="{6D0E5D9F-7263-4526-A227-51301233F549}" presName="negativeSpace" presStyleCnt="0"/>
      <dgm:spPr/>
    </dgm:pt>
    <dgm:pt modelId="{31CAD690-3B45-46BC-A025-FF66096A2716}" type="pres">
      <dgm:prSet presAssocID="{6D0E5D9F-7263-4526-A227-51301233F549}" presName="childText" presStyleLbl="conFgAcc1" presStyleIdx="2" presStyleCnt="3">
        <dgm:presLayoutVars>
          <dgm:bulletEnabled val="1"/>
        </dgm:presLayoutVars>
      </dgm:prSet>
      <dgm:spPr/>
    </dgm:pt>
  </dgm:ptLst>
  <dgm:cxnLst>
    <dgm:cxn modelId="{62B4AA06-11A5-4CE5-A1F1-E75354806CA0}" type="presOf" srcId="{082E8A29-955A-4C7C-A174-3E9DCD4DC89B}" destId="{0EB8C033-8053-4577-AE88-63A930C2833F}" srcOrd="0" destOrd="0" presId="urn:microsoft.com/office/officeart/2005/8/layout/list1"/>
    <dgm:cxn modelId="{63170441-85A1-4109-9971-24CA1F2126A2}" type="presOf" srcId="{B6E26FFC-9977-4BBC-BEC7-3D6B63754E52}" destId="{966DCC34-E123-4E58-88D8-0A914FE11EB6}" srcOrd="1" destOrd="0" presId="urn:microsoft.com/office/officeart/2005/8/layout/list1"/>
    <dgm:cxn modelId="{9D77FA63-13DC-4305-AB01-B67AE2ABA15D}" type="presOf" srcId="{F3256203-D9D1-492A-B801-68C1A32486F0}" destId="{31CAD690-3B45-46BC-A025-FF66096A2716}" srcOrd="0" destOrd="0" presId="urn:microsoft.com/office/officeart/2005/8/layout/list1"/>
    <dgm:cxn modelId="{17E73148-9C08-4999-B21E-F3C5A0E3FC0C}" srcId="{CF9055CF-8DEB-4A02-949A-DE72B6AC5D37}" destId="{B6E26FFC-9977-4BBC-BEC7-3D6B63754E52}" srcOrd="1" destOrd="0" parTransId="{5CEFBD89-2F4F-4B51-A98A-0F3C86494166}" sibTransId="{48634C00-2335-4923-9072-EB7482323D9C}"/>
    <dgm:cxn modelId="{F5262154-3BA8-4B44-A3AC-C3408460D9BD}" type="presOf" srcId="{CBCC21F5-552F-4D39-812E-6FCD4A366F58}" destId="{91320AF1-B1D5-4D95-B287-BB23F8D73A7A}" srcOrd="0" destOrd="0" presId="urn:microsoft.com/office/officeart/2005/8/layout/list1"/>
    <dgm:cxn modelId="{10C0797A-E0F4-4738-A375-6DCC4CE75B20}" type="presOf" srcId="{082E8A29-955A-4C7C-A174-3E9DCD4DC89B}" destId="{B161277C-D82C-4E98-B891-71157151E0D8}" srcOrd="1" destOrd="0" presId="urn:microsoft.com/office/officeart/2005/8/layout/list1"/>
    <dgm:cxn modelId="{2986897A-7787-444F-B6C8-41F3823EF3C1}" srcId="{CF9055CF-8DEB-4A02-949A-DE72B6AC5D37}" destId="{082E8A29-955A-4C7C-A174-3E9DCD4DC89B}" srcOrd="0" destOrd="0" parTransId="{BA7938E6-8DFA-40B7-B4C4-EACC6D85FC31}" sibTransId="{C2176686-D23E-48EB-9D1B-1A1B46236638}"/>
    <dgm:cxn modelId="{34518D82-3034-4AE9-8EE2-26FE6337A447}" type="presOf" srcId="{B6E26FFC-9977-4BBC-BEC7-3D6B63754E52}" destId="{F9800887-99EE-44D2-B53F-23438433183F}" srcOrd="0" destOrd="0" presId="urn:microsoft.com/office/officeart/2005/8/layout/list1"/>
    <dgm:cxn modelId="{34FF098A-E6F5-450E-933A-57CDFBA43B23}" type="presOf" srcId="{23A0DE4A-FE92-496E-B335-3433CEFB74E9}" destId="{F6384593-E0B8-40F3-9D2C-96A1CB4B44EB}" srcOrd="0" destOrd="0" presId="urn:microsoft.com/office/officeart/2005/8/layout/list1"/>
    <dgm:cxn modelId="{67A03D8F-F327-4A9F-ABBC-1EB67EFD1ECB}" srcId="{082E8A29-955A-4C7C-A174-3E9DCD4DC89B}" destId="{23A0DE4A-FE92-496E-B335-3433CEFB74E9}" srcOrd="0" destOrd="0" parTransId="{68935D38-FEDC-4CD3-8002-43CB3944BEAF}" sibTransId="{55DF926D-029A-4E18-95C4-77A5A37CAE40}"/>
    <dgm:cxn modelId="{1B8E71B0-2D3A-4AB0-8843-CFDACEDC3198}" srcId="{6D0E5D9F-7263-4526-A227-51301233F549}" destId="{F3256203-D9D1-492A-B801-68C1A32486F0}" srcOrd="0" destOrd="0" parTransId="{E9A20291-2E30-4C14-BB7D-DC095A20ECB6}" sibTransId="{6C9440D0-8847-40C0-98BC-2B5EA5745C3A}"/>
    <dgm:cxn modelId="{C8C462C6-33A3-4E8B-91FE-36DBE92F1C4A}" srcId="{CF9055CF-8DEB-4A02-949A-DE72B6AC5D37}" destId="{6D0E5D9F-7263-4526-A227-51301233F549}" srcOrd="2" destOrd="0" parTransId="{23416D07-25F8-426C-BC65-639E6BCF4D6D}" sibTransId="{DE289E29-1989-4D8E-8AA6-F030105B3F13}"/>
    <dgm:cxn modelId="{3899C0C7-3868-4C26-B2BF-117EEC3A30AE}" type="presOf" srcId="{6D0E5D9F-7263-4526-A227-51301233F549}" destId="{765F8378-31BE-4D9A-A7D6-9EEC233D5D21}" srcOrd="0" destOrd="0" presId="urn:microsoft.com/office/officeart/2005/8/layout/list1"/>
    <dgm:cxn modelId="{F53229CD-D282-42B5-9FDD-7C738436024E}" type="presOf" srcId="{6D0E5D9F-7263-4526-A227-51301233F549}" destId="{AFE6813B-45D8-4C09-8A3B-785299EA0164}" srcOrd="1" destOrd="0" presId="urn:microsoft.com/office/officeart/2005/8/layout/list1"/>
    <dgm:cxn modelId="{3C41F2E0-4620-40B4-9857-68872B278EFB}" srcId="{B6E26FFC-9977-4BBC-BEC7-3D6B63754E52}" destId="{CBCC21F5-552F-4D39-812E-6FCD4A366F58}" srcOrd="0" destOrd="0" parTransId="{4A973A1C-85F1-4969-A536-D29940229E2C}" sibTransId="{3640B940-6901-481F-ADF7-6B77DEEED764}"/>
    <dgm:cxn modelId="{C12408F5-70DF-4E00-A51A-CEBB14C71068}" type="presOf" srcId="{CF9055CF-8DEB-4A02-949A-DE72B6AC5D37}" destId="{9C89597A-35E0-407A-8661-CC581CB5AC03}" srcOrd="0" destOrd="0" presId="urn:microsoft.com/office/officeart/2005/8/layout/list1"/>
    <dgm:cxn modelId="{8FA7BD1A-E9BB-4B67-B35C-DEB847841688}" type="presParOf" srcId="{9C89597A-35E0-407A-8661-CC581CB5AC03}" destId="{5B2BBFB0-5C9B-4AA7-B9FF-E714E950E748}" srcOrd="0" destOrd="0" presId="urn:microsoft.com/office/officeart/2005/8/layout/list1"/>
    <dgm:cxn modelId="{9352B038-FEED-454E-B890-D320F526E77C}" type="presParOf" srcId="{5B2BBFB0-5C9B-4AA7-B9FF-E714E950E748}" destId="{0EB8C033-8053-4577-AE88-63A930C2833F}" srcOrd="0" destOrd="0" presId="urn:microsoft.com/office/officeart/2005/8/layout/list1"/>
    <dgm:cxn modelId="{5AC97528-6E58-411F-9198-74C1FAA96CB6}" type="presParOf" srcId="{5B2BBFB0-5C9B-4AA7-B9FF-E714E950E748}" destId="{B161277C-D82C-4E98-B891-71157151E0D8}" srcOrd="1" destOrd="0" presId="urn:microsoft.com/office/officeart/2005/8/layout/list1"/>
    <dgm:cxn modelId="{A2DAAE15-C780-424F-93ED-71ED3991C670}" type="presParOf" srcId="{9C89597A-35E0-407A-8661-CC581CB5AC03}" destId="{D2C96330-92BA-472D-B4E0-523E361A02F1}" srcOrd="1" destOrd="0" presId="urn:microsoft.com/office/officeart/2005/8/layout/list1"/>
    <dgm:cxn modelId="{5347CEB7-0CD9-4A13-B0B0-C36E3BC41CDA}" type="presParOf" srcId="{9C89597A-35E0-407A-8661-CC581CB5AC03}" destId="{F6384593-E0B8-40F3-9D2C-96A1CB4B44EB}" srcOrd="2" destOrd="0" presId="urn:microsoft.com/office/officeart/2005/8/layout/list1"/>
    <dgm:cxn modelId="{0654892C-CD87-487C-988C-2551415FCADA}" type="presParOf" srcId="{9C89597A-35E0-407A-8661-CC581CB5AC03}" destId="{5B32F627-CDAE-45DF-AE90-D9E1D23DBBB9}" srcOrd="3" destOrd="0" presId="urn:microsoft.com/office/officeart/2005/8/layout/list1"/>
    <dgm:cxn modelId="{11D9F9E8-79A6-47EA-8FC5-DF42077B6386}" type="presParOf" srcId="{9C89597A-35E0-407A-8661-CC581CB5AC03}" destId="{A9FCEFAE-E781-4302-B0AD-8E2C9632981D}" srcOrd="4" destOrd="0" presId="urn:microsoft.com/office/officeart/2005/8/layout/list1"/>
    <dgm:cxn modelId="{2EEC426B-5D61-4FAE-8466-FFCB4B3382D5}" type="presParOf" srcId="{A9FCEFAE-E781-4302-B0AD-8E2C9632981D}" destId="{F9800887-99EE-44D2-B53F-23438433183F}" srcOrd="0" destOrd="0" presId="urn:microsoft.com/office/officeart/2005/8/layout/list1"/>
    <dgm:cxn modelId="{365138CE-25C8-4694-B56D-A38B73BE1C3E}" type="presParOf" srcId="{A9FCEFAE-E781-4302-B0AD-8E2C9632981D}" destId="{966DCC34-E123-4E58-88D8-0A914FE11EB6}" srcOrd="1" destOrd="0" presId="urn:microsoft.com/office/officeart/2005/8/layout/list1"/>
    <dgm:cxn modelId="{7D06695F-DF14-4279-B23A-D60941B5E0FA}" type="presParOf" srcId="{9C89597A-35E0-407A-8661-CC581CB5AC03}" destId="{68DF61F7-E2A9-48C5-B19D-9748A38D97C4}" srcOrd="5" destOrd="0" presId="urn:microsoft.com/office/officeart/2005/8/layout/list1"/>
    <dgm:cxn modelId="{B3B9FCF7-C6A3-4FB1-BFBC-6CDE6B01024A}" type="presParOf" srcId="{9C89597A-35E0-407A-8661-CC581CB5AC03}" destId="{91320AF1-B1D5-4D95-B287-BB23F8D73A7A}" srcOrd="6" destOrd="0" presId="urn:microsoft.com/office/officeart/2005/8/layout/list1"/>
    <dgm:cxn modelId="{2D80A2DE-0913-4EFA-8E55-0295A5BCCC2D}" type="presParOf" srcId="{9C89597A-35E0-407A-8661-CC581CB5AC03}" destId="{4318612C-7349-4430-9E4F-93093F7239CB}" srcOrd="7" destOrd="0" presId="urn:microsoft.com/office/officeart/2005/8/layout/list1"/>
    <dgm:cxn modelId="{B71A22C6-210B-4CB8-83D0-4379CC49C435}" type="presParOf" srcId="{9C89597A-35E0-407A-8661-CC581CB5AC03}" destId="{251255C0-C59B-4645-A7B2-96B27192AABE}" srcOrd="8" destOrd="0" presId="urn:microsoft.com/office/officeart/2005/8/layout/list1"/>
    <dgm:cxn modelId="{8D9DA04C-1DB5-41D2-A059-3D305021C09B}" type="presParOf" srcId="{251255C0-C59B-4645-A7B2-96B27192AABE}" destId="{765F8378-31BE-4D9A-A7D6-9EEC233D5D21}" srcOrd="0" destOrd="0" presId="urn:microsoft.com/office/officeart/2005/8/layout/list1"/>
    <dgm:cxn modelId="{9A298F45-2A5E-4359-AC34-6BFF79692A2A}" type="presParOf" srcId="{251255C0-C59B-4645-A7B2-96B27192AABE}" destId="{AFE6813B-45D8-4C09-8A3B-785299EA0164}" srcOrd="1" destOrd="0" presId="urn:microsoft.com/office/officeart/2005/8/layout/list1"/>
    <dgm:cxn modelId="{EB429E67-6788-4538-9E8D-7092B897EAD7}" type="presParOf" srcId="{9C89597A-35E0-407A-8661-CC581CB5AC03}" destId="{43455D62-BE3E-4AC5-B004-B86650DBD6D9}" srcOrd="9" destOrd="0" presId="urn:microsoft.com/office/officeart/2005/8/layout/list1"/>
    <dgm:cxn modelId="{C640CAAF-8421-4777-9471-616333CAEE88}" type="presParOf" srcId="{9C89597A-35E0-407A-8661-CC581CB5AC03}" destId="{31CAD690-3B45-46BC-A025-FF66096A27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84593-E0B8-40F3-9D2C-96A1CB4B44EB}">
      <dsp:nvSpPr>
        <dsp:cNvPr id="0" name=""/>
        <dsp:cNvSpPr/>
      </dsp:nvSpPr>
      <dsp:spPr>
        <a:xfrm>
          <a:off x="0" y="347082"/>
          <a:ext cx="10783888" cy="9591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950" tIns="437388"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September 21, 2023 (1 pm)</a:t>
          </a:r>
        </a:p>
      </dsp:txBody>
      <dsp:txXfrm>
        <a:off x="0" y="347082"/>
        <a:ext cx="10783888" cy="959175"/>
      </dsp:txXfrm>
    </dsp:sp>
    <dsp:sp modelId="{B161277C-D82C-4E98-B891-71157151E0D8}">
      <dsp:nvSpPr>
        <dsp:cNvPr id="0" name=""/>
        <dsp:cNvSpPr/>
      </dsp:nvSpPr>
      <dsp:spPr>
        <a:xfrm>
          <a:off x="539194" y="37122"/>
          <a:ext cx="7548721" cy="6199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kern="1200" dirty="0"/>
            <a:t>Collection Opens:</a:t>
          </a:r>
        </a:p>
      </dsp:txBody>
      <dsp:txXfrm>
        <a:off x="569456" y="67384"/>
        <a:ext cx="7488197" cy="559396"/>
      </dsp:txXfrm>
    </dsp:sp>
    <dsp:sp modelId="{91320AF1-B1D5-4D95-B287-BB23F8D73A7A}">
      <dsp:nvSpPr>
        <dsp:cNvPr id="0" name=""/>
        <dsp:cNvSpPr/>
      </dsp:nvSpPr>
      <dsp:spPr>
        <a:xfrm>
          <a:off x="0" y="1729617"/>
          <a:ext cx="10783888" cy="9591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950" tIns="437388"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November 17, 2023 (11:59 pm)</a:t>
          </a:r>
        </a:p>
      </dsp:txBody>
      <dsp:txXfrm>
        <a:off x="0" y="1729617"/>
        <a:ext cx="10783888" cy="959175"/>
      </dsp:txXfrm>
    </dsp:sp>
    <dsp:sp modelId="{966DCC34-E123-4E58-88D8-0A914FE11EB6}">
      <dsp:nvSpPr>
        <dsp:cNvPr id="0" name=""/>
        <dsp:cNvSpPr/>
      </dsp:nvSpPr>
      <dsp:spPr>
        <a:xfrm>
          <a:off x="539194" y="1419657"/>
          <a:ext cx="7548721" cy="61992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kern="1200" dirty="0"/>
            <a:t>Collection Closes:</a:t>
          </a:r>
        </a:p>
      </dsp:txBody>
      <dsp:txXfrm>
        <a:off x="569456" y="1449919"/>
        <a:ext cx="7488197" cy="559396"/>
      </dsp:txXfrm>
    </dsp:sp>
    <dsp:sp modelId="{31CAD690-3B45-46BC-A025-FF66096A2716}">
      <dsp:nvSpPr>
        <dsp:cNvPr id="0" name=""/>
        <dsp:cNvSpPr/>
      </dsp:nvSpPr>
      <dsp:spPr>
        <a:xfrm>
          <a:off x="0" y="3112152"/>
          <a:ext cx="10783888" cy="9591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950" tIns="437388"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November 18, 2023 – December 15, 2023</a:t>
          </a:r>
        </a:p>
      </dsp:txBody>
      <dsp:txXfrm>
        <a:off x="0" y="3112152"/>
        <a:ext cx="10783888" cy="959175"/>
      </dsp:txXfrm>
    </dsp:sp>
    <dsp:sp modelId="{AFE6813B-45D8-4C09-8A3B-785299EA0164}">
      <dsp:nvSpPr>
        <dsp:cNvPr id="0" name=""/>
        <dsp:cNvSpPr/>
      </dsp:nvSpPr>
      <dsp:spPr>
        <a:xfrm>
          <a:off x="539194" y="2802192"/>
          <a:ext cx="7548721" cy="6199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kern="1200" dirty="0"/>
            <a:t>ODE Validation of Data:</a:t>
          </a:r>
        </a:p>
      </dsp:txBody>
      <dsp:txXfrm>
        <a:off x="569456" y="2832454"/>
        <a:ext cx="7488197"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Sarah</a:t>
            </a:r>
            <a:r>
              <a:rPr lang="en-US" baseline="0" dirty="0"/>
              <a:t> Martin and I am an education specialist with the Oregon Department of Education. Today I am going to walk through the requirements for the Principal and Teacher Evaluation Data Collection for the 2022-23 school year.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81255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a:t>
            </a:r>
            <a:r>
              <a:rPr lang="en-US" baseline="0" dirty="0"/>
              <a:t> an example. ABC Elementary</a:t>
            </a:r>
            <a:r>
              <a:rPr lang="en-US" dirty="0"/>
              <a:t> school has 100 teachers. As described in the Oregon Framework</a:t>
            </a:r>
            <a:r>
              <a:rPr lang="en-US" baseline="0" dirty="0"/>
              <a:t> for Teacher and Principal Evaluation, contracted teachers must receive a summative evaluation at least every two years, while probationary teachers must receive one every year. In the case of ABC Elementary, half of its teachers are “on cycle” each year to receive a summative evaluation. You can see that the record for this school includes all 100 teachers, whether they received a summative evaluation or not.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42165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84028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in Consolidated Collections:</a:t>
            </a:r>
          </a:p>
          <a:p>
            <a:pPr lvl="0"/>
            <a:r>
              <a:rPr lang="en-US" sz="1200" kern="1200" dirty="0">
                <a:solidFill>
                  <a:schemeClr val="tx1"/>
                </a:solidFill>
                <a:effectLst/>
                <a:latin typeface="+mn-lt"/>
                <a:ea typeface="+mn-ea"/>
                <a:cs typeface="+mn-cs"/>
              </a:rPr>
              <a:t>Mouse over Institution Collections</a:t>
            </a:r>
          </a:p>
          <a:p>
            <a:pPr lvl="0"/>
            <a:r>
              <a:rPr lang="en-US" sz="1200" kern="1200" dirty="0">
                <a:solidFill>
                  <a:schemeClr val="tx1"/>
                </a:solidFill>
                <a:effectLst/>
                <a:latin typeface="+mn-lt"/>
                <a:ea typeface="+mn-ea"/>
                <a:cs typeface="+mn-cs"/>
              </a:rPr>
              <a:t>Mouse over Principal and Teacher Evaluations</a:t>
            </a:r>
          </a:p>
          <a:p>
            <a:pPr lvl="0"/>
            <a:r>
              <a:rPr lang="en-US" sz="1200" kern="120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on Submission and Maintenance</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Click the “Add New Record” button to start submitting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65266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data must be entered under the </a:t>
            </a:r>
            <a:r>
              <a:rPr lang="en-US" sz="1200" b="1" kern="1200" dirty="0">
                <a:solidFill>
                  <a:schemeClr val="tx1"/>
                </a:solidFill>
                <a:effectLst/>
                <a:latin typeface="+mn-lt"/>
                <a:ea typeface="+mn-ea"/>
                <a:cs typeface="+mn-cs"/>
              </a:rPr>
              <a:t>district </a:t>
            </a:r>
            <a:r>
              <a:rPr lang="en-US" sz="1200" kern="1200" dirty="0">
                <a:solidFill>
                  <a:schemeClr val="tx1"/>
                </a:solidFill>
                <a:effectLst/>
                <a:latin typeface="+mn-lt"/>
                <a:ea typeface="+mn-ea"/>
                <a:cs typeface="+mn-cs"/>
              </a:rPr>
              <a:t>login, including district-sponsored charter schools; </a:t>
            </a:r>
            <a:r>
              <a:rPr lang="en-US" sz="1200" b="1" kern="1200" dirty="0">
                <a:solidFill>
                  <a:schemeClr val="tx1"/>
                </a:solidFill>
                <a:effectLst/>
                <a:latin typeface="+mn-lt"/>
                <a:ea typeface="+mn-ea"/>
                <a:cs typeface="+mn-cs"/>
              </a:rPr>
              <a:t>no data is entered at the school level.</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Create a record.</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To report teachers</a:t>
            </a:r>
            <a:r>
              <a:rPr lang="en-US" sz="1200" kern="1200" dirty="0">
                <a:solidFill>
                  <a:schemeClr val="tx1"/>
                </a:solidFill>
                <a:effectLst/>
                <a:latin typeface="+mn-lt"/>
                <a:ea typeface="+mn-ea"/>
                <a:cs typeface="+mn-cs"/>
              </a:rPr>
              <a:t>, create one record </a:t>
            </a:r>
            <a:r>
              <a:rPr lang="en-US" sz="1200" b="1" kern="1200" dirty="0">
                <a:solidFill>
                  <a:schemeClr val="tx1"/>
                </a:solidFill>
                <a:effectLst/>
                <a:latin typeface="+mn-lt"/>
                <a:ea typeface="+mn-ea"/>
                <a:cs typeface="+mn-cs"/>
              </a:rPr>
              <a:t>for each school </a:t>
            </a:r>
            <a:r>
              <a:rPr lang="en-US" sz="1200" kern="1200" dirty="0">
                <a:solidFill>
                  <a:schemeClr val="tx1"/>
                </a:solidFill>
                <a:effectLst/>
                <a:latin typeface="+mn-lt"/>
                <a:ea typeface="+mn-ea"/>
                <a:cs typeface="+mn-cs"/>
              </a:rPr>
              <a:t>in the district, </a:t>
            </a:r>
            <a:r>
              <a:rPr lang="en-US" sz="1200" b="1" kern="1200" dirty="0">
                <a:solidFill>
                  <a:schemeClr val="tx1"/>
                </a:solidFill>
                <a:effectLst/>
                <a:latin typeface="+mn-lt"/>
                <a:ea typeface="+mn-ea"/>
                <a:cs typeface="+mn-cs"/>
              </a:rPr>
              <a:t>including district-sponsored charter schools.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To report principals</a:t>
            </a:r>
            <a:r>
              <a:rPr lang="en-US" sz="1200" kern="1200" dirty="0">
                <a:solidFill>
                  <a:schemeClr val="tx1"/>
                </a:solidFill>
                <a:effectLst/>
                <a:latin typeface="+mn-lt"/>
                <a:ea typeface="+mn-ea"/>
                <a:cs typeface="+mn-cs"/>
              </a:rPr>
              <a:t>, create one record for the district in which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principals are reported. </a:t>
            </a:r>
            <a:r>
              <a:rPr lang="en-US" sz="1200" b="1" kern="1200" dirty="0">
                <a:solidFill>
                  <a:schemeClr val="tx1"/>
                </a:solidFill>
                <a:effectLst/>
                <a:latin typeface="+mn-lt"/>
                <a:ea typeface="+mn-ea"/>
                <a:cs typeface="+mn-cs"/>
              </a:rPr>
              <a:t>Principals are not reported at the school level.</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Name the evaluation levels.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District evaluation systems must reflect four levels of summative performance rankings, but districts have autonomy in naming these fields. </a:t>
            </a:r>
            <a:r>
              <a:rPr lang="en-US" sz="1200" b="1" kern="1200" dirty="0">
                <a:solidFill>
                  <a:schemeClr val="tx1"/>
                </a:solidFill>
                <a:effectLst/>
                <a:latin typeface="+mn-lt"/>
                <a:ea typeface="+mn-ea"/>
                <a:cs typeface="+mn-cs"/>
              </a:rPr>
              <a:t>Level one </a:t>
            </a:r>
            <a:r>
              <a:rPr lang="en-US" sz="1200" kern="1200" dirty="0">
                <a:solidFill>
                  <a:schemeClr val="tx1"/>
                </a:solidFill>
                <a:effectLst/>
                <a:latin typeface="+mn-lt"/>
                <a:ea typeface="+mn-ea"/>
                <a:cs typeface="+mn-cs"/>
              </a:rPr>
              <a:t>(1) should always indicate the </a:t>
            </a:r>
            <a:r>
              <a:rPr lang="en-US" sz="1200" b="1" kern="1200" dirty="0">
                <a:solidFill>
                  <a:schemeClr val="tx1"/>
                </a:solidFill>
                <a:effectLst/>
                <a:latin typeface="+mn-lt"/>
                <a:ea typeface="+mn-ea"/>
                <a:cs typeface="+mn-cs"/>
              </a:rPr>
              <a:t>lowest</a:t>
            </a:r>
            <a:r>
              <a:rPr lang="en-US" sz="1200" kern="1200" dirty="0">
                <a:solidFill>
                  <a:schemeClr val="tx1"/>
                </a:solidFill>
                <a:effectLst/>
                <a:latin typeface="+mn-lt"/>
                <a:ea typeface="+mn-ea"/>
                <a:cs typeface="+mn-cs"/>
              </a:rPr>
              <a:t> score possible, while </a:t>
            </a:r>
            <a:r>
              <a:rPr lang="en-US" sz="1200" b="1" kern="1200" dirty="0">
                <a:solidFill>
                  <a:schemeClr val="tx1"/>
                </a:solidFill>
                <a:effectLst/>
                <a:latin typeface="+mn-lt"/>
                <a:ea typeface="+mn-ea"/>
                <a:cs typeface="+mn-cs"/>
              </a:rPr>
              <a:t>level four (4)</a:t>
            </a:r>
            <a:r>
              <a:rPr lang="en-US" sz="1200" kern="1200" dirty="0">
                <a:solidFill>
                  <a:schemeClr val="tx1"/>
                </a:solidFill>
                <a:effectLst/>
                <a:latin typeface="+mn-lt"/>
                <a:ea typeface="+mn-ea"/>
                <a:cs typeface="+mn-cs"/>
              </a:rPr>
              <a:t> should indicate the </a:t>
            </a:r>
            <a:r>
              <a:rPr lang="en-US" sz="1200" b="1" kern="1200" dirty="0">
                <a:solidFill>
                  <a:schemeClr val="tx1"/>
                </a:solidFill>
                <a:effectLst/>
                <a:latin typeface="+mn-lt"/>
                <a:ea typeface="+mn-ea"/>
                <a:cs typeface="+mn-cs"/>
              </a:rPr>
              <a:t>highest</a:t>
            </a:r>
            <a:r>
              <a:rPr lang="en-US" sz="1200" kern="1200" dirty="0">
                <a:solidFill>
                  <a:schemeClr val="tx1"/>
                </a:solidFill>
                <a:effectLst/>
                <a:latin typeface="+mn-lt"/>
                <a:ea typeface="+mn-ea"/>
                <a:cs typeface="+mn-cs"/>
              </a:rPr>
              <a:t> score possible.</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Example: 1-Ineffective, 2-Developing, 3-Effective, and 4-Highly Effective</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Enter the number of teachers or principals who received each level score on their evaluation.  </a:t>
            </a:r>
            <a:endParaRPr lang="en-US" sz="11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Example: Of the 100 teachers teaching at ABC Elementary this year five received a 1 (Ineffective), five received a 2 (Developing), 35 received a 3 (Effective), five received a 4 (Highly Effective) and 50 did not receive a summative evaluation. In this scenario, place:</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5 in Level One count</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5 in Level Two count</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35 in Level Three count, and</a:t>
            </a:r>
            <a:endParaRPr lang="en-US" sz="11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5 in Level Four count.</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Enter the number of teachers or principals who did NOT receive a summative evaluation in the “educators not ranked” field.</a:t>
            </a:r>
            <a:r>
              <a:rPr lang="en-US" sz="1200" kern="1200" dirty="0">
                <a:solidFill>
                  <a:schemeClr val="tx1"/>
                </a:solidFill>
                <a:effectLst/>
                <a:latin typeface="+mn-lt"/>
                <a:ea typeface="+mn-ea"/>
                <a:cs typeface="+mn-cs"/>
              </a:rPr>
              <a:t> All teachers and principals should be accounted for in the submission, even those that did not receive a summative evaluation.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280059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collection is not</a:t>
            </a:r>
            <a:r>
              <a:rPr lang="en-US" baseline="0" dirty="0"/>
              <a:t> complicated, it does take time. Some questions to consider:</a:t>
            </a:r>
          </a:p>
          <a:p>
            <a:endParaRPr lang="en-US" baseline="0" dirty="0"/>
          </a:p>
          <a:p>
            <a:pPr marL="228600" indent="-228600">
              <a:buAutoNum type="arabicPeriod"/>
            </a:pPr>
            <a:r>
              <a:rPr lang="en-US" baseline="0" dirty="0"/>
              <a:t>Who collects this data? Typically it is principals.</a:t>
            </a:r>
          </a:p>
          <a:p>
            <a:pPr marL="228600" indent="-228600">
              <a:buAutoNum type="arabicPeriod"/>
            </a:pPr>
            <a:r>
              <a:rPr lang="en-US" baseline="0" dirty="0"/>
              <a:t>Where is the data reported at the district level?  Do we have an electronic system where scores are entered, or is a paper/pencil system? If the latter, where is that information kept once gathered?</a:t>
            </a:r>
          </a:p>
          <a:p>
            <a:pPr marL="228600" indent="-228600">
              <a:buAutoNum type="arabicPeriod"/>
            </a:pPr>
            <a:r>
              <a:rPr lang="en-US" baseline="0" dirty="0"/>
              <a:t>What time of year are evaluations expected to be finalized? </a:t>
            </a:r>
          </a:p>
          <a:p>
            <a:pPr marL="228600" indent="-228600">
              <a:buAutoNum type="arabicPeriod"/>
            </a:pPr>
            <a:r>
              <a:rPr lang="en-US" baseline="0" dirty="0"/>
              <a:t>Do those individuals who are doing the evaluations know what is expected and when?</a:t>
            </a:r>
          </a:p>
          <a:p>
            <a:pPr marL="228600" indent="-228600">
              <a:buAutoNum type="arabicPeriod"/>
            </a:pPr>
            <a:r>
              <a:rPr lang="en-US" baseline="0" dirty="0"/>
              <a:t>If we have charter schools, how are we communicating about and collecting this information?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8639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around this collection falls into three categories:</a:t>
            </a:r>
          </a:p>
          <a:p>
            <a:endParaRPr lang="en-US" baseline="0" dirty="0"/>
          </a:p>
          <a:p>
            <a:pPr marL="228600" indent="-228600">
              <a:buAutoNum type="arabicPeriod"/>
            </a:pPr>
            <a:r>
              <a:rPr lang="en-US" baseline="0" dirty="0"/>
              <a:t>Collecting the data</a:t>
            </a:r>
          </a:p>
          <a:p>
            <a:pPr marL="228600" indent="-228600">
              <a:buAutoNum type="arabicPeriod"/>
            </a:pPr>
            <a:r>
              <a:rPr lang="en-US" baseline="0" dirty="0"/>
              <a:t>Understanding the requirements of the collecting</a:t>
            </a:r>
          </a:p>
          <a:p>
            <a:pPr marL="228600" indent="-228600">
              <a:buAutoNum type="arabicPeriod"/>
            </a:pPr>
            <a:r>
              <a:rPr lang="en-US" baseline="0" dirty="0"/>
              <a:t>Inputting the data</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425231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number of resources</a:t>
            </a:r>
            <a:r>
              <a:rPr lang="en-US" baseline="0" dirty="0"/>
              <a:t> available to support your completion of this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Principal and Teacher Evaluation User Guide has detailed information about the collection including screen shots of submissions and FAQs</a:t>
            </a:r>
          </a:p>
          <a:p>
            <a:endParaRPr lang="en-US" baseline="0" dirty="0"/>
          </a:p>
          <a:p>
            <a:r>
              <a:rPr lang="en-US" baseline="0" dirty="0"/>
              <a:t>The Oregon Framework for Teacher and Principal Evaluation and Support describes the requirements for district evaluation systems and includes detailed descriptions of each of the four performance levels (p.18)</a:t>
            </a:r>
          </a:p>
          <a:p>
            <a:endParaRPr lang="en-US" baseline="0" dirty="0"/>
          </a:p>
          <a:p>
            <a:r>
              <a:rPr lang="en-US" baseline="0" dirty="0"/>
              <a:t>Reminders about the dates and requirements for this collection are sent out each year on the Listserv. You can sign up by going to the ABOUT US tab of the ODE website, choosing CONTACT US, scrolling down to Subscribe to receive updates and entering your email address. The title of the listserv is PTEDCI</a:t>
            </a:r>
          </a:p>
          <a:p>
            <a:endParaRPr lang="en-US" baseline="0" dirty="0"/>
          </a:p>
          <a:p>
            <a:r>
              <a:rPr lang="en-US" baseline="0" dirty="0"/>
              <a:t>Locate DSA – this link on the district site lets you find out who in your district is designated as the security administrator. This is the person who can give you access to the collection for your district</a:t>
            </a:r>
          </a:p>
          <a:p>
            <a:endParaRPr lang="en-US" baseline="0" dirty="0"/>
          </a:p>
          <a:p>
            <a:r>
              <a:rPr lang="en-US" baseline="0" dirty="0"/>
              <a:t>The Educator Effectiveness Toolkit on the ODE website includes a wide array of resources related to evaluation requirements.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7011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a45dcab65_4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a45dcab65_4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Any questions about the collection itself and what data to enter should be directed to Sarah Martin who is the data collection owner.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4" name="Google Shape;154;gea45dcab65_4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50948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77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by talking about why this collection is important.</a:t>
            </a:r>
            <a:r>
              <a:rPr lang="en-US" sz="1200" kern="1200" baseline="0" dirty="0">
                <a:solidFill>
                  <a:schemeClr val="tx1"/>
                </a:solidFill>
                <a:effectLst/>
                <a:latin typeface="+mn-lt"/>
                <a:ea typeface="+mn-ea"/>
                <a:cs typeface="+mn-cs"/>
              </a:rPr>
              <a:t> The Elementary and Secondary Education Act (</a:t>
            </a:r>
            <a:r>
              <a:rPr lang="en-US" sz="1200" kern="1200" dirty="0">
                <a:solidFill>
                  <a:schemeClr val="tx1"/>
                </a:solidFill>
                <a:effectLst/>
                <a:latin typeface="+mn-lt"/>
                <a:ea typeface="+mn-ea"/>
                <a:cs typeface="+mn-cs"/>
              </a:rPr>
              <a:t>ESEA) requires</a:t>
            </a:r>
            <a:r>
              <a:rPr lang="en-US" sz="1200" kern="1200" baseline="0" dirty="0">
                <a:solidFill>
                  <a:schemeClr val="tx1"/>
                </a:solidFill>
                <a:effectLst/>
                <a:latin typeface="+mn-lt"/>
                <a:ea typeface="+mn-ea"/>
                <a:cs typeface="+mn-cs"/>
              </a:rPr>
              <a:t> ODE to assure that students experiencing poverty are not taught at higher rates by inexperienced, out of field or ineffective teachers. ODE has defined what it means by these three terms in its ESSA State plan.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52175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intent around “inexperienced “was to identify teachers who have not been teaching long. As the result of the licensure redesign by TSPC, ODE recognizes that there is now misalignment of our definition with the intention under ESSA. Oregon is in the process of revising its ESSA plan and will include a revised definition of inexperienced that is better aligned.</a:t>
            </a:r>
          </a:p>
          <a:p>
            <a:endParaRPr lang="en-US" baseline="0" dirty="0"/>
          </a:p>
          <a:p>
            <a:pPr marL="0" indent="0">
              <a:spcAft>
                <a:spcPts val="1200"/>
              </a:spcAft>
              <a:buNone/>
            </a:pPr>
            <a:r>
              <a:rPr lang="en-US" sz="3100" dirty="0"/>
              <a:t>Out of Field :</a:t>
            </a:r>
            <a:r>
              <a:rPr lang="en-US" sz="3100" baseline="0" dirty="0"/>
              <a:t> </a:t>
            </a:r>
            <a:r>
              <a:rPr lang="en-US" sz="3100" dirty="0"/>
              <a:t>A teacher is defined as teaching out-of-field if:</a:t>
            </a:r>
          </a:p>
          <a:p>
            <a:pPr marL="914389" lvl="1" indent="-457200">
              <a:spcAft>
                <a:spcPts val="1200"/>
              </a:spcAft>
              <a:buFont typeface="Wingdings" panose="05000000000000000000" pitchFamily="2" charset="2"/>
              <a:buChar char="§"/>
            </a:pPr>
            <a:r>
              <a:rPr lang="en-US" sz="2600" dirty="0"/>
              <a:t>For the course, they have an emergency/provisional license </a:t>
            </a:r>
          </a:p>
          <a:p>
            <a:pPr marL="914389" lvl="1" indent="-457200">
              <a:spcAft>
                <a:spcPts val="1200"/>
              </a:spcAft>
              <a:buFont typeface="Wingdings" panose="05000000000000000000" pitchFamily="2" charset="2"/>
              <a:buChar char="§"/>
            </a:pPr>
            <a:r>
              <a:rPr lang="en-US" sz="2600" dirty="0"/>
              <a:t>Or, they do not hold an </a:t>
            </a:r>
            <a:r>
              <a:rPr lang="en-US" sz="2600" b="1" dirty="0"/>
              <a:t>Oregon</a:t>
            </a:r>
            <a:r>
              <a:rPr lang="en-US" sz="2600" dirty="0"/>
              <a:t> teaching license </a:t>
            </a:r>
          </a:p>
          <a:p>
            <a:pPr marL="914389" lvl="1" indent="-457200">
              <a:spcAft>
                <a:spcPts val="1200"/>
              </a:spcAft>
              <a:buFont typeface="Wingdings" panose="05000000000000000000" pitchFamily="2" charset="2"/>
              <a:buChar char="§"/>
            </a:pPr>
            <a:r>
              <a:rPr lang="en-US" sz="2600" dirty="0"/>
              <a:t>Or, they do not hold the proper endorsement for the course (see the </a:t>
            </a:r>
            <a:r>
              <a:rPr lang="en-US" sz="2600" dirty="0">
                <a:hlinkClick r:id="rId3"/>
              </a:rPr>
              <a:t>Course to Endorsement Catalogue </a:t>
            </a:r>
            <a:r>
              <a:rPr lang="en-US" sz="2600" dirty="0"/>
              <a:t>for the reporting year) </a:t>
            </a:r>
          </a:p>
          <a:p>
            <a:pPr marL="0" lvl="0" indent="-11">
              <a:spcAft>
                <a:spcPts val="1200"/>
              </a:spcAft>
              <a:buFont typeface="Wingdings" panose="05000000000000000000" pitchFamily="2" charset="2"/>
              <a:buNone/>
            </a:pPr>
            <a:endParaRPr lang="en-US" sz="2600" dirty="0"/>
          </a:p>
          <a:p>
            <a:pPr marL="0" lvl="0" indent="-11">
              <a:spcAft>
                <a:spcPts val="1200"/>
              </a:spcAft>
              <a:buFont typeface="Wingdings" panose="05000000000000000000" pitchFamily="2" charset="2"/>
              <a:buNone/>
            </a:pPr>
            <a:r>
              <a:rPr lang="en-US" sz="2600" dirty="0"/>
              <a:t>Ineffective:</a:t>
            </a:r>
            <a:r>
              <a:rPr lang="en-US" sz="2600" baseline="0" dirty="0"/>
              <a:t> This collection is currently the only way ODE has to collect this information.</a:t>
            </a:r>
            <a:endParaRPr lang="en-US" sz="2600"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364237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talk about the big picture.</a:t>
            </a:r>
          </a:p>
          <a:p>
            <a:endParaRPr lang="en-US" baseline="0" dirty="0"/>
          </a:p>
          <a:p>
            <a:r>
              <a:rPr lang="en-US" baseline="0" dirty="0"/>
              <a:t>1. Districts are always reporting data about last year’s evaluations. So in September of 2023 districts will report data from the 2022-23 school year.</a:t>
            </a:r>
          </a:p>
          <a:p>
            <a:endParaRPr lang="en-US" baseline="0" dirty="0"/>
          </a:p>
          <a:p>
            <a:r>
              <a:rPr lang="en-US" sz="1200" kern="1200" baseline="0" dirty="0">
                <a:solidFill>
                  <a:schemeClr val="tx1"/>
                </a:solidFill>
                <a:effectLst/>
                <a:latin typeface="+mn-lt"/>
                <a:ea typeface="+mn-ea"/>
                <a:cs typeface="+mn-cs"/>
              </a:rPr>
              <a:t>2. Data must be entered at the district level. </a:t>
            </a:r>
            <a:r>
              <a:rPr lang="en-US" sz="1200" kern="1200" dirty="0">
                <a:solidFill>
                  <a:schemeClr val="tx1"/>
                </a:solidFill>
                <a:effectLst/>
                <a:latin typeface="+mn-lt"/>
                <a:ea typeface="+mn-ea"/>
                <a:cs typeface="+mn-cs"/>
              </a:rPr>
              <a:t>Data is reported at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school level report for teachers and at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district level for principals. SCHOOLS DO NOT REPORT THEIR OWN DATA.</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All teachers and principals employed by the district </a:t>
            </a:r>
            <a:r>
              <a:rPr lang="en-US" sz="1200" kern="1200" dirty="0">
                <a:solidFill>
                  <a:schemeClr val="tx1"/>
                </a:solidFill>
                <a:effectLst/>
                <a:latin typeface="+mn-lt"/>
                <a:ea typeface="+mn-ea"/>
                <a:cs typeface="+mn-cs"/>
              </a:rPr>
              <a:t>during the reporting period should be included in this submission. There is a section to enter the number of educators that did not receive an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404052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dates for the collection are as follows: </a:t>
            </a:r>
          </a:p>
          <a:p>
            <a:endParaRPr lang="en-US" dirty="0"/>
          </a:p>
          <a:p>
            <a:r>
              <a:rPr lang="en-US" dirty="0"/>
              <a:t>The collection opens</a:t>
            </a:r>
            <a:r>
              <a:rPr lang="en-US" baseline="0" dirty="0"/>
              <a:t> September 21, 2023 and closes November 17</a:t>
            </a:r>
            <a:r>
              <a:rPr lang="en-US" baseline="30000" dirty="0"/>
              <a:t>th</a:t>
            </a:r>
            <a:r>
              <a:rPr lang="en-US" baseline="0" dirty="0"/>
              <a:t>. ODE validates the data and will reach out if there are any questions or concerns. ODE may reopen the collection and ask districts to make changes based on any errors discovered during validation.</a:t>
            </a: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6</a:t>
            </a:fld>
            <a:endParaRPr lang="en-US"/>
          </a:p>
        </p:txBody>
      </p:sp>
    </p:spTree>
    <p:extLst>
      <p:ext uri="{BB962C8B-B14F-4D97-AF65-F5344CB8AC3E}">
        <p14:creationId xmlns:p14="http://schemas.microsoft.com/office/powerpoint/2010/main" val="252970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WHO is</a:t>
            </a:r>
            <a:r>
              <a:rPr lang="en-US" baseline="0" dirty="0"/>
              <a:t> included in the collection. As the name indicates, this collection if focused on teachers and principals. A </a:t>
            </a:r>
            <a:r>
              <a:rPr lang="en-US" dirty="0"/>
              <a:t>district has </a:t>
            </a:r>
            <a:r>
              <a:rPr lang="en-US" baseline="0" dirty="0"/>
              <a:t>completed the collection when there is one record saved for every school (reporting teachers), as well as one record saved for the district (reporting principals). Principals do not get reported at the school level.</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97376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is a teacher? There</a:t>
            </a:r>
            <a:r>
              <a:rPr lang="en-US" baseline="0" dirty="0"/>
              <a:t> are multiple definitions of teacher in Oregon statute and there were two separate definitions in the previous guidance that caused some confusion. For the purposes of this collection, ODE is using the same definition of teacher that can be found in the Oregon Framework for Teacher and Principal Evaluation and support. That definition has two parts: 1. the person is licensed or registered by the Oregon Teacher Standards and Practices Commission (TSPC) and 2. that person spends at least ½ their time working as a instructor.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63952-BBA8-4838-A0CF-80F9272645A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76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definition of instructor</a:t>
            </a:r>
            <a:r>
              <a:rPr lang="en-US" baseline="0" dirty="0"/>
              <a:t> on this slide which describes different types of situations that meet the definition. Note that instruction does include the provision of specially designed instruction, but </a:t>
            </a:r>
            <a:r>
              <a:rPr lang="en-US" b="1" baseline="0" dirty="0"/>
              <a:t>does not </a:t>
            </a:r>
            <a:r>
              <a:rPr lang="en-US" baseline="0" dirty="0"/>
              <a:t>include the provision of related services which are typically </a:t>
            </a:r>
            <a:r>
              <a:rPr lang="en-US" sz="1200" kern="1200" dirty="0">
                <a:solidFill>
                  <a:schemeClr val="tx1"/>
                </a:solidFill>
                <a:effectLst/>
                <a:latin typeface="+mn-lt"/>
                <a:ea typeface="+mn-ea"/>
                <a:cs typeface="+mn-cs"/>
              </a:rPr>
              <a:t>documented under the related services summary section of the IEP.</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Based on this definition, instructors can include counselors, librarians, speech and language pathologists and others. Using this definition, districts are encouraged to make their best effort to capture as many staff as reasonably possible.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96015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content, this collection is fairly</a:t>
            </a:r>
            <a:r>
              <a:rPr lang="en-US" sz="1200" kern="1200" baseline="0" dirty="0">
                <a:solidFill>
                  <a:schemeClr val="tx1"/>
                </a:solidFill>
                <a:effectLst/>
                <a:latin typeface="+mn-lt"/>
                <a:ea typeface="+mn-ea"/>
                <a:cs typeface="+mn-cs"/>
              </a:rPr>
              <a:t> simple. Districts are asked to report the total number of teachers (by school) and principals (by district) that received a summative score in each level of the district’s evaluation system. </a:t>
            </a:r>
            <a:r>
              <a:rPr lang="en-US" sz="1200" kern="1200" dirty="0">
                <a:solidFill>
                  <a:schemeClr val="tx1"/>
                </a:solidFill>
                <a:effectLst/>
                <a:latin typeface="+mn-lt"/>
                <a:ea typeface="+mn-ea"/>
                <a:cs typeface="+mn-cs"/>
              </a:rPr>
              <a:t>As described in the Oregon</a:t>
            </a:r>
            <a:r>
              <a:rPr lang="en-US" sz="1200" kern="1200" baseline="0" dirty="0">
                <a:solidFill>
                  <a:schemeClr val="tx1"/>
                </a:solidFill>
                <a:effectLst/>
                <a:latin typeface="+mn-lt"/>
                <a:ea typeface="+mn-ea"/>
                <a:cs typeface="+mn-cs"/>
              </a:rPr>
              <a:t> Framework for Teacher and Principal Evaluation and Support, </a:t>
            </a:r>
            <a:r>
              <a:rPr lang="en-US" sz="1200" kern="1200" dirty="0">
                <a:solidFill>
                  <a:schemeClr val="tx1"/>
                </a:solidFill>
                <a:effectLst/>
                <a:latin typeface="+mn-lt"/>
                <a:ea typeface="+mn-ea"/>
                <a:cs typeface="+mn-cs"/>
              </a:rPr>
              <a:t>district evaluation systems must reflect four levels of summative performance rankings.</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istricts have autonomy in naming these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order of the levels is very important.</a:t>
            </a:r>
            <a:r>
              <a:rPr lang="en-US" baseline="0" dirty="0"/>
              <a:t> For the purposes of this report, a 1 means ineffective or the lowest level of reporting.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14241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809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1" name="Google Shape;71;p33"/>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72" name="Google Shape;72;p3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828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5/31/2023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5/31/2023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5/31/2023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5/31/2023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5/31/2023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5/31/2023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9" r:id="rId12"/>
    <p:sldLayoutId id="2147483830"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5/31/2023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hyperlink" Target="https://district.ode.state.or.us/apps/login/searchSA.asp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hyperlink" Target="https://www.oregon.gov/ode/schools-and-districts/grants/ESEA/Documents/CIP%20Budget%20Narrative%20User%20Guide.docx" TargetMode="External"/><Relationship Id="rId3" Type="http://schemas.openxmlformats.org/officeDocument/2006/relationships/hyperlink" Target="https://odedistrict.oregon.gov/CollectionsValidations/Collections/Pages/PrincipalAndTeacherEvaluations.aspx" TargetMode="External"/><Relationship Id="rId7" Type="http://schemas.openxmlformats.org/officeDocument/2006/relationships/hyperlink" Target="https://www.oregon.gov/ode/educator-resources/educator_effectiveness/Pages/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https://district.ode.state.or.us/apps/login/searchSA.aspx" TargetMode="External"/><Relationship Id="rId5" Type="http://schemas.openxmlformats.org/officeDocument/2006/relationships/hyperlink" Target="https://nam02.safelinks.protection.outlook.com/?url=https%3A%2F%2Fpublic.govdelivery.com%2Faccounts%2FORED%2Fsubscriber%2Fnew%3Ftopic_id%3DORED_128&amp;data=05%7C01%7CSarah.Martin%40ode.oregon.gov%7C41fc653511fc4e692a9808dae2d164c0%7Cb4f51418b26949a2935afa54bf584fc8%7C0%7C0%7C638071686210049641%7CUnknown%7CTWFpbGZsb3d8eyJWIjoiMC4wLjAwMDAiLCJQIjoiV2luMzIiLCJBTiI6Ik1haWwiLCJXVCI6Mn0%3D%7C3000%7C%7C%7C&amp;sdata=Y0ovzK8Y7ICfBrF3iQuPcVhcDi38IAPTzLAV1d%2B1nXc%3D&amp;reserved=0" TargetMode="External"/><Relationship Id="rId4" Type="http://schemas.openxmlformats.org/officeDocument/2006/relationships/hyperlink" Target="https://www.oregon.gov/ode/educator-resources/educator_effectiveness/Documents/oregon-framework--for-eval-and-support-systems.pdf" TargetMode="Externa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hyperlink" Target="mailto:sarah.martin@ode.oregon.gov" TargetMode="External"/><Relationship Id="rId4" Type="http://schemas.openxmlformats.org/officeDocument/2006/relationships/hyperlink" Target="mailto:ode.helpdesk@state.or.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Principal and Teacher Evaluation Data Collection</a:t>
            </a:r>
          </a:p>
        </p:txBody>
      </p:sp>
      <p:sp>
        <p:nvSpPr>
          <p:cNvPr id="3" name="Subtitle 2"/>
          <p:cNvSpPr>
            <a:spLocks noGrp="1"/>
          </p:cNvSpPr>
          <p:nvPr>
            <p:ph type="subTitle" idx="1"/>
          </p:nvPr>
        </p:nvSpPr>
        <p:spPr/>
        <p:txBody>
          <a:bodyPr/>
          <a:lstStyle/>
          <a:p>
            <a:pPr lvl="0">
              <a:buSzPct val="100000"/>
            </a:pPr>
            <a:br>
              <a:rPr lang="en-US" dirty="0"/>
            </a:br>
            <a:r>
              <a:rPr lang="en-US" sz="2800" dirty="0"/>
              <a:t>Training for the 2022-23 Collection</a:t>
            </a:r>
          </a:p>
        </p:txBody>
      </p:sp>
      <p:sp>
        <p:nvSpPr>
          <p:cNvPr id="4" name="Footer Placeholder 3"/>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pPr marL="0" indent="0">
              <a:buNone/>
            </a:pPr>
            <a:r>
              <a:rPr lang="en-US" b="1" i="1" dirty="0"/>
              <a:t>Instructor</a:t>
            </a:r>
            <a:r>
              <a:rPr lang="en-US" dirty="0"/>
              <a:t> includes those individuals whose work meets the definition used in ORS 342.120 “Instruction includes direction of learning in class, in small groups, in individual situations, in the library and in guidance and counseling, but </a:t>
            </a:r>
            <a:r>
              <a:rPr lang="en-US" b="1" dirty="0"/>
              <a:t>does not include the provision of related services</a:t>
            </a:r>
            <a:r>
              <a:rPr lang="en-US" dirty="0"/>
              <a:t>, as defined in ORS 343.035(15), to a child identified as a child with a disability pursuant to ORS 343.146 when provided in accordance with ORS 343.041-343.065 and 343.221.”</a:t>
            </a:r>
          </a:p>
          <a:p>
            <a:pPr marL="0" indent="0">
              <a:buNone/>
            </a:pPr>
            <a:r>
              <a:rPr lang="en-US" dirty="0"/>
              <a:t>Instruction does include provision of specially designed instruction (special education) provided in accordance with 343.035(18). Special education includes instruction that may be conducted in the classroom, home, hospital, institution, special school or another setting. It may involve physical education services, speech-language services, or support designed to meet the unique needs of a child with disability.</a:t>
            </a:r>
          </a:p>
          <a:p>
            <a:endParaRPr lang="en-US" dirty="0"/>
          </a:p>
        </p:txBody>
      </p:sp>
      <p:sp>
        <p:nvSpPr>
          <p:cNvPr id="9" name="Slide Number Placeholder 8"/>
          <p:cNvSpPr>
            <a:spLocks noGrp="1"/>
          </p:cNvSpPr>
          <p:nvPr>
            <p:ph type="sldNum" sz="quarter" idx="12"/>
          </p:nvPr>
        </p:nvSpPr>
        <p:spPr/>
        <p:txBody>
          <a:bodyPr/>
          <a:lstStyle/>
          <a:p>
            <a:fld id="{8A0BAB59-E1FB-40DE-BF54-BC3526BEF81F}" type="slidenum">
              <a:rPr lang="en-US" smtClean="0"/>
              <a:pPr/>
              <a:t>10</a:t>
            </a:fld>
            <a:endParaRPr lang="en-US"/>
          </a:p>
        </p:txBody>
      </p:sp>
      <p:sp>
        <p:nvSpPr>
          <p:cNvPr id="6" name="Title 5"/>
          <p:cNvSpPr>
            <a:spLocks noGrp="1"/>
          </p:cNvSpPr>
          <p:nvPr>
            <p:ph type="title"/>
          </p:nvPr>
        </p:nvSpPr>
        <p:spPr/>
        <p:txBody>
          <a:bodyPr>
            <a:noAutofit/>
          </a:bodyPr>
          <a:lstStyle/>
          <a:p>
            <a:br>
              <a:rPr lang="en-US" dirty="0">
                <a:solidFill>
                  <a:schemeClr val="tx2"/>
                </a:solidFill>
              </a:rPr>
            </a:br>
            <a:r>
              <a:rPr lang="en-US" dirty="0"/>
              <a:t>Definitions - Instructor</a:t>
            </a:r>
          </a:p>
        </p:txBody>
      </p:sp>
      <p:sp>
        <p:nvSpPr>
          <p:cNvPr id="5" name="Footer Placeholder 3"/>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32013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The total number of principals and teachers who received a summative score in each level of the district’s evaluation system </a:t>
            </a:r>
            <a:endParaRPr lang="en-US" sz="1200" dirty="0"/>
          </a:p>
          <a:p>
            <a:pPr lvl="1"/>
            <a:r>
              <a:rPr lang="en-US" sz="2800" b="1" dirty="0"/>
              <a:t>Level one</a:t>
            </a:r>
            <a:r>
              <a:rPr lang="en-US" sz="2800" dirty="0"/>
              <a:t> </a:t>
            </a:r>
            <a:r>
              <a:rPr lang="en-US" sz="2800" b="1" dirty="0"/>
              <a:t>(1) </a:t>
            </a:r>
            <a:r>
              <a:rPr lang="en-US" sz="2800" dirty="0"/>
              <a:t>should indicate the </a:t>
            </a:r>
            <a:r>
              <a:rPr lang="en-US" sz="2800" b="1" dirty="0"/>
              <a:t>lowest</a:t>
            </a:r>
            <a:r>
              <a:rPr lang="en-US" sz="2800" dirty="0"/>
              <a:t> score possible</a:t>
            </a:r>
          </a:p>
          <a:p>
            <a:pPr lvl="1"/>
            <a:r>
              <a:rPr lang="en-US" sz="2800" b="1" dirty="0"/>
              <a:t>Level four (4)</a:t>
            </a:r>
            <a:r>
              <a:rPr lang="en-US" sz="2800" dirty="0"/>
              <a:t> should indicate the </a:t>
            </a:r>
            <a:r>
              <a:rPr lang="en-US" sz="2800" b="1" dirty="0"/>
              <a:t>highest</a:t>
            </a:r>
            <a:r>
              <a:rPr lang="en-US" sz="2800" dirty="0"/>
              <a:t> score possible</a:t>
            </a:r>
          </a:p>
          <a:p>
            <a:pPr marL="0" indent="0">
              <a:buNone/>
            </a:pPr>
            <a:endParaRPr lang="en-US" sz="1200" i="1" dirty="0"/>
          </a:p>
          <a:p>
            <a:r>
              <a:rPr lang="en-US" sz="3200" dirty="0"/>
              <a:t>Example</a:t>
            </a:r>
          </a:p>
          <a:p>
            <a:pPr lvl="1"/>
            <a:r>
              <a:rPr lang="en-US" sz="2800" i="1" dirty="0"/>
              <a:t>1-Ineffective, 2-Developing, 3-Effective, and 4-Highly Effective</a:t>
            </a:r>
            <a:endParaRPr lang="en-US" sz="28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a:t>WHAT gets reported?</a:t>
            </a:r>
          </a:p>
        </p:txBody>
      </p:sp>
    </p:spTree>
    <p:extLst>
      <p:ext uri="{BB962C8B-B14F-4D97-AF65-F5344CB8AC3E}">
        <p14:creationId xmlns:p14="http://schemas.microsoft.com/office/powerpoint/2010/main" val="160354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dirty="0"/>
              <a:t>Of the 100 teachers teaching at ABC Elementary five received a summative score of 1 (Ineffective), five received a 2 (Developing), 35 received a 3 (Effective), and five received a 4 (Highly Effective) and 50 did not receive a summative evaluation. In this scenario you would place:</a:t>
            </a:r>
          </a:p>
          <a:p>
            <a:pPr lvl="1"/>
            <a:r>
              <a:rPr lang="en-US" sz="2800" dirty="0"/>
              <a:t>a 5 in </a:t>
            </a:r>
            <a:r>
              <a:rPr lang="en-US" sz="2800" i="1" dirty="0"/>
              <a:t>Level One Count,</a:t>
            </a:r>
          </a:p>
          <a:p>
            <a:pPr lvl="1"/>
            <a:r>
              <a:rPr lang="en-US" sz="2800" dirty="0"/>
              <a:t>a 5 in </a:t>
            </a:r>
            <a:r>
              <a:rPr lang="en-US" sz="2800" i="1" dirty="0"/>
              <a:t>Level Two Count,</a:t>
            </a:r>
          </a:p>
          <a:p>
            <a:pPr lvl="1"/>
            <a:r>
              <a:rPr lang="en-US" sz="2800" dirty="0"/>
              <a:t>a 35 in </a:t>
            </a:r>
            <a:r>
              <a:rPr lang="en-US" sz="2800" i="1" dirty="0"/>
              <a:t>Level Three Count, </a:t>
            </a:r>
          </a:p>
          <a:p>
            <a:pPr lvl="1"/>
            <a:r>
              <a:rPr lang="en-US" sz="2800" dirty="0"/>
              <a:t>a 5 in </a:t>
            </a:r>
            <a:r>
              <a:rPr lang="en-US" sz="2800" i="1" dirty="0"/>
              <a:t>Level Four Count</a:t>
            </a:r>
            <a:r>
              <a:rPr lang="en-US" sz="2800" dirty="0"/>
              <a:t>, and</a:t>
            </a:r>
          </a:p>
          <a:p>
            <a:pPr lvl="1"/>
            <a:r>
              <a:rPr lang="en-US" sz="2800" dirty="0"/>
              <a:t>50 in </a:t>
            </a:r>
            <a:r>
              <a:rPr lang="en-US" sz="2800" i="1" dirty="0"/>
              <a:t>Educator Not Ranked.</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a:t>Example: ABC Elementary</a:t>
            </a:r>
          </a:p>
        </p:txBody>
      </p:sp>
    </p:spTree>
    <p:extLst>
      <p:ext uri="{BB962C8B-B14F-4D97-AF65-F5344CB8AC3E}">
        <p14:creationId xmlns:p14="http://schemas.microsoft.com/office/powerpoint/2010/main" val="231651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Reporting the Data</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29338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8" name="Title 7"/>
          <p:cNvSpPr>
            <a:spLocks noGrp="1"/>
          </p:cNvSpPr>
          <p:nvPr>
            <p:ph type="title"/>
          </p:nvPr>
        </p:nvSpPr>
        <p:spPr/>
        <p:txBody>
          <a:bodyPr/>
          <a:lstStyle/>
          <a:p>
            <a:r>
              <a:rPr lang="en-US" dirty="0"/>
              <a:t>Log in to the District Secure Site</a:t>
            </a:r>
          </a:p>
        </p:txBody>
      </p:sp>
      <p:pic>
        <p:nvPicPr>
          <p:cNvPr id="10" name="Picture 9" descr="This is a picture of the login screen for the district secure site." title="District Secure Site"/>
          <p:cNvPicPr/>
          <p:nvPr/>
        </p:nvPicPr>
        <p:blipFill rotWithShape="1">
          <a:blip r:embed="rId3"/>
          <a:srcRect t="10206" r="1388" b="21482"/>
          <a:stretch/>
        </p:blipFill>
        <p:spPr bwMode="auto">
          <a:xfrm>
            <a:off x="1972235" y="1779532"/>
            <a:ext cx="8083924" cy="3296308"/>
          </a:xfrm>
          <a:prstGeom prst="rect">
            <a:avLst/>
          </a:prstGeom>
          <a:ln>
            <a:noFill/>
          </a:ln>
          <a:extLst>
            <a:ext uri="{53640926-AAD7-44D8-BBD7-CCE9431645EC}">
              <a14:shadowObscured xmlns:a14="http://schemas.microsoft.com/office/drawing/2010/main"/>
            </a:ext>
          </a:extLst>
        </p:spPr>
      </p:pic>
      <p:sp>
        <p:nvSpPr>
          <p:cNvPr id="12" name="Content Placeholder 1"/>
          <p:cNvSpPr>
            <a:spLocks noGrp="1"/>
          </p:cNvSpPr>
          <p:nvPr>
            <p:ph idx="1"/>
          </p:nvPr>
        </p:nvSpPr>
        <p:spPr>
          <a:xfrm>
            <a:off x="717176" y="5075840"/>
            <a:ext cx="10784542" cy="1160189"/>
          </a:xfrm>
        </p:spPr>
        <p:txBody>
          <a:bodyPr/>
          <a:lstStyle/>
          <a:p>
            <a:pPr lvl="1"/>
            <a:r>
              <a:rPr lang="en-US" sz="2800" dirty="0"/>
              <a:t>Must have “Read and Review” rights</a:t>
            </a:r>
          </a:p>
          <a:p>
            <a:pPr lvl="1"/>
            <a:r>
              <a:rPr lang="en-US" sz="2800" dirty="0"/>
              <a:t>Only </a:t>
            </a:r>
            <a:r>
              <a:rPr lang="en-US" sz="2800" dirty="0">
                <a:hlinkClick r:id="rId4"/>
              </a:rPr>
              <a:t>District Security Administrator </a:t>
            </a:r>
            <a:r>
              <a:rPr lang="en-US" sz="2800" dirty="0"/>
              <a:t>can provide access </a:t>
            </a:r>
            <a:endParaRPr lang="en-US" dirty="0"/>
          </a:p>
          <a:p>
            <a:pPr lvl="1"/>
            <a:endParaRPr lang="en-US" dirty="0"/>
          </a:p>
          <a:p>
            <a:endParaRPr lang="en-US" dirty="0"/>
          </a:p>
        </p:txBody>
      </p:sp>
    </p:spTree>
    <p:extLst>
      <p:ext uri="{BB962C8B-B14F-4D97-AF65-F5344CB8AC3E}">
        <p14:creationId xmlns:p14="http://schemas.microsoft.com/office/powerpoint/2010/main" val="264655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 picture of the Application Screen on the district secure site where districts can access the Principal and Teacher Evaluation Data Collection." title="Consolidated Collections"/>
          <p:cNvPicPr>
            <a:picLocks noGrp="1"/>
          </p:cNvPicPr>
          <p:nvPr>
            <p:ph idx="1"/>
          </p:nvPr>
        </p:nvPicPr>
        <p:blipFill rotWithShape="1">
          <a:blip r:embed="rId2"/>
          <a:srcRect t="12462" r="4881" b="26680"/>
          <a:stretch/>
        </p:blipFill>
        <p:spPr bwMode="auto">
          <a:xfrm>
            <a:off x="1114467" y="1751329"/>
            <a:ext cx="9744034" cy="4106546"/>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15</a:t>
            </a:fld>
            <a:endParaRPr lang="en-US" dirty="0"/>
          </a:p>
        </p:txBody>
      </p:sp>
      <p:sp>
        <p:nvSpPr>
          <p:cNvPr id="7" name="Title 6"/>
          <p:cNvSpPr>
            <a:spLocks noGrp="1"/>
          </p:cNvSpPr>
          <p:nvPr>
            <p:ph type="title"/>
          </p:nvPr>
        </p:nvSpPr>
        <p:spPr/>
        <p:txBody>
          <a:bodyPr/>
          <a:lstStyle/>
          <a:p>
            <a:r>
              <a:rPr lang="en-US" dirty="0"/>
              <a:t>Choose “Consolidated Collections”</a:t>
            </a:r>
          </a:p>
        </p:txBody>
      </p:sp>
      <p:sp>
        <p:nvSpPr>
          <p:cNvPr id="6" name="Oval 5" descr="This is a red oval used to highlight where to click to access the collection." title="Consolidated Collections"/>
          <p:cNvSpPr/>
          <p:nvPr/>
        </p:nvSpPr>
        <p:spPr>
          <a:xfrm>
            <a:off x="3261994" y="4259897"/>
            <a:ext cx="3467417" cy="583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6413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his is a picture of the screen that allows users to add a new record."/>
          <p:cNvPicPr>
            <a:picLocks noGrp="1"/>
          </p:cNvPicPr>
          <p:nvPr>
            <p:ph idx="1"/>
          </p:nvPr>
        </p:nvPicPr>
        <p:blipFill rotWithShape="1">
          <a:blip r:embed="rId3"/>
          <a:srcRect t="33462" r="2439" b="25155"/>
          <a:stretch/>
        </p:blipFill>
        <p:spPr bwMode="auto">
          <a:xfrm>
            <a:off x="717176" y="3416165"/>
            <a:ext cx="7998199" cy="2429499"/>
          </a:xfrm>
          <a:prstGeom prst="rect">
            <a:avLst/>
          </a:prstGeom>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16</a:t>
            </a:fld>
            <a:endParaRPr lang="en-US" dirty="0"/>
          </a:p>
        </p:txBody>
      </p:sp>
      <p:sp>
        <p:nvSpPr>
          <p:cNvPr id="6" name="Title 5"/>
          <p:cNvSpPr>
            <a:spLocks noGrp="1"/>
          </p:cNvSpPr>
          <p:nvPr>
            <p:ph type="title"/>
          </p:nvPr>
        </p:nvSpPr>
        <p:spPr/>
        <p:txBody>
          <a:bodyPr/>
          <a:lstStyle/>
          <a:p>
            <a:r>
              <a:rPr lang="en-US" dirty="0"/>
              <a:t>Selected the Principal and Teacher Collection</a:t>
            </a:r>
          </a:p>
        </p:txBody>
      </p:sp>
      <p:pic>
        <p:nvPicPr>
          <p:cNvPr id="5" name="Content Placeholder 4" title="Screen shot of Institutions data collection"/>
          <p:cNvPicPr>
            <a:picLocks noGrp="1"/>
          </p:cNvPicPr>
          <p:nvPr>
            <p:ph sz="quarter" idx="4294967295"/>
          </p:nvPr>
        </p:nvPicPr>
        <p:blipFill>
          <a:blip r:embed="rId4">
            <a:extLst>
              <a:ext uri="{28A0092B-C50C-407E-A947-70E740481C1C}">
                <a14:useLocalDpi xmlns:a14="http://schemas.microsoft.com/office/drawing/2010/main" val="0"/>
              </a:ext>
            </a:extLst>
          </a:blip>
          <a:srcRect l="50000" t="16882" r="10252" b="68900"/>
          <a:stretch>
            <a:fillRect/>
          </a:stretch>
        </p:blipFill>
        <p:spPr bwMode="auto">
          <a:xfrm>
            <a:off x="717176" y="1812278"/>
            <a:ext cx="9691688" cy="1385888"/>
          </a:xfrm>
          <a:prstGeom prst="rect">
            <a:avLst/>
          </a:prstGeom>
          <a:noFill/>
          <a:ln>
            <a:noFill/>
          </a:ln>
        </p:spPr>
      </p:pic>
      <p:sp>
        <p:nvSpPr>
          <p:cNvPr id="8" name="Oval 7" descr="This is a red oval used to highlight where to click to access the collection."/>
          <p:cNvSpPr/>
          <p:nvPr/>
        </p:nvSpPr>
        <p:spPr>
          <a:xfrm>
            <a:off x="4492737" y="2291501"/>
            <a:ext cx="1616710" cy="3384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p:cNvSpPr txBox="1"/>
          <p:nvPr/>
        </p:nvSpPr>
        <p:spPr>
          <a:xfrm>
            <a:off x="5857874" y="2539832"/>
            <a:ext cx="6100763" cy="523220"/>
          </a:xfrm>
          <a:prstGeom prst="rect">
            <a:avLst/>
          </a:prstGeom>
          <a:noFill/>
        </p:spPr>
        <p:txBody>
          <a:bodyPr wrap="square" rtlCol="0">
            <a:spAutoFit/>
          </a:bodyPr>
          <a:lstStyle/>
          <a:p>
            <a:r>
              <a:rPr lang="en-US" sz="2800" dirty="0"/>
              <a:t>Click on “Submission and Maintenance”</a:t>
            </a:r>
          </a:p>
        </p:txBody>
      </p:sp>
      <p:sp>
        <p:nvSpPr>
          <p:cNvPr id="12" name="Oval 11" descr="This is a red oval used to highlight where to click to add a new record."/>
          <p:cNvSpPr/>
          <p:nvPr/>
        </p:nvSpPr>
        <p:spPr>
          <a:xfrm>
            <a:off x="4007933" y="5414826"/>
            <a:ext cx="1616710" cy="3384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p:cNvSpPr txBox="1"/>
          <p:nvPr/>
        </p:nvSpPr>
        <p:spPr>
          <a:xfrm>
            <a:off x="5857874" y="5706697"/>
            <a:ext cx="4271963" cy="523220"/>
          </a:xfrm>
          <a:prstGeom prst="rect">
            <a:avLst/>
          </a:prstGeom>
          <a:noFill/>
        </p:spPr>
        <p:txBody>
          <a:bodyPr wrap="square" rtlCol="0">
            <a:spAutoFit/>
          </a:bodyPr>
          <a:lstStyle/>
          <a:p>
            <a:r>
              <a:rPr lang="en-US" sz="2800" dirty="0"/>
              <a:t>Add a new record</a:t>
            </a:r>
          </a:p>
        </p:txBody>
      </p:sp>
    </p:spTree>
    <p:extLst>
      <p:ext uri="{BB962C8B-B14F-4D97-AF65-F5344CB8AC3E}">
        <p14:creationId xmlns:p14="http://schemas.microsoft.com/office/powerpoint/2010/main" val="37592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162319" y="1949011"/>
            <a:ext cx="8996094" cy="3980302"/>
          </a:xfrm>
          <a:prstGeom prst="rect">
            <a:avLst/>
          </a:prstGeom>
          <a:noFill/>
          <a:ln>
            <a:noFill/>
          </a:ln>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
        <p:nvSpPr>
          <p:cNvPr id="5" name="Title 4"/>
          <p:cNvSpPr>
            <a:spLocks noGrp="1"/>
          </p:cNvSpPr>
          <p:nvPr>
            <p:ph type="title"/>
          </p:nvPr>
        </p:nvSpPr>
        <p:spPr/>
        <p:txBody>
          <a:bodyPr>
            <a:normAutofit/>
          </a:bodyPr>
          <a:lstStyle/>
          <a:p>
            <a:r>
              <a:rPr lang="en-US" dirty="0"/>
              <a:t>Use the drop down menus to add data</a:t>
            </a:r>
          </a:p>
        </p:txBody>
      </p:sp>
    </p:spTree>
    <p:extLst>
      <p:ext uri="{BB962C8B-B14F-4D97-AF65-F5344CB8AC3E}">
        <p14:creationId xmlns:p14="http://schemas.microsoft.com/office/powerpoint/2010/main" val="52254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Tips for Success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114490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Who</a:t>
            </a:r>
            <a:r>
              <a:rPr lang="en-US" sz="3200" dirty="0"/>
              <a:t> gathers summative evaluation data?</a:t>
            </a:r>
          </a:p>
          <a:p>
            <a:r>
              <a:rPr lang="en-US" sz="3200" b="1" dirty="0"/>
              <a:t>Where </a:t>
            </a:r>
            <a:r>
              <a:rPr lang="en-US" sz="3200" dirty="0"/>
              <a:t>does the data get recorded?</a:t>
            </a:r>
          </a:p>
          <a:p>
            <a:r>
              <a:rPr lang="en-US" sz="3200" b="1" dirty="0"/>
              <a:t>When</a:t>
            </a:r>
            <a:r>
              <a:rPr lang="en-US" sz="3200" dirty="0"/>
              <a:t> is it expected to be recorded?</a:t>
            </a:r>
          </a:p>
          <a:p>
            <a:r>
              <a:rPr lang="en-US" sz="3200" b="1" dirty="0"/>
              <a:t>How </a:t>
            </a:r>
            <a:r>
              <a:rPr lang="en-US" sz="3200" dirty="0"/>
              <a:t>do we communicate this information?</a:t>
            </a:r>
          </a:p>
          <a:p>
            <a:r>
              <a:rPr lang="en-US" sz="3200" b="1" dirty="0"/>
              <a:t>What</a:t>
            </a:r>
            <a:r>
              <a:rPr lang="en-US" sz="3200" dirty="0"/>
              <a:t> is the process for gathering this information from charter schools?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
        <p:nvSpPr>
          <p:cNvPr id="5" name="Title 4"/>
          <p:cNvSpPr>
            <a:spLocks noGrp="1"/>
          </p:cNvSpPr>
          <p:nvPr>
            <p:ph type="title"/>
          </p:nvPr>
        </p:nvSpPr>
        <p:spPr/>
        <p:txBody>
          <a:bodyPr/>
          <a:lstStyle/>
          <a:p>
            <a:r>
              <a:rPr lang="en-US" dirty="0"/>
              <a:t>Think Systems </a:t>
            </a:r>
          </a:p>
        </p:txBody>
      </p:sp>
    </p:spTree>
    <p:extLst>
      <p:ext uri="{BB962C8B-B14F-4D97-AF65-F5344CB8AC3E}">
        <p14:creationId xmlns:p14="http://schemas.microsoft.com/office/powerpoint/2010/main" val="32426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55000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lnSpcReduction="10000"/>
          </a:bodyPr>
          <a:lstStyle/>
          <a:p>
            <a:r>
              <a:rPr lang="en-US" sz="3200" dirty="0"/>
              <a:t>May/June 2023</a:t>
            </a:r>
          </a:p>
          <a:p>
            <a:pPr lvl="1"/>
            <a:r>
              <a:rPr lang="en-US" dirty="0"/>
              <a:t>Ensure evaluation data is entered in district reporting system</a:t>
            </a:r>
          </a:p>
          <a:p>
            <a:pPr lvl="1"/>
            <a:r>
              <a:rPr lang="en-US" dirty="0"/>
              <a:t>Reach out to charter schools to request evaluation data</a:t>
            </a:r>
          </a:p>
          <a:p>
            <a:pPr lvl="1"/>
            <a:endParaRPr lang="en-US" sz="1200" dirty="0"/>
          </a:p>
          <a:p>
            <a:r>
              <a:rPr lang="en-US" sz="3200" dirty="0"/>
              <a:t>August/September 2023</a:t>
            </a:r>
          </a:p>
          <a:p>
            <a:pPr lvl="1"/>
            <a:r>
              <a:rPr lang="en-US" dirty="0"/>
              <a:t>Review the User Guide</a:t>
            </a:r>
          </a:p>
          <a:p>
            <a:pPr lvl="1"/>
            <a:r>
              <a:rPr lang="en-US" dirty="0"/>
              <a:t>View this training</a:t>
            </a:r>
          </a:p>
          <a:p>
            <a:pPr lvl="1"/>
            <a:endParaRPr lang="en-US" sz="1200" dirty="0"/>
          </a:p>
          <a:p>
            <a:r>
              <a:rPr lang="en-US" sz="3200" dirty="0"/>
              <a:t>September/October</a:t>
            </a:r>
          </a:p>
          <a:p>
            <a:pPr lvl="1"/>
            <a:r>
              <a:rPr lang="en-US" dirty="0"/>
              <a:t>Check your access to the collection</a:t>
            </a:r>
          </a:p>
          <a:p>
            <a:pPr lvl="1"/>
            <a:r>
              <a:rPr lang="en-US" dirty="0"/>
              <a:t>Submit data (9/21/23 through 11/17/23)</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
        <p:nvSpPr>
          <p:cNvPr id="5" name="Title 4"/>
          <p:cNvSpPr>
            <a:spLocks noGrp="1"/>
          </p:cNvSpPr>
          <p:nvPr>
            <p:ph type="title"/>
          </p:nvPr>
        </p:nvSpPr>
        <p:spPr/>
        <p:txBody>
          <a:bodyPr/>
          <a:lstStyle/>
          <a:p>
            <a:r>
              <a:rPr lang="en-US" dirty="0"/>
              <a:t>Track Key Dates</a:t>
            </a:r>
          </a:p>
        </p:txBody>
      </p:sp>
    </p:spTree>
    <p:extLst>
      <p:ext uri="{BB962C8B-B14F-4D97-AF65-F5344CB8AC3E}">
        <p14:creationId xmlns:p14="http://schemas.microsoft.com/office/powerpoint/2010/main" val="1701206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 These Resources</a:t>
            </a:r>
          </a:p>
        </p:txBody>
      </p:sp>
      <p:sp>
        <p:nvSpPr>
          <p:cNvPr id="7" name="Content Placeholder 6"/>
          <p:cNvSpPr>
            <a:spLocks noGrp="1"/>
          </p:cNvSpPr>
          <p:nvPr>
            <p:ph idx="1"/>
          </p:nvPr>
        </p:nvSpPr>
        <p:spPr/>
        <p:txBody>
          <a:bodyPr>
            <a:normAutofit fontScale="92500"/>
          </a:bodyPr>
          <a:lstStyle/>
          <a:p>
            <a:pPr>
              <a:spcBef>
                <a:spcPts val="2400"/>
              </a:spcBef>
            </a:pPr>
            <a:r>
              <a:rPr lang="en-US" sz="3200" dirty="0">
                <a:hlinkClick r:id="rId3"/>
              </a:rPr>
              <a:t>Principal and Teacher Evaluation Collection User Guide</a:t>
            </a:r>
            <a:endParaRPr lang="en-US" sz="3200" dirty="0"/>
          </a:p>
          <a:p>
            <a:pPr>
              <a:spcBef>
                <a:spcPts val="2400"/>
              </a:spcBef>
            </a:pPr>
            <a:r>
              <a:rPr lang="en-US" sz="3200" dirty="0">
                <a:latin typeface="Calibri" panose="020F0502020204030204" pitchFamily="34" charset="0"/>
                <a:cs typeface="Calibri" panose="020F0502020204030204" pitchFamily="34" charset="0"/>
                <a:hlinkClick r:id="rId4"/>
              </a:rPr>
              <a:t>Oregon Framework for Teacher and Principal Evaluation and Support</a:t>
            </a:r>
            <a:endParaRPr lang="en-US" sz="3200" dirty="0">
              <a:latin typeface="Calibri" panose="020F0502020204030204" pitchFamily="34" charset="0"/>
              <a:cs typeface="Calibri" panose="020F0502020204030204" pitchFamily="34" charset="0"/>
            </a:endParaRPr>
          </a:p>
          <a:p>
            <a:pPr>
              <a:spcBef>
                <a:spcPts val="2400"/>
              </a:spcBef>
            </a:pPr>
            <a:r>
              <a:rPr lang="en-US" sz="3200" u="sng" dirty="0">
                <a:solidFill>
                  <a:schemeClr val="hlink"/>
                </a:solidFill>
                <a:hlinkClick r:id="rId5"/>
              </a:rPr>
              <a:t>Principal and Teacher Evaluation Collection Listserv</a:t>
            </a:r>
            <a:r>
              <a:rPr lang="en-US" sz="3200" u="sng" dirty="0">
                <a:solidFill>
                  <a:schemeClr val="hlink"/>
                </a:solidFill>
              </a:rPr>
              <a:t> (PTEDCI)</a:t>
            </a:r>
          </a:p>
          <a:p>
            <a:pPr>
              <a:spcBef>
                <a:spcPts val="2400"/>
              </a:spcBef>
            </a:pPr>
            <a:r>
              <a:rPr lang="en-US" sz="3200" u="sng" dirty="0">
                <a:solidFill>
                  <a:schemeClr val="hlink"/>
                </a:solidFill>
                <a:hlinkClick r:id="rId6"/>
              </a:rPr>
              <a:t>Locate District Security Administrator</a:t>
            </a:r>
            <a:endParaRPr lang="en-US" sz="3200" dirty="0"/>
          </a:p>
          <a:p>
            <a:pPr>
              <a:spcBef>
                <a:spcPts val="2400"/>
              </a:spcBef>
            </a:pPr>
            <a:r>
              <a:rPr lang="en-US" sz="3200" dirty="0">
                <a:hlinkClick r:id="rId7"/>
              </a:rPr>
              <a:t>Educator Effectiveness Toolkit</a:t>
            </a:r>
            <a:endParaRPr lang="en-US" sz="3200" dirty="0"/>
          </a:p>
          <a:p>
            <a:endParaRPr lang="en-US" sz="3000" u="sng" dirty="0">
              <a:solidFill>
                <a:schemeClr val="hlink"/>
              </a:solidFill>
            </a:endParaRPr>
          </a:p>
          <a:p>
            <a:endParaRPr lang="en-US" sz="3000" u="sng" dirty="0">
              <a:solidFill>
                <a:schemeClr val="hlink"/>
              </a:solidFill>
            </a:endParaRPr>
          </a:p>
          <a:p>
            <a:endParaRPr lang="en-US" altLang="en-US" sz="3200" dirty="0">
              <a:latin typeface="Calibri" panose="020F0502020204030204" pitchFamily="34" charset="0"/>
              <a:cs typeface="Calibri" panose="020F0502020204030204" pitchFamily="34" charset="0"/>
              <a:hlinkClick r:id="rId8"/>
            </a:endParaRPr>
          </a:p>
          <a:p>
            <a:pPr marL="0" indent="0">
              <a:buNone/>
            </a:pPr>
            <a:endParaRPr lang="en-US" sz="2800" u="sng" dirty="0">
              <a:hlinkClick r:id="rId8"/>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pic>
        <p:nvPicPr>
          <p:cNvPr id="5" name="Picture Placeholder 4" descr="This images shows a street sign with the following labels: Help, Tips, Assistance, Guidance, Support and Advice." title="Resources"/>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517" r="3517"/>
          <a:stretch>
            <a:fillRect/>
          </a:stretch>
        </p:blipFill>
        <p:spPr>
          <a:xfrm>
            <a:off x="488577" y="2940050"/>
            <a:ext cx="3931826" cy="2320926"/>
          </a:xfrm>
        </p:spPr>
      </p:pic>
    </p:spTree>
    <p:extLst>
      <p:ext uri="{BB962C8B-B14F-4D97-AF65-F5344CB8AC3E}">
        <p14:creationId xmlns:p14="http://schemas.microsoft.com/office/powerpoint/2010/main" val="66066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3" name="Subtitle 2"/>
          <p:cNvSpPr>
            <a:spLocks noGrp="1"/>
          </p:cNvSpPr>
          <p:nvPr>
            <p:ph idx="1"/>
          </p:nvPr>
        </p:nvSpPr>
        <p:spPr/>
        <p:txBody>
          <a:bodyPr>
            <a:normAutofit/>
          </a:bodyPr>
          <a:lstStyle/>
          <a:p>
            <a:pPr>
              <a:lnSpc>
                <a:spcPct val="80000"/>
              </a:lnSpc>
              <a:spcBef>
                <a:spcPts val="0"/>
              </a:spcBef>
              <a:buSzPts val="2800"/>
            </a:pPr>
            <a:r>
              <a:rPr lang="en-US" sz="3500" dirty="0"/>
              <a:t>Need access to the collection?</a:t>
            </a:r>
          </a:p>
          <a:p>
            <a:pPr lvl="1">
              <a:lnSpc>
                <a:spcPct val="80000"/>
              </a:lnSpc>
              <a:spcBef>
                <a:spcPts val="0"/>
              </a:spcBef>
              <a:buSzPts val="2800"/>
            </a:pPr>
            <a:r>
              <a:rPr lang="en-US" sz="3000" dirty="0"/>
              <a:t>Contact your district </a:t>
            </a:r>
            <a:r>
              <a:rPr lang="en-US" sz="3000" dirty="0">
                <a:hlinkClick r:id="rId3"/>
              </a:rPr>
              <a:t>Security Administrator</a:t>
            </a:r>
            <a:endParaRPr lang="en-US" sz="3000" dirty="0"/>
          </a:p>
          <a:p>
            <a:pPr lvl="1">
              <a:lnSpc>
                <a:spcPct val="80000"/>
              </a:lnSpc>
              <a:spcBef>
                <a:spcPts val="0"/>
              </a:spcBef>
              <a:buSzPts val="2800"/>
            </a:pPr>
            <a:endParaRPr lang="en-US" sz="3000" dirty="0"/>
          </a:p>
          <a:p>
            <a:pPr>
              <a:lnSpc>
                <a:spcPct val="80000"/>
              </a:lnSpc>
              <a:spcBef>
                <a:spcPts val="0"/>
              </a:spcBef>
              <a:buSzPts val="2800"/>
            </a:pPr>
            <a:r>
              <a:rPr lang="en-US" sz="3600" dirty="0"/>
              <a:t>Need help granting access rights?</a:t>
            </a:r>
          </a:p>
          <a:p>
            <a:pPr lvl="1">
              <a:lnSpc>
                <a:spcPct val="80000"/>
              </a:lnSpc>
              <a:spcBef>
                <a:spcPts val="0"/>
              </a:spcBef>
              <a:buSzPts val="2800"/>
            </a:pPr>
            <a:r>
              <a:rPr lang="en-US" sz="3000" dirty="0"/>
              <a:t>Contact ODE Helpdesk</a:t>
            </a:r>
          </a:p>
          <a:p>
            <a:pPr marL="1142993" lvl="2" indent="-228593">
              <a:lnSpc>
                <a:spcPct val="80000"/>
              </a:lnSpc>
              <a:spcBef>
                <a:spcPts val="0"/>
              </a:spcBef>
              <a:buSzPts val="2800"/>
            </a:pPr>
            <a:r>
              <a:rPr lang="en-US" sz="2600" dirty="0">
                <a:hlinkClick r:id="rId4"/>
              </a:rPr>
              <a:t>ode.helpdesk@state.or.us</a:t>
            </a:r>
            <a:r>
              <a:rPr lang="en-US" sz="2600" dirty="0"/>
              <a:t>; 503-947-5715</a:t>
            </a:r>
          </a:p>
          <a:p>
            <a:pPr marL="914400" lvl="2" indent="0">
              <a:lnSpc>
                <a:spcPct val="80000"/>
              </a:lnSpc>
              <a:spcBef>
                <a:spcPts val="0"/>
              </a:spcBef>
              <a:buSzPts val="2800"/>
              <a:buNone/>
            </a:pPr>
            <a:endParaRPr lang="en-US" sz="3000" dirty="0"/>
          </a:p>
          <a:p>
            <a:pPr lvl="1">
              <a:lnSpc>
                <a:spcPct val="80000"/>
              </a:lnSpc>
              <a:spcBef>
                <a:spcPts val="0"/>
              </a:spcBef>
              <a:buSzPts val="2800"/>
            </a:pPr>
            <a:endParaRPr lang="en-US" sz="1300" dirty="0"/>
          </a:p>
          <a:p>
            <a:pPr>
              <a:lnSpc>
                <a:spcPct val="80000"/>
              </a:lnSpc>
              <a:spcBef>
                <a:spcPts val="0"/>
              </a:spcBef>
              <a:buSzPts val="2800"/>
            </a:pPr>
            <a:r>
              <a:rPr lang="en-US" sz="3500" dirty="0"/>
              <a:t>Have questions about what or how to submit?</a:t>
            </a:r>
          </a:p>
          <a:p>
            <a:pPr lvl="1">
              <a:lnSpc>
                <a:spcPct val="80000"/>
              </a:lnSpc>
              <a:spcBef>
                <a:spcPts val="0"/>
              </a:spcBef>
              <a:buSzPts val="2800"/>
            </a:pPr>
            <a:r>
              <a:rPr lang="en-US" sz="3000" dirty="0"/>
              <a:t>Contact Sarah Martin </a:t>
            </a:r>
          </a:p>
          <a:p>
            <a:pPr lvl="2">
              <a:lnSpc>
                <a:spcPct val="80000"/>
              </a:lnSpc>
              <a:spcBef>
                <a:spcPts val="0"/>
              </a:spcBef>
              <a:buSzPts val="2800"/>
            </a:pPr>
            <a:r>
              <a:rPr lang="en-US" sz="2600" dirty="0">
                <a:hlinkClick r:id="rId5"/>
              </a:rPr>
              <a:t>sarah.martin@ode.oregon.gov</a:t>
            </a:r>
            <a:r>
              <a:rPr lang="en-US" sz="2600" dirty="0"/>
              <a:t> ; 971-208-0333</a:t>
            </a:r>
          </a:p>
          <a:p>
            <a:pPr marL="685793" lvl="1" indent="-228593">
              <a:lnSpc>
                <a:spcPct val="80000"/>
              </a:lnSpc>
              <a:spcBef>
                <a:spcPts val="0"/>
              </a:spcBef>
              <a:buSzPts val="2800"/>
            </a:pPr>
            <a:endParaRPr lang="en-US" sz="3600" dirty="0"/>
          </a:p>
          <a:p>
            <a:pPr marL="228593" indent="-228593">
              <a:lnSpc>
                <a:spcPct val="80000"/>
              </a:lnSpc>
              <a:spcBef>
                <a:spcPts val="0"/>
              </a:spcBef>
              <a:buSzPts val="2800"/>
            </a:pPr>
            <a:endParaRPr lang="en-US" sz="2600" dirty="0"/>
          </a:p>
        </p:txBody>
      </p:sp>
      <p:sp>
        <p:nvSpPr>
          <p:cNvPr id="6" name="Footer Placeholder 3"/>
          <p:cNvSpPr>
            <a:spLocks noGrp="1"/>
          </p:cNvSpPr>
          <p:nvPr>
            <p:ph type="ftr" sz="quarter" idx="11"/>
          </p:nvPr>
        </p:nvSpPr>
        <p:spPr/>
        <p:txBody>
          <a:bodyPr/>
          <a:lstStyle/>
          <a:p>
            <a:r>
              <a:rPr lang="en-US" dirty="0"/>
              <a:t>Oregon Department of Education</a:t>
            </a:r>
          </a:p>
        </p:txBody>
      </p:sp>
      <p:sp>
        <p:nvSpPr>
          <p:cNvPr id="156" name="Google Shape;156;gea45dcab65_4_0"/>
          <p:cNvSpPr txBox="1">
            <a:spLocks noGrp="1"/>
          </p:cNvSpPr>
          <p:nvPr>
            <p:ph type="title"/>
          </p:nvPr>
        </p:nvSpPr>
        <p:spPr>
          <a:prstGeom prst="rect">
            <a:avLst/>
          </a:prstGeom>
        </p:spPr>
        <p:txBody>
          <a:bodyPr spcFirstLastPara="1" vert="horz" wrap="square" lIns="91425" tIns="45700" rIns="91425" bIns="45700" rtlCol="0" anchor="ctr" anchorCtr="0">
            <a:normAutofit/>
          </a:bodyPr>
          <a:lstStyle/>
          <a:p>
            <a:r>
              <a:rPr lang="en-US" dirty="0"/>
              <a:t>Where can I get help?</a:t>
            </a:r>
            <a:endParaRPr dirty="0"/>
          </a:p>
        </p:txBody>
      </p:sp>
      <p:pic>
        <p:nvPicPr>
          <p:cNvPr id="7" name="Picture 6"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225" y="2655676"/>
            <a:ext cx="4475993" cy="155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5"/>
              </a:buClr>
              <a:buSzPts val="12000"/>
              <a:buFont typeface="Calibri"/>
              <a:buNone/>
            </a:pPr>
            <a:r>
              <a:rPr lang="en-US"/>
              <a:t>Thank You</a:t>
            </a:r>
            <a:endParaRPr/>
          </a:p>
        </p:txBody>
      </p:sp>
      <p:sp>
        <p:nvSpPr>
          <p:cNvPr id="684" name="Google Shape;684;p8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85" name="Google Shape;685;p8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686" name="Google Shape;686;p80"/>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ts val="2400"/>
              <a:buNone/>
            </a:pPr>
            <a:endParaRPr/>
          </a:p>
        </p:txBody>
      </p:sp>
    </p:spTree>
    <p:extLst>
      <p:ext uri="{BB962C8B-B14F-4D97-AF65-F5344CB8AC3E}">
        <p14:creationId xmlns:p14="http://schemas.microsoft.com/office/powerpoint/2010/main" val="131715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6"/>
            <a:ext cx="3931826" cy="906280"/>
          </a:xfrm>
        </p:spPr>
        <p:txBody>
          <a:bodyPr>
            <a:normAutofit/>
          </a:bodyPr>
          <a:lstStyle/>
          <a:p>
            <a:r>
              <a:rPr lang="en-US" dirty="0"/>
              <a:t>Purpose</a:t>
            </a:r>
          </a:p>
        </p:txBody>
      </p:sp>
      <p:sp>
        <p:nvSpPr>
          <p:cNvPr id="2" name="Content Placeholder 1"/>
          <p:cNvSpPr>
            <a:spLocks noGrp="1"/>
          </p:cNvSpPr>
          <p:nvPr>
            <p:ph idx="1"/>
          </p:nvPr>
        </p:nvSpPr>
        <p:spPr/>
        <p:txBody>
          <a:bodyPr>
            <a:normAutofit/>
          </a:bodyPr>
          <a:lstStyle/>
          <a:p>
            <a:pPr marL="0" indent="0">
              <a:buNone/>
            </a:pPr>
            <a:r>
              <a:rPr lang="en-US" sz="3600" b="1" dirty="0"/>
              <a:t>Why does this collection matter?</a:t>
            </a:r>
          </a:p>
          <a:p>
            <a:r>
              <a:rPr lang="en-US" sz="3200" dirty="0"/>
              <a:t>To ensure that Oregon students of color and those experiencing poverty are not taught at disproportionate rates by inexperienced, out-of-field or </a:t>
            </a:r>
            <a:r>
              <a:rPr lang="en-US" sz="3200" b="1" dirty="0"/>
              <a:t>ineffective</a:t>
            </a:r>
            <a:r>
              <a:rPr lang="en-US" sz="3200" dirty="0"/>
              <a:t> teachers </a:t>
            </a:r>
            <a:r>
              <a:rPr lang="en-US" sz="3200" i="1" dirty="0"/>
              <a:t>ESSA Sec 1111(g)(1)(B)</a:t>
            </a:r>
          </a:p>
          <a:p>
            <a:endParaRPr lang="en-US" sz="3600" i="1" dirty="0"/>
          </a:p>
          <a:p>
            <a:pPr marL="457200" lvl="1" indent="0">
              <a:buNone/>
            </a:pPr>
            <a:endParaRPr lang="en-US" sz="8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pic>
        <p:nvPicPr>
          <p:cNvPr id="9" name="Picture Placeholder 8" descr="This is a picture of the U.S. Department of Education lgo which is an oak tree with an acorn and book as its roots." title="USED Logo"/>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0" b="650"/>
          <a:stretch>
            <a:fillRect/>
          </a:stretch>
        </p:blipFill>
        <p:spPr>
          <a:xfrm>
            <a:off x="614364" y="2121366"/>
            <a:ext cx="3630148" cy="3582987"/>
          </a:xfrm>
        </p:spPr>
      </p:pic>
    </p:spTree>
    <p:extLst>
      <p:ext uri="{BB962C8B-B14F-4D97-AF65-F5344CB8AC3E}">
        <p14:creationId xmlns:p14="http://schemas.microsoft.com/office/powerpoint/2010/main" val="117229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17176" y="1825624"/>
            <a:ext cx="10784542" cy="4679293"/>
          </a:xfrm>
        </p:spPr>
        <p:txBody>
          <a:bodyPr>
            <a:normAutofit lnSpcReduction="10000"/>
          </a:bodyPr>
          <a:lstStyle/>
          <a:p>
            <a:pPr lvl="1">
              <a:lnSpc>
                <a:spcPct val="100000"/>
              </a:lnSpc>
              <a:spcBef>
                <a:spcPts val="1500"/>
              </a:spcBef>
            </a:pPr>
            <a:r>
              <a:rPr lang="en-US" sz="3200" b="1" dirty="0"/>
              <a:t>Inexperienced*</a:t>
            </a:r>
            <a:r>
              <a:rPr lang="en-US" sz="3200" dirty="0"/>
              <a:t>: Teacher with a preliminary license type for the course(s) taught. </a:t>
            </a:r>
            <a:r>
              <a:rPr lang="en-US" sz="3200" i="1" dirty="0"/>
              <a:t>(Staff Assignment Collection)</a:t>
            </a:r>
          </a:p>
          <a:p>
            <a:pPr lvl="1">
              <a:spcBef>
                <a:spcPts val="1800"/>
              </a:spcBef>
            </a:pPr>
            <a:r>
              <a:rPr lang="en-US" sz="3200" b="1" dirty="0"/>
              <a:t>Out-of-Field</a:t>
            </a:r>
            <a:r>
              <a:rPr lang="en-US" sz="3200" dirty="0"/>
              <a:t>: Teacher teaching a subject area (course) in which they have neither a regular license and the proper endorsement, nor a License for Conditional Assignment (LCA). </a:t>
            </a:r>
            <a:r>
              <a:rPr lang="en-US" sz="3200" i="1" dirty="0"/>
              <a:t>(Staff Assignment Collection)</a:t>
            </a:r>
          </a:p>
          <a:p>
            <a:pPr lvl="1">
              <a:spcBef>
                <a:spcPts val="1800"/>
              </a:spcBef>
            </a:pPr>
            <a:r>
              <a:rPr lang="en-US" sz="3200" b="1" dirty="0"/>
              <a:t>Ineffective: </a:t>
            </a:r>
            <a:r>
              <a:rPr lang="en-US" sz="3200" dirty="0"/>
              <a:t>Educators who receive a score of 1 on their summative evaluation. </a:t>
            </a:r>
            <a:r>
              <a:rPr lang="en-US" sz="3200" i="1" dirty="0"/>
              <a:t>(Principal &amp; Teacher Evaluation)</a:t>
            </a:r>
          </a:p>
          <a:p>
            <a:pPr marL="0" indent="0">
              <a:spcBef>
                <a:spcPts val="1800"/>
              </a:spcBef>
              <a:buNone/>
            </a:pPr>
            <a:r>
              <a:rPr lang="en-US" sz="1800" dirty="0"/>
              <a:t>*Oregon is revising its ESSA plan to define inexperienced as those educators with less than three years of experience.</a:t>
            </a:r>
          </a:p>
          <a:p>
            <a:endParaRPr lang="en-US" dirty="0"/>
          </a:p>
        </p:txBody>
      </p:sp>
      <p:sp>
        <p:nvSpPr>
          <p:cNvPr id="9" name="Slide Number Placeholder 8"/>
          <p:cNvSpPr>
            <a:spLocks noGrp="1"/>
          </p:cNvSpPr>
          <p:nvPr>
            <p:ph type="sldNum" sz="quarter" idx="12"/>
          </p:nvPr>
        </p:nvSpPr>
        <p:spPr/>
        <p:txBody>
          <a:bodyPr/>
          <a:lstStyle/>
          <a:p>
            <a:fld id="{8A0BAB59-E1FB-40DE-BF54-BC3526BEF81F}" type="slidenum">
              <a:rPr lang="en-US" smtClean="0"/>
              <a:pPr/>
              <a:t>4</a:t>
            </a:fld>
            <a:endParaRPr lang="en-US" dirty="0"/>
          </a:p>
        </p:txBody>
      </p:sp>
      <p:sp>
        <p:nvSpPr>
          <p:cNvPr id="6" name="Title 5"/>
          <p:cNvSpPr>
            <a:spLocks noGrp="1"/>
          </p:cNvSpPr>
          <p:nvPr>
            <p:ph type="title"/>
          </p:nvPr>
        </p:nvSpPr>
        <p:spPr/>
        <p:txBody>
          <a:bodyPr>
            <a:noAutofit/>
          </a:bodyPr>
          <a:lstStyle/>
          <a:p>
            <a:r>
              <a:rPr lang="en-US" dirty="0"/>
              <a:t>Definitions</a:t>
            </a:r>
          </a:p>
        </p:txBody>
      </p:sp>
      <p:sp>
        <p:nvSpPr>
          <p:cNvPr id="5" name="Footer Placeholder 3"/>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44159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643063"/>
            <a:ext cx="10784542" cy="4686300"/>
          </a:xfrm>
        </p:spPr>
        <p:txBody>
          <a:bodyPr>
            <a:normAutofit/>
          </a:bodyPr>
          <a:lstStyle/>
          <a:p>
            <a:pPr marL="457200" lvl="1" indent="0">
              <a:buNone/>
            </a:pPr>
            <a:endParaRPr lang="en-US" sz="800" dirty="0"/>
          </a:p>
          <a:p>
            <a:r>
              <a:rPr lang="en-US" sz="3000" dirty="0"/>
              <a:t>Collection is always a year behind the current school year </a:t>
            </a:r>
          </a:p>
          <a:p>
            <a:endParaRPr lang="en-US" sz="2800" dirty="0"/>
          </a:p>
          <a:p>
            <a:r>
              <a:rPr lang="en-US" sz="3000" dirty="0"/>
              <a:t>All data must be entered under the </a:t>
            </a:r>
            <a:r>
              <a:rPr lang="en-US" sz="3000" b="1" u="sng" dirty="0"/>
              <a:t>district</a:t>
            </a:r>
            <a:r>
              <a:rPr lang="en-US" sz="3000" dirty="0"/>
              <a:t> login, including district-sponsored charter schools</a:t>
            </a:r>
          </a:p>
          <a:p>
            <a:pPr lvl="1"/>
            <a:r>
              <a:rPr lang="en-US" sz="2800" b="1" dirty="0"/>
              <a:t>No data is entered at the school level</a:t>
            </a:r>
          </a:p>
          <a:p>
            <a:pPr lvl="1"/>
            <a:endParaRPr lang="en-US" sz="800" dirty="0"/>
          </a:p>
          <a:p>
            <a:r>
              <a:rPr lang="en-US" sz="3000" b="1" dirty="0"/>
              <a:t>All</a:t>
            </a:r>
            <a:r>
              <a:rPr lang="en-US" sz="3000" dirty="0"/>
              <a:t> educators must be accounted for, even those that did not receive a summative score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normAutofit/>
          </a:bodyPr>
          <a:lstStyle/>
          <a:p>
            <a:r>
              <a:rPr lang="en-US" dirty="0"/>
              <a:t>Big Picture</a:t>
            </a:r>
          </a:p>
        </p:txBody>
      </p:sp>
    </p:spTree>
    <p:extLst>
      <p:ext uri="{BB962C8B-B14F-4D97-AF65-F5344CB8AC3E}">
        <p14:creationId xmlns:p14="http://schemas.microsoft.com/office/powerpoint/2010/main" val="10370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100310824"/>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Oregon Department of Education</a:t>
            </a:r>
          </a:p>
        </p:txBody>
      </p:sp>
      <p:sp>
        <p:nvSpPr>
          <p:cNvPr id="2" name="Title 1"/>
          <p:cNvSpPr>
            <a:spLocks noGrp="1"/>
          </p:cNvSpPr>
          <p:nvPr>
            <p:ph type="title"/>
          </p:nvPr>
        </p:nvSpPr>
        <p:spPr/>
        <p:txBody>
          <a:bodyPr>
            <a:normAutofit/>
          </a:bodyPr>
          <a:lstStyle/>
          <a:p>
            <a:r>
              <a:rPr lang="en-US" dirty="0"/>
              <a:t>Dates for 2022-2023 Collection</a:t>
            </a:r>
          </a:p>
        </p:txBody>
      </p:sp>
    </p:spTree>
    <p:extLst>
      <p:ext uri="{BB962C8B-B14F-4D97-AF65-F5344CB8AC3E}">
        <p14:creationId xmlns:p14="http://schemas.microsoft.com/office/powerpoint/2010/main" val="257282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The Details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93739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dirty="0"/>
              <a:t>All teachers and principals employed by the district during the reporting period </a:t>
            </a:r>
          </a:p>
          <a:p>
            <a:pPr lvl="1"/>
            <a:r>
              <a:rPr lang="en-US" sz="2800" b="1" dirty="0"/>
              <a:t>Teachers – </a:t>
            </a:r>
            <a:r>
              <a:rPr lang="en-US" sz="2800" dirty="0"/>
              <a:t>Create one record </a:t>
            </a:r>
            <a:r>
              <a:rPr lang="en-US" sz="2800" b="1" dirty="0"/>
              <a:t>for each school</a:t>
            </a:r>
            <a:r>
              <a:rPr lang="en-US" sz="2800" dirty="0"/>
              <a:t> in the district, </a:t>
            </a:r>
            <a:r>
              <a:rPr lang="en-US" sz="2800" b="1" dirty="0"/>
              <a:t>including district-sponsored charter schools</a:t>
            </a:r>
          </a:p>
          <a:p>
            <a:pPr lvl="1"/>
            <a:endParaRPr lang="en-US" sz="2800" dirty="0"/>
          </a:p>
          <a:p>
            <a:pPr lvl="1"/>
            <a:r>
              <a:rPr lang="en-US" sz="2800" b="1" dirty="0"/>
              <a:t>Principals</a:t>
            </a:r>
            <a:r>
              <a:rPr lang="en-US" sz="2800" dirty="0"/>
              <a:t> – Create one record </a:t>
            </a:r>
            <a:r>
              <a:rPr lang="en-US" sz="2800" b="1" dirty="0"/>
              <a:t>for the district</a:t>
            </a:r>
            <a:r>
              <a:rPr lang="en-US" sz="2800" dirty="0"/>
              <a:t> in which</a:t>
            </a:r>
            <a:r>
              <a:rPr lang="en-US" sz="2800" b="1" dirty="0"/>
              <a:t> all principals are reported</a:t>
            </a:r>
            <a:r>
              <a:rPr lang="en-US" sz="2800" dirty="0"/>
              <a:t>. </a:t>
            </a:r>
          </a:p>
          <a:p>
            <a:pPr lvl="1"/>
            <a:endParaRPr lang="en-US" sz="2800" dirty="0"/>
          </a:p>
          <a:p>
            <a:r>
              <a:rPr lang="en-US" sz="3200" dirty="0"/>
              <a:t>Do not include principals in school level records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8</a:t>
            </a:fld>
            <a:endParaRPr lang="en-US" dirty="0"/>
          </a:p>
        </p:txBody>
      </p:sp>
      <p:sp>
        <p:nvSpPr>
          <p:cNvPr id="5" name="Title 4"/>
          <p:cNvSpPr>
            <a:spLocks noGrp="1"/>
          </p:cNvSpPr>
          <p:nvPr>
            <p:ph type="title"/>
          </p:nvPr>
        </p:nvSpPr>
        <p:spPr/>
        <p:txBody>
          <a:bodyPr/>
          <a:lstStyle/>
          <a:p>
            <a:r>
              <a:rPr lang="en-US" dirty="0"/>
              <a:t>WHO gets reported?</a:t>
            </a:r>
          </a:p>
        </p:txBody>
      </p:sp>
    </p:spTree>
    <p:extLst>
      <p:ext uri="{BB962C8B-B14F-4D97-AF65-F5344CB8AC3E}">
        <p14:creationId xmlns:p14="http://schemas.microsoft.com/office/powerpoint/2010/main" val="394575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17176" y="1825625"/>
            <a:ext cx="10784542" cy="4314168"/>
          </a:xfrm>
        </p:spPr>
        <p:txBody>
          <a:bodyPr>
            <a:normAutofit/>
          </a:bodyPr>
          <a:lstStyle/>
          <a:p>
            <a:r>
              <a:rPr lang="en-US" sz="3200" b="1" i="1" dirty="0"/>
              <a:t>Teacher </a:t>
            </a:r>
            <a:r>
              <a:rPr lang="en-US" i="1" dirty="0"/>
              <a:t>(ORS 342.815) </a:t>
            </a:r>
            <a:r>
              <a:rPr lang="en-US" sz="2800" dirty="0"/>
              <a:t>means any person who holds a teaching license or registration </a:t>
            </a:r>
            <a:r>
              <a:rPr lang="en-US" i="1" dirty="0"/>
              <a:t>(ORS 342.125 &amp; 342.144) </a:t>
            </a:r>
            <a:r>
              <a:rPr lang="en-US" sz="2800" dirty="0"/>
              <a:t>or who is otherwise authorized to teach in the public schools of this state </a:t>
            </a:r>
            <a:r>
              <a:rPr lang="en-US" sz="2800" b="1" dirty="0"/>
              <a:t>and</a:t>
            </a:r>
            <a:r>
              <a:rPr lang="en-US" sz="2800" dirty="0"/>
              <a:t> </a:t>
            </a:r>
            <a:r>
              <a:rPr lang="en-US" sz="2800" b="1" dirty="0"/>
              <a:t>who is employed as an instructor </a:t>
            </a:r>
            <a:r>
              <a:rPr lang="en-US" sz="2800" dirty="0"/>
              <a:t>at .5 FTE and at least 135 consecutive days of the school year </a:t>
            </a:r>
            <a:r>
              <a:rPr lang="en-US" i="1" dirty="0"/>
              <a:t>(ORS 342.840)</a:t>
            </a:r>
          </a:p>
          <a:p>
            <a:endParaRPr lang="en-US" i="1" dirty="0"/>
          </a:p>
          <a:p>
            <a:pPr marL="0" indent="0">
              <a:buNone/>
            </a:pPr>
            <a:r>
              <a:rPr lang="en-US" sz="3200" b="1" dirty="0"/>
              <a:t>What does that mean?</a:t>
            </a:r>
          </a:p>
          <a:p>
            <a:pPr lvl="1"/>
            <a:r>
              <a:rPr lang="en-US" sz="2800" dirty="0"/>
              <a:t>Licensed or registered by the Oregon Teacher Standards and Practices Commission (TSPC)</a:t>
            </a:r>
          </a:p>
          <a:p>
            <a:pPr lvl="1"/>
            <a:r>
              <a:rPr lang="en-US" sz="2800" dirty="0"/>
              <a:t>Works at least ½ time as an “instructor”</a:t>
            </a:r>
          </a:p>
          <a:p>
            <a:endParaRPr lang="en-US" i="1" dirty="0"/>
          </a:p>
        </p:txBody>
      </p:sp>
      <p:sp>
        <p:nvSpPr>
          <p:cNvPr id="9" name="Slide Number Placeholder 8"/>
          <p:cNvSpPr>
            <a:spLocks noGrp="1"/>
          </p:cNvSpPr>
          <p:nvPr>
            <p:ph type="sldNum" sz="quarter" idx="12"/>
          </p:nvPr>
        </p:nvSpPr>
        <p:spPr/>
        <p:txBody>
          <a:bodyPr/>
          <a:lstStyle/>
          <a:p>
            <a:pPr>
              <a:defRPr/>
            </a:pPr>
            <a:fld id="{8A0BAB59-E1FB-40DE-BF54-BC3526BEF81F}" type="slidenum">
              <a:rPr lang="en-US">
                <a:solidFill>
                  <a:prstClr val="white"/>
                </a:solidFill>
                <a:latin typeface="Calibri"/>
              </a:rPr>
              <a:pPr>
                <a:defRPr/>
              </a:pPr>
              <a:t>9</a:t>
            </a:fld>
            <a:endParaRPr lang="en-US">
              <a:solidFill>
                <a:prstClr val="white"/>
              </a:solidFill>
              <a:latin typeface="Calibri"/>
            </a:endParaRPr>
          </a:p>
        </p:txBody>
      </p:sp>
      <p:sp>
        <p:nvSpPr>
          <p:cNvPr id="6" name="Title 5"/>
          <p:cNvSpPr>
            <a:spLocks noGrp="1"/>
          </p:cNvSpPr>
          <p:nvPr>
            <p:ph type="title"/>
          </p:nvPr>
        </p:nvSpPr>
        <p:spPr/>
        <p:txBody>
          <a:bodyPr>
            <a:noAutofit/>
          </a:bodyPr>
          <a:lstStyle/>
          <a:p>
            <a:r>
              <a:rPr lang="en-US" dirty="0"/>
              <a:t>Definitions - Teacher</a:t>
            </a:r>
          </a:p>
        </p:txBody>
      </p:sp>
      <p:sp>
        <p:nvSpPr>
          <p:cNvPr id="7" name="Footer Placeholder 3"/>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216988997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E8014D4214964595348E108E01AA90" ma:contentTypeVersion="16" ma:contentTypeDescription="Create a new document." ma:contentTypeScope="" ma:versionID="b43814d2fe07a82748af76ed591b8799">
  <xsd:schema xmlns:xsd="http://www.w3.org/2001/XMLSchema" xmlns:xs="http://www.w3.org/2001/XMLSchema" xmlns:p="http://schemas.microsoft.com/office/2006/metadata/properties" xmlns:ns1="http://schemas.microsoft.com/sharepoint/v3" xmlns:ns2="b7c47a51-8df1-4424-9035-7a9973fb7caa" xmlns:ns3="abe5e7a4-908e-4cd3-b79b-5fe648217337" targetNamespace="http://schemas.microsoft.com/office/2006/metadata/properties" ma:root="true" ma:fieldsID="650e0a4cc5fdc401ffa621a746273414" ns1:_="" ns2:_="" ns3:_="">
    <xsd:import namespace="http://schemas.microsoft.com/sharepoint/v3"/>
    <xsd:import namespace="b7c47a51-8df1-4424-9035-7a9973fb7caa"/>
    <xsd:import namespace="abe5e7a4-908e-4cd3-b79b-5fe648217337"/>
    <xsd:element name="properties">
      <xsd:complexType>
        <xsd:sequence>
          <xsd:element name="documentManagement">
            <xsd:complexType>
              <xsd:all>
                <xsd:element ref="ns2:EventID" minOccurs="0"/>
                <xsd:element ref="ns2:Year" minOccurs="0"/>
                <xsd:element ref="ns2:SortOrder" minOccurs="0"/>
                <xsd:element ref="ns2:EventCatTitle" minOccurs="0"/>
                <xsd:element ref="ns2:EventTitle" minOccurs="0"/>
                <xsd:element ref="ns2:CollectionID" minOccurs="0"/>
                <xsd:element ref="ns1:PublishingStartDate" minOccurs="0"/>
                <xsd:element ref="ns1:PublishingExpirationDate" minOccurs="0"/>
                <xsd:element ref="ns3:TaxKeywordTaxHTField" minOccurs="0"/>
                <xsd:element ref="ns3:TaxCatchAll" minOccurs="0"/>
                <xsd:element ref="ns2:EventCatTitle_x003a_Start_x0020_Time" minOccurs="0"/>
                <xsd:element ref="ns2:EventCatTitle_x003a_ID" minOccurs="0"/>
                <xsd:element ref="ns2:EventCatTitle_x003a_Title" minOccurs="0"/>
                <xsd:element ref="ns2:EventTitle_x003a_Title" minOccurs="0"/>
                <xsd:element ref="ns2:EventTitle_x003a_Location" minOccurs="0"/>
                <xsd:element ref="ns2:EventTitle_x003a_Start_x0020_Time" minOccurs="0"/>
                <xsd:element ref="ns3:SharedWithUsers" minOccurs="0"/>
                <xsd:element ref="ns2:Validation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c47a51-8df1-4424-9035-7a9973fb7caa" elementFormDefault="qualified">
    <xsd:import namespace="http://schemas.microsoft.com/office/2006/documentManagement/types"/>
    <xsd:import namespace="http://schemas.microsoft.com/office/infopath/2007/PartnerControls"/>
    <xsd:element name="EventID" ma:index="2" nillable="true" ma:displayName="EventID" ma:decimals="0" ma:internalName="EventID" ma:readOnly="false" ma:percentage="FALSE">
      <xsd:simpleType>
        <xsd:restriction base="dms:Number"/>
      </xsd:simpleType>
    </xsd:element>
    <xsd:element name="Year" ma:index="3" nillable="true" ma:displayName="Year" ma:format="Dropdown" ma:internalName="Year" ma:readOnly="false">
      <xsd:simpleType>
        <xsd:union memberTypes="dms:Text">
          <xsd:simpleType>
            <xsd:restriction base="dms:Choice">
              <xsd:enumeration value="2022-2023"/>
              <xsd:enumeration value="2021-2022"/>
              <xsd:enumeration value="2020-2021"/>
              <xsd:enumeration value="2019-2020"/>
            </xsd:restriction>
          </xsd:simpleType>
        </xsd:union>
      </xsd:simpleType>
    </xsd:element>
    <xsd:element name="SortOrder" ma:index="4" nillable="true" ma:displayName="SortOrder" ma:decimals="0" ma:internalName="SortOrder" ma:readOnly="false" ma:percentage="FALSE">
      <xsd:simpleType>
        <xsd:restriction base="dms:Number"/>
      </xsd:simpleType>
    </xsd:element>
    <xsd:element name="EventCatTitle" ma:index="5" nillable="true" ma:displayName="EventCatTitle" ma:list="{a7f3b946-f532-4d20-956f-ce4f93c02215}" ma:internalName="EventCatTitle" ma:readOnly="false" ma:showField="CatTitle">
      <xsd:simpleType>
        <xsd:restriction base="dms:Lookup"/>
      </xsd:simpleType>
    </xsd:element>
    <xsd:element name="EventTitle" ma:index="6" nillable="true" ma:displayName="EventTitle" ma:list="{a7f3b946-f532-4d20-956f-ce4f93c02215}" ma:internalName="EventTitle" ma:readOnly="false" ma:showField="Title">
      <xsd:simpleType>
        <xsd:restriction base="dms:Lookup"/>
      </xsd:simpleType>
    </xsd:element>
    <xsd:element name="CollectionID" ma:index="7" nillable="true" ma:displayName="CollectionID" ma:internalName="CollectionID" ma:readOnly="false">
      <xsd:complexType>
        <xsd:complexContent>
          <xsd:extension base="dms:MultiChoiceFillIn">
            <xsd:sequence>
              <xsd:element name="Value" maxOccurs="unbounded" minOccurs="0" nillable="true">
                <xsd:simpleType>
                  <xsd:union memberTypes="dms:Text">
                    <xsd:simpleType>
                      <xsd:restriction base="dms:Choice">
                        <xsd:enumeration value="91"/>
                        <xsd:enumeration value="96"/>
                        <xsd:enumeration value="117"/>
                        <xsd:enumeration value="120"/>
                        <xsd:enumeration value="121"/>
                        <xsd:enumeration value="126"/>
                        <xsd:enumeration value="128"/>
                        <xsd:enumeration value="139"/>
                        <xsd:enumeration value="150"/>
                        <xsd:enumeration value="151"/>
                        <xsd:enumeration value="152"/>
                        <xsd:enumeration value="153"/>
                        <xsd:enumeration value="155"/>
                        <xsd:enumeration value="158"/>
                        <xsd:enumeration value="163"/>
                        <xsd:enumeration value="164"/>
                        <xsd:enumeration value="168"/>
                        <xsd:enumeration value="171"/>
                        <xsd:enumeration value="172"/>
                        <xsd:enumeration value="173"/>
                        <xsd:enumeration value="180"/>
                        <xsd:enumeration value="225"/>
                        <xsd:enumeration value="227"/>
                        <xsd:enumeration value="228"/>
                        <xsd:enumeration value="230"/>
                        <xsd:enumeration value="243"/>
                        <xsd:enumeration value="246"/>
                        <xsd:enumeration value="252"/>
                        <xsd:enumeration value="255"/>
                        <xsd:enumeration value="257"/>
                        <xsd:enumeration value="260"/>
                        <xsd:enumeration value="261"/>
                        <xsd:enumeration value="267"/>
                        <xsd:enumeration value="268"/>
                        <xsd:enumeration value="269"/>
                        <xsd:enumeration value="272"/>
                        <xsd:enumeration value="273"/>
                        <xsd:enumeration value="275"/>
                        <xsd:enumeration value="328"/>
                        <xsd:enumeration value="346"/>
                        <xsd:enumeration value="355"/>
                        <xsd:enumeration value="356"/>
                        <xsd:enumeration value="385"/>
                        <xsd:enumeration value="386"/>
                        <xsd:enumeration value="391"/>
                        <xsd:enumeration value="397"/>
                        <xsd:enumeration value="398"/>
                        <xsd:enumeration value="399"/>
                        <xsd:enumeration value="431"/>
                        <xsd:enumeration value="432"/>
                        <xsd:enumeration value="433"/>
                        <xsd:enumeration value="435"/>
                        <xsd:enumeration value="436"/>
                        <xsd:enumeration value="442"/>
                        <xsd:enumeration value="443"/>
                        <xsd:enumeration value="1261"/>
                        <xsd:enumeration value="1802"/>
                        <xsd:enumeration value="2462"/>
                        <xsd:enumeration value="2464"/>
                        <xsd:enumeration value="2466"/>
                        <xsd:enumeration value="2468"/>
                        <xsd:enumeration value="2731"/>
                      </xsd:restriction>
                    </xsd:simpleType>
                  </xsd:union>
                </xsd:simpleType>
              </xsd:element>
            </xsd:sequence>
          </xsd:extension>
        </xsd:complexContent>
      </xsd:complexType>
    </xsd:element>
    <xsd:element name="EventCatTitle_x003a_Start_x0020_Time" ma:index="15" nillable="true" ma:displayName="EventCatTitle:Start Time" ma:list="{a7f3b946-f532-4d20-956f-ce4f93c02215}" ma:internalName="EventCatTitle_x003a_Start_x0020_Time" ma:readOnly="true" ma:showField="EventDate" ma:web="402b511e-ab53-4263-95ab-f9d98e56f5e8">
      <xsd:simpleType>
        <xsd:restriction base="dms:Lookup"/>
      </xsd:simpleType>
    </xsd:element>
    <xsd:element name="EventCatTitle_x003a_ID" ma:index="16" nillable="true" ma:displayName="EventCatTitle:ID" ma:list="{a7f3b946-f532-4d20-956f-ce4f93c02215}" ma:internalName="EventCatTitle_x003a_ID" ma:readOnly="true" ma:showField="ID" ma:web="402b511e-ab53-4263-95ab-f9d98e56f5e8">
      <xsd:simpleType>
        <xsd:restriction base="dms:Lookup"/>
      </xsd:simpleType>
    </xsd:element>
    <xsd:element name="EventCatTitle_x003a_Title" ma:index="17" nillable="true" ma:displayName="EventCatTitle:Title" ma:list="{a7f3b946-f532-4d20-956f-ce4f93c02215}" ma:internalName="EventCatTitle_x003a_Title" ma:readOnly="true" ma:showField="Title" ma:web="402b511e-ab53-4263-95ab-f9d98e56f5e8">
      <xsd:simpleType>
        <xsd:restriction base="dms:Lookup"/>
      </xsd:simpleType>
    </xsd:element>
    <xsd:element name="EventTitle_x003a_Title" ma:index="18" nillable="true" ma:displayName="EventTitle:Title" ma:list="{a7f3b946-f532-4d20-956f-ce4f93c02215}" ma:internalName="EventTitle_x003a_Title" ma:readOnly="true" ma:showField="Title" ma:web="402b511e-ab53-4263-95ab-f9d98e56f5e8">
      <xsd:simpleType>
        <xsd:restriction base="dms:Lookup"/>
      </xsd:simpleType>
    </xsd:element>
    <xsd:element name="EventTitle_x003a_Location" ma:index="19" nillable="true" ma:displayName="EventTitle:Location" ma:list="{a7f3b946-f532-4d20-956f-ce4f93c02215}" ma:internalName="EventTitle_x003a_Location" ma:readOnly="true" ma:showField="Location" ma:web="402b511e-ab53-4263-95ab-f9d98e56f5e8">
      <xsd:simpleType>
        <xsd:restriction base="dms:Lookup"/>
      </xsd:simpleType>
    </xsd:element>
    <xsd:element name="EventTitle_x003a_Start_x0020_Time" ma:index="20" nillable="true" ma:displayName="EventTitle:Start Time" ma:list="{a7f3b946-f532-4d20-956f-ce4f93c02215}" ma:internalName="EventTitle_x003a_Start_x0020_Time" ma:readOnly="true" ma:showField="EventDate" ma:web="402b511e-ab53-4263-95ab-f9d98e56f5e8">
      <xsd:simpleType>
        <xsd:restriction base="dms:Lookup"/>
      </xsd:simpleType>
    </xsd:element>
    <xsd:element name="ValidationID" ma:index="26" nillable="true" ma:displayName="ValidationID" ma:internalName="ValidationID">
      <xsd:complexType>
        <xsd:complexContent>
          <xsd:extension base="dms:MultiChoiceFillIn">
            <xsd:sequence>
              <xsd:element name="Value" maxOccurs="unbounded" minOccurs="0" nillable="true">
                <xsd:simpleType>
                  <xsd:union memberTypes="dms:Text">
                    <xsd:simpleType>
                      <xsd:restriction base="dms:Choice">
                        <xsd:enumeration value="201"/>
                        <xsd:enumeration value="202"/>
                        <xsd:enumeration value="203"/>
                        <xsd:enumeration value="204"/>
                        <xsd:enumeration value="205"/>
                        <xsd:enumeration value="206"/>
                        <xsd:enumeration value="207"/>
                        <xsd:enumeration value="208"/>
                        <xsd:enumeration value="210"/>
                        <xsd:enumeration value="211"/>
                        <xsd:enumeration value="212"/>
                        <xsd:enumeration value="213"/>
                        <xsd:enumeration value="214"/>
                        <xsd:enumeration value="215"/>
                        <xsd:enumeration value="216"/>
                        <xsd:enumeration value="217"/>
                        <xsd:enumeration value="218"/>
                        <xsd:enumeration value="219"/>
                        <xsd:enumeration value="220"/>
                        <xsd:enumeration value="221"/>
                        <xsd:enumeration value="222"/>
                        <xsd:enumeration value="223"/>
                        <xsd:enumeration value="224"/>
                        <xsd:enumeration value="225"/>
                        <xsd:enumeration value="226"/>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e5e7a4-908e-4cd3-b79b-5fe648217337"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dd29e4e6-34b0-4baf-8ebc-1a1d70857dc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96737ed6-d724-419c-8d50-9c62e61794d1}" ma:internalName="TaxCatchAll" ma:showField="CatchAllData" ma:web="abe5e7a4-908e-4cd3-b79b-5fe648217337">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7c47a51-8df1-4424-9035-7a9973fb7caa">2022-2023</Year>
    <EventCatTitle xmlns="b7c47a51-8df1-4424-9035-7a9973fb7caa" xsi:nil="true"/>
    <CollectionID xmlns="b7c47a51-8df1-4424-9035-7a9973fb7caa">
      <Value>267</Value>
    </CollectionID>
    <EventID xmlns="b7c47a51-8df1-4424-9035-7a9973fb7caa" xsi:nil="true"/>
    <SortOrder xmlns="b7c47a51-8df1-4424-9035-7a9973fb7caa">1</SortOrder>
    <PublishingExpirationDate xmlns="http://schemas.microsoft.com/sharepoint/v3" xsi:nil="true"/>
    <TaxKeywordTaxHTField xmlns="abe5e7a4-908e-4cd3-b79b-5fe648217337">
      <Terms xmlns="http://schemas.microsoft.com/office/infopath/2007/PartnerControls"/>
    </TaxKeywordTaxHTField>
    <PublishingStartDate xmlns="http://schemas.microsoft.com/sharepoint/v3" xsi:nil="true"/>
    <TaxCatchAll xmlns="abe5e7a4-908e-4cd3-b79b-5fe648217337"/>
    <ValidationID xmlns="b7c47a51-8df1-4424-9035-7a9973fb7caa"/>
    <EventTitle xmlns="b7c47a51-8df1-4424-9035-7a9973fb7caa" xsi:nil="true"/>
  </documentManagement>
</p:properties>
</file>

<file path=customXml/itemProps1.xml><?xml version="1.0" encoding="utf-8"?>
<ds:datastoreItem xmlns:ds="http://schemas.openxmlformats.org/officeDocument/2006/customXml" ds:itemID="{2259B9DA-D283-4A85-BF09-35CBDFF08C63}"/>
</file>

<file path=customXml/itemProps2.xml><?xml version="1.0" encoding="utf-8"?>
<ds:datastoreItem xmlns:ds="http://schemas.openxmlformats.org/officeDocument/2006/customXml" ds:itemID="{D0C3FE82-0494-4ED9-8A40-E034014F6797}"/>
</file>

<file path=customXml/itemProps3.xml><?xml version="1.0" encoding="utf-8"?>
<ds:datastoreItem xmlns:ds="http://schemas.openxmlformats.org/officeDocument/2006/customXml" ds:itemID="{6B23B5CA-20D5-4742-AB51-8EABA6C582CB}"/>
</file>

<file path=docProps/app.xml><?xml version="1.0" encoding="utf-8"?>
<Properties xmlns="http://schemas.openxmlformats.org/officeDocument/2006/extended-properties" xmlns:vt="http://schemas.openxmlformats.org/officeDocument/2006/docPropsVTypes">
  <Template>ODE PowerPoint Template</Template>
  <TotalTime>1141</TotalTime>
  <Words>2602</Words>
  <Application>Microsoft Office PowerPoint</Application>
  <PresentationFormat>Widescreen</PresentationFormat>
  <Paragraphs>244</Paragraphs>
  <Slides>23</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23</vt:i4>
      </vt:variant>
    </vt:vector>
  </HeadingPairs>
  <TitlesOfParts>
    <vt:vector size="32" baseType="lpstr">
      <vt:lpstr>Arial</vt:lpstr>
      <vt:lpstr>Calibri</vt:lpstr>
      <vt:lpstr>Wingdings</vt:lpstr>
      <vt:lpstr>2021ODE</vt:lpstr>
      <vt:lpstr>Green_2021ODE</vt:lpstr>
      <vt:lpstr>Gold_2021ODE</vt:lpstr>
      <vt:lpstr>Orange_2021ODE</vt:lpstr>
      <vt:lpstr>Red_2021ODE</vt:lpstr>
      <vt:lpstr>Teal_2021ODE</vt:lpstr>
      <vt:lpstr>Principal and Teacher Evaluation Data Collection</vt:lpstr>
      <vt:lpstr>The Basics</vt:lpstr>
      <vt:lpstr>Purpose</vt:lpstr>
      <vt:lpstr>Definitions</vt:lpstr>
      <vt:lpstr>Big Picture</vt:lpstr>
      <vt:lpstr>Dates for 2022-2023 Collection</vt:lpstr>
      <vt:lpstr>The Details</vt:lpstr>
      <vt:lpstr>WHO gets reported?</vt:lpstr>
      <vt:lpstr>Definitions - Teacher</vt:lpstr>
      <vt:lpstr> Definitions - Instructor</vt:lpstr>
      <vt:lpstr>WHAT gets reported?</vt:lpstr>
      <vt:lpstr>Example: ABC Elementary</vt:lpstr>
      <vt:lpstr>Reporting the Data</vt:lpstr>
      <vt:lpstr>Log in to the District Secure Site</vt:lpstr>
      <vt:lpstr>Choose “Consolidated Collections”</vt:lpstr>
      <vt:lpstr>Selected the Principal and Teacher Collection</vt:lpstr>
      <vt:lpstr>Use the drop down menus to add data</vt:lpstr>
      <vt:lpstr>Tips for Success</vt:lpstr>
      <vt:lpstr>Think Systems </vt:lpstr>
      <vt:lpstr>Track Key Dates</vt:lpstr>
      <vt:lpstr>Use These Resources</vt:lpstr>
      <vt:lpstr>Where can I get help?</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and Teacher Evaluation Data Collection Training Slide Deck</dc:title>
  <dc:creator>MARTIN Sarah - ODE</dc:creator>
  <cp:keywords/>
  <cp:lastModifiedBy>HAWKINS Sandee * ODE</cp:lastModifiedBy>
  <cp:revision>73</cp:revision>
  <dcterms:created xsi:type="dcterms:W3CDTF">2022-09-16T16:18:10Z</dcterms:created>
  <dcterms:modified xsi:type="dcterms:W3CDTF">2023-05-31T17:09:55Z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0x01010052E8014D4214964595348E108E01AA90</vt:lpwstr>
  </property>
  <property fmtid="{D5CDD505-2E9C-101B-9397-08002B2CF9AE}" pid="3" name="TaxKeyword">
    <vt:lpwstr/>
  </property>
</Properties>
</file>