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entation.xml" ContentType="application/vnd.openxmlformats-officedocument.presentationml.presentation.main+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authors.xml" ContentType="application/vnd.ms-powerpoint.authors+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44" r:id="rId1"/>
  </p:sldMasterIdLst>
  <p:notesMasterIdLst>
    <p:notesMasterId r:id="rId43"/>
  </p:notesMasterIdLst>
  <p:handoutMasterIdLst>
    <p:handoutMasterId r:id="rId44"/>
  </p:handoutMasterIdLst>
  <p:sldIdLst>
    <p:sldId id="256" r:id="rId2"/>
    <p:sldId id="257" r:id="rId3"/>
    <p:sldId id="259" r:id="rId4"/>
    <p:sldId id="260" r:id="rId5"/>
    <p:sldId id="381" r:id="rId6"/>
    <p:sldId id="261" r:id="rId7"/>
    <p:sldId id="339" r:id="rId8"/>
    <p:sldId id="262" r:id="rId9"/>
    <p:sldId id="338" r:id="rId10"/>
    <p:sldId id="345" r:id="rId11"/>
    <p:sldId id="340" r:id="rId12"/>
    <p:sldId id="390" r:id="rId13"/>
    <p:sldId id="346" r:id="rId14"/>
    <p:sldId id="380" r:id="rId15"/>
    <p:sldId id="350" r:id="rId16"/>
    <p:sldId id="389" r:id="rId17"/>
    <p:sldId id="374" r:id="rId18"/>
    <p:sldId id="391" r:id="rId19"/>
    <p:sldId id="371" r:id="rId20"/>
    <p:sldId id="372" r:id="rId21"/>
    <p:sldId id="373" r:id="rId22"/>
    <p:sldId id="392" r:id="rId23"/>
    <p:sldId id="272" r:id="rId24"/>
    <p:sldId id="363" r:id="rId25"/>
    <p:sldId id="376" r:id="rId26"/>
    <p:sldId id="388" r:id="rId27"/>
    <p:sldId id="379" r:id="rId28"/>
    <p:sldId id="361" r:id="rId29"/>
    <p:sldId id="359" r:id="rId30"/>
    <p:sldId id="354" r:id="rId31"/>
    <p:sldId id="394" r:id="rId32"/>
    <p:sldId id="364" r:id="rId33"/>
    <p:sldId id="395" r:id="rId34"/>
    <p:sldId id="358" r:id="rId35"/>
    <p:sldId id="396" r:id="rId36"/>
    <p:sldId id="378" r:id="rId37"/>
    <p:sldId id="393" r:id="rId38"/>
    <p:sldId id="397" r:id="rId39"/>
    <p:sldId id="398" r:id="rId40"/>
    <p:sldId id="382" r:id="rId41"/>
    <p:sldId id="304" r:id="rId42"/>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377E85-339D-AA2B-054D-8F501887E609}" name="GARTON Cynthia * ODE" initials="GC*O" userId="S::gartonc@ode.oregon.gov::9fa7202e-3e11-4906-8b2d-bfb8072390cb" providerId="AD"/>
  <p188:author id="{04749FF4-AFC6-9A4A-59E2-0F07D35EB38E}" name="MCMURRY Cara * ODE" initials="CM" userId="S::McMurryC@ode.oregon.gov::7f55c6ac-97dc-4adb-a929-1b568e26867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Cynthia Garton" initials="" lastIdx="9" clrIdx="0"/>
  <p:cmAuthor id="1" name="Lisa Bateman" initials="" lastIdx="4" clrIdx="1"/>
  <p:cmAuthor id="2" name="MCKIM Jackie * ODE" initials="MJ*O" lastIdx="2" clrIdx="2">
    <p:extLst>
      <p:ext uri="{19B8F6BF-5375-455C-9EA6-DF929625EA0E}">
        <p15:presenceInfo xmlns:p15="http://schemas.microsoft.com/office/powerpoint/2012/main" userId="S-1-5-21-2237050375-1962090969-1930583096-21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125" d="100"/>
          <a:sy n="125" d="100"/>
        </p:scale>
        <p:origin x="714" y="10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78" d="100"/>
          <a:sy n="78" d="100"/>
        </p:scale>
        <p:origin x="1772"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3" Type="http://schemas.openxmlformats.org/officeDocument/2006/relationships/customXml" Target="../customXml/item3.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52"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B147D95-20A7-E907-5B98-92C60ECD4F1B}"/>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7BEC813-4B7D-9E21-C41E-3EC4E6587C08}"/>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833AE6-B645-434C-9EF6-A3760082409A}" type="datetimeFigureOut">
              <a:rPr lang="en-US" smtClean="0"/>
              <a:t>10/1/2024</a:t>
            </a:fld>
            <a:endParaRPr lang="en-US"/>
          </a:p>
        </p:txBody>
      </p:sp>
      <p:sp>
        <p:nvSpPr>
          <p:cNvPr id="4" name="Footer Placeholder 3">
            <a:extLst>
              <a:ext uri="{FF2B5EF4-FFF2-40B4-BE49-F238E27FC236}">
                <a16:creationId xmlns:a16="http://schemas.microsoft.com/office/drawing/2014/main" id="{102B64D8-F654-BAF7-9A23-F717187028E2}"/>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0B863F-229B-1C37-C4F3-133F9EC6A37A}"/>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451CC31-6774-49B9-9197-13849AED7115}" type="slidenum">
              <a:rPr lang="en-US" smtClean="0"/>
              <a:t>‹#›</a:t>
            </a:fld>
            <a:endParaRPr lang="en-US"/>
          </a:p>
        </p:txBody>
      </p:sp>
    </p:spTree>
    <p:extLst>
      <p:ext uri="{BB962C8B-B14F-4D97-AF65-F5344CB8AC3E}">
        <p14:creationId xmlns:p14="http://schemas.microsoft.com/office/powerpoint/2010/main" val="406301497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hf sldNum="0" hdr="0"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1"/>
        <p:cNvGrpSpPr/>
        <p:nvPr/>
      </p:nvGrpSpPr>
      <p:grpSpPr>
        <a:xfrm>
          <a:off x="0" y="0"/>
          <a:ext cx="0" cy="0"/>
          <a:chOff x="0" y="0"/>
          <a:chExt cx="0" cy="0"/>
        </a:xfrm>
      </p:grpSpPr>
      <p:sp>
        <p:nvSpPr>
          <p:cNvPr id="662" name="Google Shape;662;g10b851efc64_0_721:notes"/>
          <p:cNvSpPr>
            <a:spLocks noGrp="1" noRot="1" noChangeAspect="1"/>
          </p:cNvSpPr>
          <p:nvPr>
            <p:ph type="sldImg" idx="2"/>
          </p:nvPr>
        </p:nvSpPr>
        <p:spPr>
          <a:xfrm>
            <a:off x="407988" y="696913"/>
            <a:ext cx="6196012" cy="3484562"/>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 name="Notes Placeholder 2">
            <a:extLst>
              <a:ext uri="{FF2B5EF4-FFF2-40B4-BE49-F238E27FC236}">
                <a16:creationId xmlns:a16="http://schemas.microsoft.com/office/drawing/2014/main" id="{0AE18571-BFAC-38E1-C236-6BEF9C9A5B1F}"/>
              </a:ext>
            </a:extLst>
          </p:cNvPr>
          <p:cNvSpPr>
            <a:spLocks noGrp="1"/>
          </p:cNvSpPr>
          <p:nvPr>
            <p:ph type="body" idx="1"/>
          </p:nvPr>
        </p:nvSpPr>
        <p:spPr/>
        <p:txBody>
          <a:bodyPr/>
          <a:lstStyle/>
          <a:p>
            <a:pPr marL="158750" indent="0">
              <a:buNone/>
            </a:pP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dirty="0">
                <a:solidFill>
                  <a:schemeClr val="dk1"/>
                </a:solidFill>
              </a:rPr>
              <a:t>Cara</a:t>
            </a:r>
          </a:p>
          <a:p>
            <a:pPr marL="0" indent="0">
              <a:buClr>
                <a:schemeClr val="dk1"/>
              </a:buClr>
              <a:buSzPts val="1300"/>
              <a:buNone/>
            </a:pPr>
            <a:endParaRPr lang="en-US" dirty="0">
              <a:solidFill>
                <a:schemeClr val="dk1"/>
              </a:solidFill>
            </a:endParaRPr>
          </a:p>
          <a:p>
            <a:pPr marL="174708" indent="-174708">
              <a:buClr>
                <a:schemeClr val="dk1"/>
              </a:buClr>
              <a:buSzPct val="120000"/>
              <a:buFont typeface="Arial" panose="020B0604020202020204" pitchFamily="34" charset="0"/>
              <a:buChar char="•"/>
            </a:pPr>
            <a:r>
              <a:rPr lang="en-US" dirty="0">
                <a:solidFill>
                  <a:schemeClr val="dk1"/>
                </a:solidFill>
              </a:rPr>
              <a:t>Report all records</a:t>
            </a:r>
            <a:r>
              <a:rPr lang="en-US" baseline="0" dirty="0">
                <a:solidFill>
                  <a:schemeClr val="dk1"/>
                </a:solidFill>
              </a:rPr>
              <a:t> that meet the criteria from July 1 to June 30.</a:t>
            </a:r>
          </a:p>
          <a:p>
            <a:pPr marL="174708" indent="-174708">
              <a:buClr>
                <a:schemeClr val="dk1"/>
              </a:buClr>
              <a:buSzPct val="120000"/>
              <a:buFont typeface="Arial" panose="020B0604020202020204" pitchFamily="34" charset="0"/>
              <a:buChar char="•"/>
            </a:pPr>
            <a:r>
              <a:rPr lang="en-US" baseline="0" dirty="0">
                <a:solidFill>
                  <a:schemeClr val="dk1"/>
                </a:solidFill>
              </a:rPr>
              <a:t>The collection is open year around,</a:t>
            </a:r>
            <a:r>
              <a:rPr lang="en-US" baseline="0" dirty="0">
                <a:solidFill>
                  <a:srgbClr val="000000"/>
                </a:solidFill>
              </a:rPr>
              <a:t> so you will report records meeting the criteria throughout the year. </a:t>
            </a:r>
          </a:p>
          <a:p>
            <a:pPr marL="174708" indent="-174708">
              <a:buClr>
                <a:schemeClr val="dk1"/>
              </a:buClr>
              <a:buSzPct val="120000"/>
              <a:buFont typeface="Arial" panose="020B0604020202020204" pitchFamily="34" charset="0"/>
              <a:buChar char="•"/>
            </a:pPr>
            <a:r>
              <a:rPr lang="en-US" baseline="0" dirty="0">
                <a:solidFill>
                  <a:srgbClr val="000000"/>
                </a:solidFill>
              </a:rPr>
              <a:t>When should you report the records? As soon as possible. It is best to do it the same day or the next day while it is still fresh on everyone’s mind. This is not a collection with open and close dates, thus you can report year-round and are encouraged to do so.</a:t>
            </a:r>
          </a:p>
        </p:txBody>
      </p:sp>
    </p:spTree>
    <p:extLst>
      <p:ext uri="{BB962C8B-B14F-4D97-AF65-F5344CB8AC3E}">
        <p14:creationId xmlns:p14="http://schemas.microsoft.com/office/powerpoint/2010/main" val="2423149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dirty="0">
                <a:solidFill>
                  <a:schemeClr val="dk1"/>
                </a:solidFill>
              </a:rPr>
              <a:t>Cara</a:t>
            </a:r>
          </a:p>
          <a:p>
            <a:pPr marL="0" indent="0">
              <a:buClr>
                <a:schemeClr val="dk1"/>
              </a:buClr>
              <a:buSzPts val="1300"/>
              <a:buNone/>
            </a:pPr>
            <a:endParaRPr lang="en-US" dirty="0">
              <a:solidFill>
                <a:schemeClr val="dk1"/>
              </a:solidFill>
            </a:endParaRPr>
          </a:p>
          <a:p>
            <a:pPr marL="0" indent="0">
              <a:buClr>
                <a:schemeClr val="dk1"/>
              </a:buClr>
              <a:buSzPts val="1300"/>
              <a:buNone/>
            </a:pPr>
            <a:r>
              <a:rPr lang="en-US" dirty="0">
                <a:solidFill>
                  <a:schemeClr val="dk1"/>
                </a:solidFill>
              </a:rPr>
              <a:t>These</a:t>
            </a:r>
            <a:r>
              <a:rPr lang="en-US" baseline="0" dirty="0">
                <a:solidFill>
                  <a:schemeClr val="dk1"/>
                </a:solidFill>
              </a:rPr>
              <a:t> are the types of students that Districts are not required to report.</a:t>
            </a:r>
          </a:p>
          <a:p>
            <a:pPr marL="0" indent="0">
              <a:buClr>
                <a:schemeClr val="dk1"/>
              </a:buClr>
              <a:buSzPts val="1300"/>
              <a:buNone/>
            </a:pPr>
            <a:endParaRPr dirty="0"/>
          </a:p>
        </p:txBody>
      </p:sp>
    </p:spTree>
    <p:extLst>
      <p:ext uri="{BB962C8B-B14F-4D97-AF65-F5344CB8AC3E}">
        <p14:creationId xmlns:p14="http://schemas.microsoft.com/office/powerpoint/2010/main" val="2664142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2448163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dirty="0">
                <a:solidFill>
                  <a:schemeClr val="dk1"/>
                </a:solidFill>
              </a:rPr>
              <a:t>Cara</a:t>
            </a:r>
          </a:p>
          <a:p>
            <a:pPr marL="0" indent="0">
              <a:buClr>
                <a:schemeClr val="dk1"/>
              </a:buClr>
              <a:buSzPts val="1300"/>
              <a:buNone/>
            </a:pPr>
            <a:endParaRPr lang="en-US" dirty="0">
              <a:solidFill>
                <a:schemeClr val="dk1"/>
              </a:solidFill>
            </a:endParaRPr>
          </a:p>
          <a:p>
            <a:pPr marL="174708" indent="-174708">
              <a:buClr>
                <a:schemeClr val="dk1"/>
              </a:buClr>
              <a:buSzPct val="120000"/>
              <a:buFont typeface="Arial" panose="020B0604020202020204" pitchFamily="34" charset="0"/>
              <a:buChar char="•"/>
            </a:pPr>
            <a:r>
              <a:rPr lang="en-US" dirty="0">
                <a:solidFill>
                  <a:schemeClr val="dk1"/>
                </a:solidFill>
              </a:rPr>
              <a:t>Last year this data was collected via Consolidated Collections. This year it has its own Application with different, but similar features.</a:t>
            </a:r>
            <a:endParaRPr lang="en-US" baseline="0" dirty="0">
              <a:solidFill>
                <a:schemeClr val="dk1"/>
              </a:solidFill>
            </a:endParaRPr>
          </a:p>
          <a:p>
            <a:pPr marL="174708" indent="-174708">
              <a:buClr>
                <a:schemeClr val="dk1"/>
              </a:buClr>
              <a:buSzPct val="120000"/>
              <a:buFont typeface="Arial" panose="020B0604020202020204" pitchFamily="34" charset="0"/>
              <a:buChar char="•"/>
            </a:pPr>
            <a:r>
              <a:rPr lang="en-US" baseline="0" dirty="0">
                <a:solidFill>
                  <a:schemeClr val="dk1"/>
                </a:solidFill>
              </a:rPr>
              <a:t>Different from last year is the ability to edit a record after its creation. The data that CANNOT be edited and should be CAREFULLY entered is the program start date and the initial parental consent date. The process of deleting records is cumbersome and requires a ticket to ODE, so please take care when entering these data.</a:t>
            </a:r>
          </a:p>
          <a:p>
            <a:pPr marL="174708" indent="-174708">
              <a:buClr>
                <a:schemeClr val="dk1"/>
              </a:buClr>
              <a:buSzPct val="120000"/>
              <a:buFont typeface="Arial" panose="020B0604020202020204" pitchFamily="34" charset="0"/>
              <a:buChar char="•"/>
            </a:pPr>
            <a:r>
              <a:rPr lang="en-US" baseline="0" dirty="0">
                <a:solidFill>
                  <a:schemeClr val="dk1"/>
                </a:solidFill>
              </a:rPr>
              <a:t>As open records from the previous school year, 2023-2024, were moved into this new Application, there will not be a need to upload numerous records at once. For this reason, given the burden of developing a file upload option, you will only be able to input a single submission at a time. You will, however, be able to upload unlimited consent document to the student’s record.</a:t>
            </a:r>
          </a:p>
          <a:p>
            <a:pPr marL="174708" indent="-174708">
              <a:buClr>
                <a:schemeClr val="dk1"/>
              </a:buClr>
              <a:buSzPct val="120000"/>
              <a:buFont typeface="Arial" panose="020B0604020202020204" pitchFamily="34" charset="0"/>
              <a:buChar char="•"/>
            </a:pPr>
            <a:r>
              <a:rPr lang="en-US" baseline="0" dirty="0">
                <a:solidFill>
                  <a:schemeClr val="dk1"/>
                </a:solidFill>
              </a:rPr>
              <a:t>New to this data is the implementation of monthly verifications, which I will discuss later in this presentation.</a:t>
            </a:r>
          </a:p>
        </p:txBody>
      </p:sp>
    </p:spTree>
    <p:extLst>
      <p:ext uri="{BB962C8B-B14F-4D97-AF65-F5344CB8AC3E}">
        <p14:creationId xmlns:p14="http://schemas.microsoft.com/office/powerpoint/2010/main" val="8714441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dirty="0">
                <a:solidFill>
                  <a:schemeClr val="dk1"/>
                </a:solidFill>
              </a:rPr>
              <a:t>Cara</a:t>
            </a:r>
          </a:p>
          <a:p>
            <a:pPr marL="0" indent="0">
              <a:buClr>
                <a:schemeClr val="dk1"/>
              </a:buClr>
              <a:buSzPts val="1300"/>
              <a:buNone/>
            </a:pPr>
            <a:endParaRPr lang="en-US" dirty="0">
              <a:solidFill>
                <a:schemeClr val="dk1"/>
              </a:solidFill>
            </a:endParaRPr>
          </a:p>
          <a:p>
            <a:pPr marL="0" indent="0">
              <a:buClr>
                <a:schemeClr val="dk1"/>
              </a:buClr>
              <a:buSzPts val="1300"/>
              <a:buNone/>
            </a:pPr>
            <a:r>
              <a:rPr lang="en-US" dirty="0">
                <a:solidFill>
                  <a:schemeClr val="dk1"/>
                </a:solidFill>
              </a:rPr>
              <a:t>As I mentioned, several fields are editable after the creation of a student record. This includes the above fields, which are denoted with a red asterisk on the webpage. I will demonstrate this at the end of this presentation.</a:t>
            </a:r>
          </a:p>
        </p:txBody>
      </p:sp>
    </p:spTree>
    <p:extLst>
      <p:ext uri="{BB962C8B-B14F-4D97-AF65-F5344CB8AC3E}">
        <p14:creationId xmlns:p14="http://schemas.microsoft.com/office/powerpoint/2010/main" val="3450455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defTabSz="931774">
              <a:buClr>
                <a:schemeClr val="dk1"/>
              </a:buClr>
              <a:buSzPts val="1300"/>
              <a:buNone/>
              <a:defRPr/>
            </a:pPr>
            <a:r>
              <a:rPr lang="en-US" sz="1100" dirty="0">
                <a:solidFill>
                  <a:schemeClr val="dk1"/>
                </a:solidFill>
              </a:rPr>
              <a:t>Cara</a:t>
            </a:r>
          </a:p>
          <a:p>
            <a:pPr marL="0" indent="0" defTabSz="931774">
              <a:buClr>
                <a:schemeClr val="dk1"/>
              </a:buClr>
              <a:buSzPts val="1300"/>
              <a:buNone/>
              <a:defRPr/>
            </a:pPr>
            <a:endParaRPr lang="en-US" sz="1100" dirty="0">
              <a:solidFill>
                <a:schemeClr val="dk1"/>
              </a:solidFill>
            </a:endParaRPr>
          </a:p>
          <a:p>
            <a:pPr marL="171450" indent="-171450" defTabSz="931774">
              <a:buClr>
                <a:schemeClr val="dk1"/>
              </a:buClr>
              <a:buSzPts val="1300"/>
              <a:defRPr/>
            </a:pPr>
            <a:r>
              <a:rPr lang="en-US" sz="1100" dirty="0">
                <a:solidFill>
                  <a:schemeClr val="dk1"/>
                </a:solidFill>
              </a:rPr>
              <a:t>Once a student’s program ends, enter the date of their last day on the program in the program stop date and select a program stop reason, a new field this year.</a:t>
            </a:r>
          </a:p>
          <a:p>
            <a:pPr marL="171450" indent="-171450" defTabSz="931774">
              <a:buClr>
                <a:schemeClr val="dk1"/>
              </a:buClr>
              <a:buSzPts val="1300"/>
              <a:defRPr/>
            </a:pPr>
            <a:r>
              <a:rPr lang="en-US" sz="1100" dirty="0">
                <a:solidFill>
                  <a:schemeClr val="dk1"/>
                </a:solidFill>
              </a:rPr>
              <a:t>As I mentioned before, record deletion may only be performed by ODE. To delete a record, please contact me, the Research Analyst, to submit a ticket on your behalf.</a:t>
            </a:r>
          </a:p>
          <a:p>
            <a:pPr marL="0" indent="0" defTabSz="931774">
              <a:buClr>
                <a:schemeClr val="dk1"/>
              </a:buClr>
              <a:buSzPts val="1300"/>
              <a:buNone/>
              <a:defRPr/>
            </a:pPr>
            <a:endParaRPr lang="en-US" sz="1100" dirty="0">
              <a:solidFill>
                <a:schemeClr val="dk1"/>
              </a:solidFill>
            </a:endParaRPr>
          </a:p>
        </p:txBody>
      </p:sp>
    </p:spTree>
    <p:extLst>
      <p:ext uri="{BB962C8B-B14F-4D97-AF65-F5344CB8AC3E}">
        <p14:creationId xmlns:p14="http://schemas.microsoft.com/office/powerpoint/2010/main" val="7961511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baseline="0" dirty="0">
                <a:solidFill>
                  <a:srgbClr val="000000"/>
                </a:solidFill>
              </a:rPr>
              <a:t>Cara</a:t>
            </a:r>
          </a:p>
          <a:p>
            <a:pPr marL="0" indent="0">
              <a:buClr>
                <a:schemeClr val="dk1"/>
              </a:buClr>
              <a:buSzPts val="1300"/>
              <a:buNone/>
            </a:pPr>
            <a:endParaRPr lang="en-US" baseline="0" dirty="0">
              <a:solidFill>
                <a:srgbClr val="000000"/>
              </a:solidFill>
            </a:endParaRPr>
          </a:p>
          <a:p>
            <a:pPr marL="0" indent="0">
              <a:buClr>
                <a:schemeClr val="dk1"/>
              </a:buClr>
              <a:buSzPts val="1300"/>
              <a:buNone/>
            </a:pPr>
            <a:r>
              <a:rPr lang="en-US" baseline="0" dirty="0">
                <a:solidFill>
                  <a:srgbClr val="000000"/>
                </a:solidFill>
              </a:rPr>
              <a:t>Here is a list of the new program stop reason codes available currently. I will go over these in more detail later in the presentation.</a:t>
            </a:r>
          </a:p>
        </p:txBody>
      </p:sp>
    </p:spTree>
    <p:extLst>
      <p:ext uri="{BB962C8B-B14F-4D97-AF65-F5344CB8AC3E}">
        <p14:creationId xmlns:p14="http://schemas.microsoft.com/office/powerpoint/2010/main" val="2759285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sz="1100" dirty="0"/>
              <a:t>Cara</a:t>
            </a:r>
          </a:p>
          <a:p>
            <a:pPr marL="0" indent="0">
              <a:buClr>
                <a:schemeClr val="dk1"/>
              </a:buClr>
              <a:buSzPts val="1300"/>
              <a:buNone/>
            </a:pPr>
            <a:endParaRPr lang="en-US" sz="1100" dirty="0"/>
          </a:p>
          <a:p>
            <a:pPr marL="171450" indent="-171450">
              <a:buClr>
                <a:schemeClr val="dk1"/>
              </a:buClr>
              <a:buSzPts val="1300"/>
            </a:pPr>
            <a:r>
              <a:rPr lang="en-US" sz="1100" dirty="0"/>
              <a:t>You may remember last year that it was possible to enter multiple records for a student, but that they had to be entered chronologically. </a:t>
            </a:r>
          </a:p>
          <a:p>
            <a:pPr marL="171450" indent="-171450">
              <a:buClr>
                <a:schemeClr val="dk1"/>
              </a:buClr>
              <a:buSzPts val="1300"/>
            </a:pPr>
            <a:r>
              <a:rPr lang="en-US" sz="1100" dirty="0"/>
              <a:t>This year you will get a warning if you attempt to create a record for a student with an open program (no program stop date). </a:t>
            </a:r>
          </a:p>
          <a:p>
            <a:pPr marL="171450" indent="-171450">
              <a:buClr>
                <a:schemeClr val="dk1"/>
              </a:buClr>
              <a:buSzPts val="1300"/>
            </a:pPr>
            <a:r>
              <a:rPr lang="en-US" sz="1100" dirty="0"/>
              <a:t>The warning message will ask if you would like to end the program for the open record or create a historical record. I will demonstrate this after this presentation.</a:t>
            </a:r>
          </a:p>
          <a:p>
            <a:pPr marL="171450" indent="-171450">
              <a:buClr>
                <a:schemeClr val="dk1"/>
              </a:buClr>
              <a:buSzPts val="1300"/>
            </a:pPr>
            <a:endParaRPr sz="1100" dirty="0"/>
          </a:p>
        </p:txBody>
      </p:sp>
    </p:spTree>
    <p:extLst>
      <p:ext uri="{BB962C8B-B14F-4D97-AF65-F5344CB8AC3E}">
        <p14:creationId xmlns:p14="http://schemas.microsoft.com/office/powerpoint/2010/main" val="286770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2827879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sz="1100" dirty="0">
                <a:solidFill>
                  <a:schemeClr val="tx1"/>
                </a:solidFill>
              </a:rPr>
              <a:t>Cara</a:t>
            </a:r>
          </a:p>
          <a:p>
            <a:pPr marL="0" indent="0">
              <a:buClr>
                <a:schemeClr val="dk1"/>
              </a:buClr>
              <a:buSzPts val="1300"/>
              <a:buNone/>
            </a:pPr>
            <a:endParaRPr lang="en-US" sz="1100" dirty="0">
              <a:solidFill>
                <a:schemeClr val="tx1"/>
              </a:solidFill>
            </a:endParaRPr>
          </a:p>
          <a:p>
            <a:pPr marL="171450" indent="-171450">
              <a:buClr>
                <a:schemeClr val="dk1"/>
              </a:buClr>
              <a:buSzPts val="1300"/>
            </a:pPr>
            <a:r>
              <a:rPr lang="en-US" sz="1100" dirty="0">
                <a:solidFill>
                  <a:schemeClr val="tx1"/>
                </a:solidFill>
              </a:rPr>
              <a:t>As it was last year, a student’s record becomes reportable when they have been on an Abbreviated Day Program for 11 consecutive or cumulative days.</a:t>
            </a:r>
          </a:p>
          <a:p>
            <a:pPr marL="171450" indent="-171450">
              <a:buClr>
                <a:schemeClr val="dk1"/>
              </a:buClr>
              <a:buSzPts val="1300"/>
            </a:pPr>
            <a:r>
              <a:rPr lang="en-US" sz="1100" dirty="0">
                <a:solidFill>
                  <a:schemeClr val="tx1"/>
                </a:solidFill>
              </a:rPr>
              <a:t>The start date is the first date that the student was on a program.</a:t>
            </a:r>
          </a:p>
          <a:p>
            <a:pPr marL="171450" indent="-171450">
              <a:buClr>
                <a:schemeClr val="dk1"/>
              </a:buClr>
              <a:buSzPts val="1300"/>
            </a:pPr>
            <a:r>
              <a:rPr lang="en-US" sz="1100" dirty="0">
                <a:solidFill>
                  <a:schemeClr val="tx1"/>
                </a:solidFill>
              </a:rPr>
              <a:t>This includes 11 incidents of 1 day of a program at different times.</a:t>
            </a:r>
          </a:p>
          <a:p>
            <a:pPr marL="171450" indent="-171450">
              <a:buClr>
                <a:schemeClr val="dk1"/>
              </a:buClr>
              <a:buSzPts val="1300"/>
            </a:pPr>
            <a:endParaRPr lang="en-US" sz="1100" dirty="0">
              <a:solidFill>
                <a:schemeClr val="tx1"/>
              </a:solidFill>
            </a:endParaRPr>
          </a:p>
        </p:txBody>
      </p:sp>
    </p:spTree>
    <p:extLst>
      <p:ext uri="{BB962C8B-B14F-4D97-AF65-F5344CB8AC3E}">
        <p14:creationId xmlns:p14="http://schemas.microsoft.com/office/powerpoint/2010/main" val="1528890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7"/>
        <p:cNvGrpSpPr/>
        <p:nvPr/>
      </p:nvGrpSpPr>
      <p:grpSpPr>
        <a:xfrm>
          <a:off x="0" y="0"/>
          <a:ext cx="0" cy="0"/>
          <a:chOff x="0" y="0"/>
          <a:chExt cx="0" cy="0"/>
        </a:xfrm>
      </p:grpSpPr>
      <p:sp>
        <p:nvSpPr>
          <p:cNvPr id="668" name="Google Shape;668;g1141b69673e_0_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69" name="Google Shape;669;g1141b69673e_0_0:notes"/>
          <p:cNvSpPr txBox="1">
            <a:spLocks noGrp="1"/>
          </p:cNvSpPr>
          <p:nvPr>
            <p:ph type="body" idx="1"/>
          </p:nvPr>
        </p:nvSpPr>
        <p:spPr>
          <a:xfrm>
            <a:off x="701040" y="4473893"/>
            <a:ext cx="5608320" cy="3660610"/>
          </a:xfrm>
          <a:prstGeom prst="rect">
            <a:avLst/>
          </a:prstGeom>
          <a:noFill/>
          <a:ln>
            <a:noFill/>
          </a:ln>
        </p:spPr>
        <p:txBody>
          <a:bodyPr spcFirstLastPara="1" wrap="square" lIns="93162" tIns="46568" rIns="93162" bIns="46568" anchor="t" anchorCtr="0">
            <a:noAutofit/>
          </a:bodyPr>
          <a:lstStyle/>
          <a:p>
            <a:pPr marL="0" indent="0" defTabSz="898136">
              <a:buNone/>
              <a:defRPr/>
            </a:pPr>
            <a:r>
              <a:rPr lang="en-US" b="0" dirty="0"/>
              <a:t>Cara</a:t>
            </a:r>
          </a:p>
          <a:p>
            <a:pPr marL="0" indent="0" defTabSz="898136">
              <a:buNone/>
              <a:defRPr/>
            </a:pPr>
            <a:endParaRPr lang="en-US" dirty="0"/>
          </a:p>
          <a:p>
            <a:pPr marL="0" indent="0" defTabSz="898136">
              <a:buNone/>
              <a:defRPr/>
            </a:pPr>
            <a:r>
              <a:rPr lang="en-US" dirty="0"/>
              <a:t>This</a:t>
            </a:r>
            <a:r>
              <a:rPr lang="en-US" baseline="0" dirty="0"/>
              <a:t> is what we will be going over today. </a:t>
            </a:r>
          </a:p>
          <a:p>
            <a:pPr marL="171450" indent="-171450" defTabSz="898136">
              <a:buSzPct val="120000"/>
              <a:buFont typeface="Arial" panose="020B0604020202020204" pitchFamily="34" charset="0"/>
              <a:buChar char="•"/>
              <a:defRPr/>
            </a:pPr>
            <a:r>
              <a:rPr lang="en-US" baseline="0" dirty="0"/>
              <a:t>We will go over the purpose of the collection, as well as the reporting criteria and features including who is to be reported and not reported. </a:t>
            </a:r>
          </a:p>
          <a:p>
            <a:pPr marL="171450" indent="-171450" defTabSz="898136">
              <a:buSzPct val="120000"/>
              <a:buFont typeface="Arial" panose="020B0604020202020204" pitchFamily="34" charset="0"/>
              <a:buChar char="•"/>
              <a:defRPr/>
            </a:pPr>
            <a:r>
              <a:rPr lang="en-US" baseline="0" dirty="0"/>
              <a:t>We will also go over the data entry fields including new Program Reason Codes and a new monthly verification process.</a:t>
            </a:r>
          </a:p>
          <a:p>
            <a:pPr marL="171450" indent="-171450" defTabSz="898136">
              <a:buSzPct val="120000"/>
              <a:buFont typeface="Arial" panose="020B0604020202020204" pitchFamily="34" charset="0"/>
              <a:buChar char="•"/>
              <a:defRPr/>
            </a:pPr>
            <a:r>
              <a:rPr lang="en-US" baseline="0" dirty="0"/>
              <a:t>Finally, we will provide a demonstration on how to submit and manage records, including uploading consent forms. We will also see how to verify records monthly and how to download available data in a table (.csv) format.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u="none" dirty="0">
                <a:solidFill>
                  <a:schemeClr val="dk1"/>
                </a:solidFill>
              </a:rPr>
              <a:t>Cara</a:t>
            </a:r>
          </a:p>
          <a:p>
            <a:pPr marL="0" indent="0">
              <a:buClr>
                <a:schemeClr val="dk1"/>
              </a:buClr>
              <a:buSzPts val="1300"/>
              <a:buNone/>
            </a:pPr>
            <a:endParaRPr lang="en-US" u="sng" dirty="0">
              <a:solidFill>
                <a:schemeClr val="dk1"/>
              </a:solidFill>
            </a:endParaRPr>
          </a:p>
          <a:p>
            <a:pPr marL="0" indent="0">
              <a:buClr>
                <a:schemeClr val="dk1"/>
              </a:buClr>
              <a:buSzPts val="1300"/>
              <a:buNone/>
            </a:pPr>
            <a:r>
              <a:rPr lang="en-US" u="sng" dirty="0">
                <a:solidFill>
                  <a:schemeClr val="dk1"/>
                </a:solidFill>
              </a:rPr>
              <a:t>Here is an example of how to report when the count of days are consecutive:</a:t>
            </a:r>
          </a:p>
          <a:p>
            <a:pPr marL="171450" indent="-171450">
              <a:buClr>
                <a:schemeClr val="dk1"/>
              </a:buClr>
              <a:buSzPct val="120000"/>
              <a:buFont typeface="Arial" panose="020B0604020202020204" pitchFamily="34" charset="0"/>
              <a:buChar char="•"/>
            </a:pPr>
            <a:r>
              <a:rPr lang="en-US" dirty="0">
                <a:solidFill>
                  <a:schemeClr val="dk1"/>
                </a:solidFill>
              </a:rPr>
              <a:t>Login and enter the record</a:t>
            </a:r>
          </a:p>
          <a:p>
            <a:pPr marL="171450" indent="-171450">
              <a:buClr>
                <a:schemeClr val="dk1"/>
              </a:buClr>
              <a:buSzPct val="120000"/>
              <a:buFont typeface="Arial" panose="020B0604020202020204" pitchFamily="34" charset="0"/>
              <a:buChar char="•"/>
            </a:pPr>
            <a:r>
              <a:rPr lang="en-US" dirty="0">
                <a:solidFill>
                  <a:schemeClr val="dk1"/>
                </a:solidFill>
              </a:rPr>
              <a:t>Enter Program Start Date </a:t>
            </a:r>
          </a:p>
          <a:p>
            <a:pPr marL="628650" lvl="1" indent="-171450">
              <a:buClr>
                <a:schemeClr val="dk1"/>
              </a:buClr>
              <a:buSzPct val="120000"/>
              <a:buFont typeface="Courier New" panose="02070309020205020404" pitchFamily="49" charset="0"/>
              <a:buChar char="o"/>
            </a:pPr>
            <a:r>
              <a:rPr lang="en-US" dirty="0">
                <a:solidFill>
                  <a:schemeClr val="dk1"/>
                </a:solidFill>
              </a:rPr>
              <a:t>This is the date the student started on an abbreviated school day, not day 11</a:t>
            </a:r>
          </a:p>
          <a:p>
            <a:pPr marL="171450" indent="-171450">
              <a:buClr>
                <a:schemeClr val="dk1"/>
              </a:buClr>
              <a:buSzPct val="120000"/>
              <a:buFont typeface="Arial" panose="020B0604020202020204" pitchFamily="34" charset="0"/>
              <a:buChar char="•"/>
            </a:pPr>
            <a:r>
              <a:rPr lang="en-US" dirty="0">
                <a:solidFill>
                  <a:schemeClr val="dk1"/>
                </a:solidFill>
              </a:rPr>
              <a:t>Enter all other data except….</a:t>
            </a:r>
          </a:p>
          <a:p>
            <a:pPr marL="628650" lvl="1" indent="-171450">
              <a:buClr>
                <a:schemeClr val="dk1"/>
              </a:buClr>
              <a:buSzPct val="120000"/>
              <a:buFont typeface="Courier New" panose="02070309020205020404" pitchFamily="49" charset="0"/>
              <a:buChar char="o"/>
            </a:pPr>
            <a:r>
              <a:rPr lang="en-US" dirty="0">
                <a:solidFill>
                  <a:schemeClr val="dk1"/>
                </a:solidFill>
              </a:rPr>
              <a:t>Leave Program Stop Date blank if student is still on an abbreviated school day program</a:t>
            </a:r>
          </a:p>
          <a:p>
            <a:pPr marL="0" indent="0">
              <a:buClr>
                <a:schemeClr val="dk1"/>
              </a:buClr>
              <a:buSzPts val="1300"/>
              <a:buNone/>
            </a:pPr>
            <a:endParaRPr lang="en-US" dirty="0">
              <a:solidFill>
                <a:schemeClr val="dk1"/>
              </a:solidFill>
            </a:endParaRPr>
          </a:p>
          <a:p>
            <a:pPr marL="0" indent="0">
              <a:buClr>
                <a:schemeClr val="dk1"/>
              </a:buClr>
              <a:buSzPts val="1300"/>
              <a:buNone/>
            </a:pPr>
            <a:r>
              <a:rPr lang="en-US" dirty="0">
                <a:solidFill>
                  <a:schemeClr val="dk1"/>
                </a:solidFill>
              </a:rPr>
              <a:t>We will demo this later. </a:t>
            </a:r>
          </a:p>
        </p:txBody>
      </p:sp>
    </p:spTree>
    <p:extLst>
      <p:ext uri="{BB962C8B-B14F-4D97-AF65-F5344CB8AC3E}">
        <p14:creationId xmlns:p14="http://schemas.microsoft.com/office/powerpoint/2010/main" val="3887502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dirty="0">
                <a:solidFill>
                  <a:schemeClr val="dk1"/>
                </a:solidFill>
              </a:rPr>
              <a:t>Cara</a:t>
            </a:r>
          </a:p>
          <a:p>
            <a:pPr marL="0" indent="0">
              <a:buClr>
                <a:schemeClr val="dk1"/>
              </a:buClr>
              <a:buSzPts val="1300"/>
              <a:buNone/>
            </a:pPr>
            <a:endParaRPr lang="en-US" dirty="0">
              <a:solidFill>
                <a:schemeClr val="dk1"/>
              </a:solidFill>
            </a:endParaRPr>
          </a:p>
          <a:p>
            <a:pPr marL="0" indent="0">
              <a:buClr>
                <a:schemeClr val="dk1"/>
              </a:buClr>
              <a:buSzPts val="1300"/>
              <a:buNone/>
            </a:pPr>
            <a:r>
              <a:rPr lang="en-US" u="sng" dirty="0">
                <a:solidFill>
                  <a:schemeClr val="dk1"/>
                </a:solidFill>
              </a:rPr>
              <a:t>Here is an example of how to report when the count of days are cumulative:</a:t>
            </a:r>
          </a:p>
          <a:p>
            <a:pPr marL="171450" indent="-171450">
              <a:buClr>
                <a:schemeClr val="dk1"/>
              </a:buClr>
              <a:buSzPct val="120000"/>
              <a:buFont typeface="Arial" panose="020B0604020202020204" pitchFamily="34" charset="0"/>
              <a:buChar char="•"/>
            </a:pPr>
            <a:r>
              <a:rPr lang="en-US" dirty="0">
                <a:solidFill>
                  <a:schemeClr val="dk1"/>
                </a:solidFill>
              </a:rPr>
              <a:t>Record Number 1:</a:t>
            </a:r>
          </a:p>
          <a:p>
            <a:pPr marL="628650" lvl="1" indent="-171450">
              <a:buClr>
                <a:schemeClr val="dk1"/>
              </a:buClr>
              <a:buSzPct val="120000"/>
              <a:buFont typeface="Courier New" panose="02070309020205020404" pitchFamily="49" charset="0"/>
              <a:buChar char="o"/>
            </a:pPr>
            <a:r>
              <a:rPr lang="en-US" dirty="0">
                <a:solidFill>
                  <a:schemeClr val="dk1"/>
                </a:solidFill>
              </a:rPr>
              <a:t>Enter Day 1, not Day 11, as the Program Start Date </a:t>
            </a:r>
          </a:p>
          <a:p>
            <a:pPr marL="628650" lvl="1" indent="-171450">
              <a:buClr>
                <a:schemeClr val="dk1"/>
              </a:buClr>
              <a:buSzPct val="120000"/>
              <a:buFont typeface="Courier New" panose="02070309020205020404" pitchFamily="49" charset="0"/>
              <a:buChar char="o"/>
            </a:pPr>
            <a:r>
              <a:rPr lang="en-US" dirty="0">
                <a:solidFill>
                  <a:schemeClr val="dk1"/>
                </a:solidFill>
              </a:rPr>
              <a:t>Enter Program Stop Date</a:t>
            </a:r>
          </a:p>
          <a:p>
            <a:pPr marL="171450" indent="-171450">
              <a:buClr>
                <a:schemeClr val="dk1"/>
              </a:buClr>
              <a:buSzPct val="120000"/>
              <a:buFont typeface="Arial" panose="020B0604020202020204" pitchFamily="34" charset="0"/>
              <a:buChar char="•"/>
            </a:pPr>
            <a:r>
              <a:rPr lang="en-US" dirty="0">
                <a:solidFill>
                  <a:schemeClr val="dk1"/>
                </a:solidFill>
              </a:rPr>
              <a:t>Record Number 2:</a:t>
            </a:r>
          </a:p>
          <a:p>
            <a:pPr marL="628650" lvl="1" indent="-171450">
              <a:buClr>
                <a:schemeClr val="dk1"/>
              </a:buClr>
              <a:buSzPct val="120000"/>
              <a:buFont typeface="Courier New" panose="02070309020205020404" pitchFamily="49" charset="0"/>
              <a:buChar char="o"/>
            </a:pPr>
            <a:r>
              <a:rPr lang="en-US" dirty="0">
                <a:solidFill>
                  <a:schemeClr val="dk1"/>
                </a:solidFill>
              </a:rPr>
              <a:t>Enter date student was again placed on an abbreviated school day</a:t>
            </a:r>
          </a:p>
          <a:p>
            <a:pPr marL="628650" lvl="1" indent="-171450">
              <a:buClr>
                <a:schemeClr val="dk1"/>
              </a:buClr>
              <a:buSzPct val="120000"/>
              <a:buFont typeface="Courier New" panose="02070309020205020404" pitchFamily="49" charset="0"/>
              <a:buChar char="o"/>
            </a:pPr>
            <a:r>
              <a:rPr lang="en-US" dirty="0">
                <a:solidFill>
                  <a:schemeClr val="dk1"/>
                </a:solidFill>
              </a:rPr>
              <a:t>Leave Abbreviated School Day Program Stop Date blank if student is still on an abbreviated school day program.  </a:t>
            </a:r>
          </a:p>
          <a:p>
            <a:pPr marL="0" indent="0">
              <a:buClr>
                <a:schemeClr val="dk1"/>
              </a:buClr>
              <a:buSzPts val="1300"/>
              <a:buNone/>
            </a:pPr>
            <a:endParaRPr lang="en-US" dirty="0">
              <a:solidFill>
                <a:schemeClr val="dk1"/>
              </a:solidFill>
            </a:endParaRPr>
          </a:p>
          <a:p>
            <a:pPr marL="0" indent="0">
              <a:buClr>
                <a:schemeClr val="dk1"/>
              </a:buClr>
              <a:buSzPts val="1300"/>
              <a:buNone/>
            </a:pPr>
            <a:r>
              <a:rPr lang="en-US" dirty="0">
                <a:solidFill>
                  <a:schemeClr val="dk1"/>
                </a:solidFill>
              </a:rPr>
              <a:t>It is possible for a student to have 2 or more records when the count of days are cumulative until reaching day number 11.  You will enter each of these records, ending with the most current record. Leave the Program Stop Date blank if the student is still on an abbreviated day program.  </a:t>
            </a:r>
          </a:p>
          <a:p>
            <a:pPr marL="0" indent="0">
              <a:buClr>
                <a:schemeClr val="dk1"/>
              </a:buClr>
              <a:buSzPts val="1300"/>
              <a:buNone/>
            </a:pPr>
            <a:endParaRPr lang="en-US" dirty="0">
              <a:solidFill>
                <a:schemeClr val="dk1"/>
              </a:solidFill>
            </a:endParaRPr>
          </a:p>
          <a:p>
            <a:pPr marL="0" indent="0">
              <a:buClr>
                <a:schemeClr val="dk1"/>
              </a:buClr>
              <a:buSzPts val="1300"/>
              <a:buNone/>
            </a:pPr>
            <a:r>
              <a:rPr lang="en-US" dirty="0">
                <a:solidFill>
                  <a:schemeClr val="dk1"/>
                </a:solidFill>
              </a:rPr>
              <a:t>We will also demo this later</a:t>
            </a:r>
          </a:p>
          <a:p>
            <a:pPr marL="0" indent="0">
              <a:buClr>
                <a:schemeClr val="dk1"/>
              </a:buClr>
              <a:buSzPts val="1300"/>
              <a:buNone/>
            </a:pPr>
            <a:endParaRPr lang="en-US" dirty="0">
              <a:solidFill>
                <a:schemeClr val="dk1"/>
              </a:solidFill>
            </a:endParaRPr>
          </a:p>
        </p:txBody>
      </p:sp>
    </p:spTree>
    <p:extLst>
      <p:ext uri="{BB962C8B-B14F-4D97-AF65-F5344CB8AC3E}">
        <p14:creationId xmlns:p14="http://schemas.microsoft.com/office/powerpoint/2010/main" val="1839431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1684177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10b851efc64_0_80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88" name="Google Shape;788;g10b851efc64_0_803:notes"/>
          <p:cNvSpPr txBox="1">
            <a:spLocks noGrp="1"/>
          </p:cNvSpPr>
          <p:nvPr>
            <p:ph type="body" idx="1"/>
          </p:nvPr>
        </p:nvSpPr>
        <p:spPr>
          <a:xfrm>
            <a:off x="701040" y="4473891"/>
            <a:ext cx="5608320" cy="3660610"/>
          </a:xfrm>
          <a:prstGeom prst="rect">
            <a:avLst/>
          </a:prstGeom>
          <a:noFill/>
          <a:ln>
            <a:noFill/>
          </a:ln>
        </p:spPr>
        <p:txBody>
          <a:bodyPr spcFirstLastPara="1" wrap="square" lIns="87838" tIns="87838" rIns="87838" bIns="87838" anchor="t" anchorCtr="0">
            <a:noAutofit/>
          </a:bodyPr>
          <a:lstStyle/>
          <a:p>
            <a:pPr marL="0" indent="0">
              <a:buClr>
                <a:schemeClr val="dk1"/>
              </a:buClr>
              <a:buSzPts val="1300"/>
              <a:buNone/>
            </a:pPr>
            <a:r>
              <a:rPr lang="en-US" dirty="0">
                <a:solidFill>
                  <a:schemeClr val="dk1"/>
                </a:solidFill>
              </a:rPr>
              <a:t>Cara</a:t>
            </a:r>
          </a:p>
          <a:p>
            <a:pPr marL="0" indent="0">
              <a:buClr>
                <a:schemeClr val="dk1"/>
              </a:buClr>
              <a:buSzPts val="1300"/>
              <a:buNone/>
            </a:pPr>
            <a:endParaRPr lang="en-US" sz="1100" b="0" i="0" u="none" strike="noStrike" cap="none" baseline="0" dirty="0">
              <a:solidFill>
                <a:srgbClr val="000000"/>
              </a:solidFill>
              <a:latin typeface="Arial"/>
              <a:cs typeface="Arial"/>
              <a:sym typeface="Arial"/>
            </a:endParaRPr>
          </a:p>
          <a:p>
            <a:pPr marL="0" indent="0">
              <a:buClr>
                <a:schemeClr val="dk1"/>
              </a:buClr>
              <a:buSzPts val="1300"/>
              <a:buNone/>
            </a:pPr>
            <a:r>
              <a:rPr lang="en-US" sz="1100" b="0" i="0" u="none" strike="noStrike" cap="none" baseline="0" dirty="0">
                <a:solidFill>
                  <a:srgbClr val="000000"/>
                </a:solidFill>
                <a:latin typeface="Arial"/>
                <a:cs typeface="Arial"/>
                <a:sym typeface="Arial"/>
              </a:rPr>
              <a:t>Next we well go over the Data Entry fields specific to the collection. </a:t>
            </a:r>
          </a:p>
          <a:p>
            <a:pPr marL="171450" indent="-171450">
              <a:buClr>
                <a:schemeClr val="dk1"/>
              </a:buClr>
              <a:buSzPct val="120000"/>
              <a:buFont typeface="Arial" panose="020B0604020202020204" pitchFamily="34" charset="0"/>
              <a:buChar char="•"/>
            </a:pPr>
            <a:r>
              <a:rPr lang="en-US" sz="1100" b="1" dirty="0"/>
              <a:t>Program Start Date</a:t>
            </a:r>
            <a:endParaRPr lang="en-US" sz="1100" b="1" dirty="0">
              <a:solidFill>
                <a:srgbClr val="366091"/>
              </a:solidFill>
            </a:endParaRPr>
          </a:p>
          <a:p>
            <a:pPr marL="628650" lvl="1" indent="-171450">
              <a:buClr>
                <a:schemeClr val="dk1"/>
              </a:buClr>
              <a:buSzPct val="120000"/>
              <a:buFont typeface="Courier New" panose="02070309020205020404" pitchFamily="49" charset="0"/>
              <a:buChar char="o"/>
            </a:pPr>
            <a:r>
              <a:rPr lang="en-US" sz="1100" dirty="0">
                <a:solidFill>
                  <a:schemeClr val="tx1"/>
                </a:solidFill>
              </a:rPr>
              <a:t>Enter the date the student started on an abbreviated school day.</a:t>
            </a:r>
            <a:r>
              <a:rPr lang="en-US" sz="1100" baseline="0" dirty="0">
                <a:solidFill>
                  <a:schemeClr val="tx1"/>
                </a:solidFill>
              </a:rPr>
              <a:t>  </a:t>
            </a:r>
          </a:p>
          <a:p>
            <a:pPr marL="628650" lvl="1" indent="-171450">
              <a:buClr>
                <a:schemeClr val="dk1"/>
              </a:buClr>
              <a:buSzPct val="120000"/>
              <a:buFont typeface="Courier New" panose="02070309020205020404" pitchFamily="49" charset="0"/>
              <a:buChar char="o"/>
            </a:pPr>
            <a:r>
              <a:rPr lang="en-US" sz="1100" baseline="0" dirty="0">
                <a:solidFill>
                  <a:schemeClr val="tx1"/>
                </a:solidFill>
              </a:rPr>
              <a:t>The start date is day one, not day 11 for each instance</a:t>
            </a:r>
            <a:endParaRPr lang="en-US" sz="1100" b="0" baseline="0" dirty="0">
              <a:solidFill>
                <a:srgbClr val="FF0000"/>
              </a:solidFill>
            </a:endParaRPr>
          </a:p>
          <a:p>
            <a:pPr marL="171450" indent="-171450">
              <a:buClr>
                <a:schemeClr val="dk1"/>
              </a:buClr>
              <a:buSzPct val="120000"/>
              <a:buFont typeface="Arial" panose="020B0604020202020204" pitchFamily="34" charset="0"/>
              <a:buChar char="•"/>
            </a:pPr>
            <a:r>
              <a:rPr lang="en-US" sz="1100" b="1" dirty="0"/>
              <a:t>Date Expected to Return to Full Day</a:t>
            </a:r>
          </a:p>
          <a:p>
            <a:pPr marL="628650" lvl="1" indent="-171450">
              <a:buClr>
                <a:schemeClr val="dk1"/>
              </a:buClr>
              <a:buSzPct val="120000"/>
              <a:buFont typeface="Arial" panose="020B0604020202020204" pitchFamily="34" charset="0"/>
              <a:buChar char="•"/>
            </a:pPr>
            <a:r>
              <a:rPr lang="en-US" sz="1100" b="0" baseline="0" dirty="0"/>
              <a:t>This is the date the student is expected to return to a full school day.</a:t>
            </a:r>
            <a:endParaRPr lang="en-US" sz="1100" b="0" dirty="0"/>
          </a:p>
          <a:p>
            <a:pPr marL="0" indent="0">
              <a:buClr>
                <a:schemeClr val="dk1"/>
              </a:buClr>
              <a:buSzPts val="1300"/>
              <a:buNone/>
            </a:pPr>
            <a:endParaRPr lang="en-US" sz="1100" dirty="0">
              <a:solidFill>
                <a:schemeClr val="dk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10b851efc64_0_80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88" name="Google Shape;788;g10b851efc64_0_803:notes"/>
          <p:cNvSpPr txBox="1">
            <a:spLocks noGrp="1"/>
          </p:cNvSpPr>
          <p:nvPr>
            <p:ph type="body" idx="1"/>
          </p:nvPr>
        </p:nvSpPr>
        <p:spPr>
          <a:xfrm>
            <a:off x="701040" y="4473891"/>
            <a:ext cx="5608320" cy="3660610"/>
          </a:xfrm>
          <a:prstGeom prst="rect">
            <a:avLst/>
          </a:prstGeom>
          <a:noFill/>
          <a:ln>
            <a:noFill/>
          </a:ln>
        </p:spPr>
        <p:txBody>
          <a:bodyPr spcFirstLastPara="1" wrap="square" lIns="87838" tIns="87838" rIns="87838" bIns="87838" anchor="t" anchorCtr="0">
            <a:noAutofit/>
          </a:bodyPr>
          <a:lstStyle/>
          <a:p>
            <a:pPr marL="133350" marR="0" lvl="0" indent="0" algn="l" defTabSz="914400" rtl="0" eaLnBrk="1" fontAlgn="auto" latinLnBrk="0" hangingPunct="1">
              <a:lnSpc>
                <a:spcPct val="100000"/>
              </a:lnSpc>
              <a:spcBef>
                <a:spcPts val="0"/>
              </a:spcBef>
              <a:spcAft>
                <a:spcPts val="0"/>
              </a:spcAft>
              <a:buClr>
                <a:srgbClr val="000000"/>
              </a:buClr>
              <a:buSzPct val="110000"/>
              <a:buFont typeface="Calibri" panose="020F0502020204030204" pitchFamily="34" charset="0"/>
              <a:buNone/>
              <a:tabLst/>
              <a:defRPr/>
            </a:pPr>
            <a:r>
              <a:rPr lang="en-US" sz="1100" b="1" dirty="0">
                <a:effectLst/>
                <a:latin typeface="+mn-lt"/>
                <a:ea typeface="Times New Roman" panose="02020603050405020304" pitchFamily="18" charset="0"/>
                <a:cs typeface="Times New Roman" panose="02020603050405020304" pitchFamily="18" charset="0"/>
              </a:rPr>
              <a:t>Cara</a:t>
            </a:r>
          </a:p>
          <a:p>
            <a:pPr marL="133350" marR="0" lvl="0" indent="0" algn="l" defTabSz="914400" rtl="0" eaLnBrk="1" fontAlgn="auto" latinLnBrk="0" hangingPunct="1">
              <a:lnSpc>
                <a:spcPct val="100000"/>
              </a:lnSpc>
              <a:spcBef>
                <a:spcPts val="0"/>
              </a:spcBef>
              <a:spcAft>
                <a:spcPts val="0"/>
              </a:spcAft>
              <a:buClr>
                <a:srgbClr val="000000"/>
              </a:buClr>
              <a:buSzPct val="110000"/>
              <a:buFont typeface="Calibri" panose="020F0502020204030204" pitchFamily="34" charset="0"/>
              <a:buNone/>
              <a:tabLst/>
              <a:defRPr/>
            </a:pPr>
            <a:endParaRPr lang="en-US" sz="1100" dirty="0">
              <a:effectLst/>
              <a:latin typeface="+mn-lt"/>
              <a:ea typeface="Times New Roman" panose="02020603050405020304" pitchFamily="18" charset="0"/>
              <a:cs typeface="Times New Roman" panose="02020603050405020304" pitchFamily="18" charset="0"/>
            </a:endParaRPr>
          </a:p>
          <a:p>
            <a:pPr marL="133350" marR="0" lvl="0" indent="0" algn="l" defTabSz="914400" rtl="0" eaLnBrk="1" fontAlgn="auto" latinLnBrk="0" hangingPunct="1">
              <a:lnSpc>
                <a:spcPct val="100000"/>
              </a:lnSpc>
              <a:spcBef>
                <a:spcPts val="0"/>
              </a:spcBef>
              <a:spcAft>
                <a:spcPts val="0"/>
              </a:spcAft>
              <a:buClr>
                <a:srgbClr val="000000"/>
              </a:buClr>
              <a:buSzPct val="110000"/>
              <a:buFont typeface="Calibri" panose="020F0502020204030204" pitchFamily="34" charset="0"/>
              <a:buNone/>
              <a:tabLst/>
              <a:defRPr/>
            </a:pPr>
            <a:r>
              <a:rPr lang="en-US" sz="1100" b="1" u="sng" dirty="0">
                <a:effectLst/>
                <a:latin typeface="+mn-lt"/>
                <a:ea typeface="Times New Roman" panose="02020603050405020304" pitchFamily="18" charset="0"/>
                <a:cs typeface="Times New Roman" panose="02020603050405020304" pitchFamily="18" charset="0"/>
              </a:rPr>
              <a:t>Student’s Weekly Instruction and Service Minutes</a:t>
            </a:r>
          </a:p>
          <a:p>
            <a:pPr marL="133350" marR="0" lvl="0" indent="0" algn="l" defTabSz="914400" rtl="0" eaLnBrk="1" fontAlgn="auto" latinLnBrk="0" hangingPunct="1">
              <a:lnSpc>
                <a:spcPct val="100000"/>
              </a:lnSpc>
              <a:spcBef>
                <a:spcPts val="0"/>
              </a:spcBef>
              <a:spcAft>
                <a:spcPts val="0"/>
              </a:spcAft>
              <a:buClr>
                <a:srgbClr val="000000"/>
              </a:buClr>
              <a:buSzPct val="110000"/>
              <a:buFont typeface="Calibri" panose="020F0502020204030204" pitchFamily="34" charset="0"/>
              <a:buNone/>
              <a:tabLst/>
              <a:defRPr/>
            </a:pPr>
            <a:r>
              <a:rPr lang="en-US" sz="1100" dirty="0">
                <a:effectLst/>
                <a:latin typeface="+mn-lt"/>
                <a:ea typeface="Times New Roman" panose="02020603050405020304" pitchFamily="18" charset="0"/>
                <a:cs typeface="Times New Roman" panose="02020603050405020304" pitchFamily="18" charset="0"/>
              </a:rPr>
              <a:t>This is the total weekly instructional and educational service minutes provided to the student, that is less than the total weekly instructional and educational service minutes provided to other students in the same grade in the resident district (for comparison, see </a:t>
            </a:r>
            <a:r>
              <a:rPr lang="en-US" sz="1100" i="1" dirty="0">
                <a:effectLst/>
                <a:latin typeface="+mn-lt"/>
                <a:ea typeface="Times New Roman" panose="02020603050405020304" pitchFamily="18" charset="0"/>
                <a:cs typeface="Times New Roman" panose="02020603050405020304" pitchFamily="18" charset="0"/>
              </a:rPr>
              <a:t>Weekly minutes available to other students in the same grade at the Resident District</a:t>
            </a:r>
            <a:r>
              <a:rPr lang="en-US" sz="1100" dirty="0">
                <a:effectLst/>
                <a:latin typeface="+mn-lt"/>
                <a:ea typeface="Times New Roman" panose="02020603050405020304" pitchFamily="18" charset="0"/>
                <a:cs typeface="Times New Roman" panose="02020603050405020304" pitchFamily="18" charset="0"/>
              </a:rPr>
              <a:t>)</a:t>
            </a:r>
          </a:p>
          <a:p>
            <a:pPr marL="133350" indent="0">
              <a:spcBef>
                <a:spcPts val="0"/>
              </a:spcBef>
              <a:buSzPct val="110000"/>
              <a:buFont typeface="Calibri" panose="020F0502020204030204" pitchFamily="34" charset="0"/>
              <a:buNone/>
            </a:pPr>
            <a:endParaRPr lang="en-US" sz="1100" b="0" dirty="0">
              <a:latin typeface="+mn-lt"/>
            </a:endParaRPr>
          </a:p>
          <a:p>
            <a:pPr marL="133350" indent="0">
              <a:spcBef>
                <a:spcPts val="0"/>
              </a:spcBef>
              <a:buSzPct val="110000"/>
              <a:buFont typeface="Calibri" panose="020F0502020204030204" pitchFamily="34" charset="0"/>
              <a:buNone/>
            </a:pPr>
            <a:r>
              <a:rPr lang="en-US" sz="1100" b="1" u="sng" dirty="0">
                <a:latin typeface="+mn-lt"/>
              </a:rPr>
              <a:t>Weekly minutes for grade (Bell-to-Bell)</a:t>
            </a:r>
          </a:p>
          <a:p>
            <a:pPr marL="133350" marR="0" lvl="0" indent="0" algn="l" defTabSz="914400" rtl="0" eaLnBrk="1" fontAlgn="auto" latinLnBrk="0" hangingPunct="1">
              <a:lnSpc>
                <a:spcPct val="100000"/>
              </a:lnSpc>
              <a:spcBef>
                <a:spcPts val="0"/>
              </a:spcBef>
              <a:spcAft>
                <a:spcPts val="0"/>
              </a:spcAft>
              <a:buClr>
                <a:srgbClr val="000000"/>
              </a:buClr>
              <a:buSzPct val="110000"/>
              <a:buFont typeface="Calibri" panose="020F0502020204030204" pitchFamily="34" charset="0"/>
              <a:buNone/>
              <a:tabLst/>
              <a:defRPr/>
            </a:pPr>
            <a:r>
              <a:rPr lang="en-US" sz="1100" dirty="0">
                <a:effectLst/>
                <a:latin typeface="+mn-lt"/>
                <a:ea typeface="Times New Roman" panose="02020603050405020304" pitchFamily="18" charset="0"/>
                <a:cs typeface="Times New Roman" panose="02020603050405020304" pitchFamily="18" charset="0"/>
              </a:rPr>
              <a:t>This is the total weekly instructional and educational service minutes provided to other students in the same grade in the resident district, i.e., the total bell to bell minutes for the week.</a:t>
            </a:r>
          </a:p>
          <a:p>
            <a:pPr marL="133350" indent="0">
              <a:spcBef>
                <a:spcPts val="0"/>
              </a:spcBef>
              <a:buSzPct val="110000"/>
              <a:buFont typeface="Calibri" panose="020F0502020204030204" pitchFamily="34" charset="0"/>
              <a:buNone/>
            </a:pPr>
            <a:endParaRPr lang="en-US" sz="1100" b="0" dirty="0"/>
          </a:p>
        </p:txBody>
      </p:sp>
    </p:spTree>
    <p:extLst>
      <p:ext uri="{BB962C8B-B14F-4D97-AF65-F5344CB8AC3E}">
        <p14:creationId xmlns:p14="http://schemas.microsoft.com/office/powerpoint/2010/main" val="19153454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10b851efc64_0_80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88" name="Google Shape;788;g10b851efc64_0_803:notes"/>
          <p:cNvSpPr txBox="1">
            <a:spLocks noGrp="1"/>
          </p:cNvSpPr>
          <p:nvPr>
            <p:ph type="body" idx="1"/>
          </p:nvPr>
        </p:nvSpPr>
        <p:spPr>
          <a:xfrm>
            <a:off x="701040" y="4473891"/>
            <a:ext cx="5608320" cy="3660610"/>
          </a:xfrm>
          <a:prstGeom prst="rect">
            <a:avLst/>
          </a:prstGeom>
          <a:noFill/>
          <a:ln>
            <a:noFill/>
          </a:ln>
        </p:spPr>
        <p:txBody>
          <a:bodyPr spcFirstLastPara="1" wrap="square" lIns="87838" tIns="87838" rIns="87838" bIns="87838" anchor="t" anchorCtr="0">
            <a:noAutofit/>
          </a:bodyPr>
          <a:lstStyle/>
          <a:p>
            <a:pPr marL="135884" indent="0">
              <a:buClr>
                <a:schemeClr val="dk1"/>
              </a:buClr>
              <a:buSzPts val="1300"/>
              <a:buNone/>
            </a:pPr>
            <a:r>
              <a:rPr lang="en-US" dirty="0"/>
              <a:t>Cara</a:t>
            </a:r>
          </a:p>
          <a:p>
            <a:pPr marL="135884" indent="0">
              <a:buClr>
                <a:schemeClr val="dk1"/>
              </a:buClr>
              <a:buSzPts val="1300"/>
              <a:buNone/>
            </a:pPr>
            <a:endParaRPr lang="en-US" dirty="0"/>
          </a:p>
          <a:p>
            <a:pPr marL="171450" indent="-171450">
              <a:buClr>
                <a:schemeClr val="dk1"/>
              </a:buClr>
              <a:buSzPct val="120000"/>
              <a:buFont typeface="Arial" panose="020B0604020202020204" pitchFamily="34" charset="0"/>
              <a:buChar char="•"/>
            </a:pPr>
            <a:r>
              <a:rPr lang="en-US" sz="1100" b="0" baseline="0" dirty="0"/>
              <a:t>The program reason codes have changed this year, as I mentioned. We will look at those changes momentarily.</a:t>
            </a:r>
          </a:p>
          <a:p>
            <a:pPr marL="171450" indent="-171450">
              <a:buClr>
                <a:schemeClr val="dk1"/>
              </a:buClr>
              <a:buSzPct val="120000"/>
              <a:buFont typeface="Arial" panose="020B0604020202020204" pitchFamily="34" charset="0"/>
              <a:buChar char="•"/>
            </a:pPr>
            <a:r>
              <a:rPr lang="en-US" sz="1100" b="0" baseline="0" dirty="0"/>
              <a:t>Remember that a comment is required when 6 – Other is selected.</a:t>
            </a:r>
          </a:p>
          <a:p>
            <a:pPr marL="171450" indent="-171450">
              <a:buClr>
                <a:schemeClr val="dk1"/>
              </a:buClr>
              <a:buSzPct val="120000"/>
              <a:buFont typeface="Arial" panose="020B0604020202020204" pitchFamily="34" charset="0"/>
              <a:buChar char="•"/>
            </a:pPr>
            <a:r>
              <a:rPr lang="en-US" sz="1100" b="0" baseline="0" dirty="0"/>
              <a:t>Please be brief and concise.  The field is limited to 50 characters.  </a:t>
            </a:r>
          </a:p>
          <a:p>
            <a:pPr marL="171450" indent="-171450">
              <a:buClr>
                <a:schemeClr val="dk1"/>
              </a:buClr>
              <a:buSzPct val="120000"/>
              <a:buFont typeface="Arial" panose="020B0604020202020204" pitchFamily="34" charset="0"/>
              <a:buChar char="•"/>
            </a:pPr>
            <a:r>
              <a:rPr lang="en-US" sz="1100" b="0" baseline="0" dirty="0"/>
              <a:t>ODE may ask you to recode to an existing code if the comment indicates it fits under one of them. </a:t>
            </a:r>
          </a:p>
          <a:p>
            <a:pPr marL="135884" indent="0">
              <a:buClr>
                <a:schemeClr val="dk1"/>
              </a:buClr>
              <a:buSzPts val="1300"/>
              <a:buNone/>
            </a:pPr>
            <a:endParaRPr dirty="0"/>
          </a:p>
        </p:txBody>
      </p:sp>
    </p:spTree>
    <p:extLst>
      <p:ext uri="{BB962C8B-B14F-4D97-AF65-F5344CB8AC3E}">
        <p14:creationId xmlns:p14="http://schemas.microsoft.com/office/powerpoint/2010/main" val="19110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dirty="0">
                <a:solidFill>
                  <a:schemeClr val="dk1"/>
                </a:solidFill>
              </a:rPr>
              <a:t>Cara</a:t>
            </a:r>
          </a:p>
          <a:p>
            <a:pPr marL="0" indent="0">
              <a:buClr>
                <a:schemeClr val="dk1"/>
              </a:buClr>
              <a:buSzPts val="1300"/>
              <a:buNone/>
            </a:pPr>
            <a:endParaRPr lang="en-US" dirty="0">
              <a:solidFill>
                <a:schemeClr val="dk1"/>
              </a:solidFill>
            </a:endParaRPr>
          </a:p>
          <a:p>
            <a:pPr marL="0" indent="0">
              <a:buClr>
                <a:schemeClr val="dk1"/>
              </a:buClr>
              <a:buSzPts val="1300"/>
              <a:buNone/>
            </a:pPr>
            <a:r>
              <a:rPr lang="en-US" dirty="0">
                <a:solidFill>
                  <a:schemeClr val="dk1"/>
                </a:solidFill>
              </a:rPr>
              <a:t>Read through codes</a:t>
            </a:r>
          </a:p>
          <a:p>
            <a:pPr marL="0" indent="0">
              <a:buClr>
                <a:schemeClr val="dk1"/>
              </a:buClr>
              <a:buSzPts val="1300"/>
              <a:buNone/>
            </a:pPr>
            <a:r>
              <a:rPr lang="en-US" dirty="0">
                <a:solidFill>
                  <a:schemeClr val="dk1"/>
                </a:solidFill>
              </a:rPr>
              <a:t>* Note distinctions between 8 and 10: parent choice vs team decision</a:t>
            </a:r>
          </a:p>
          <a:p>
            <a:pPr marL="0" indent="0">
              <a:buClr>
                <a:schemeClr val="dk1"/>
              </a:buClr>
              <a:buSzPts val="1300"/>
              <a:buNone/>
            </a:pPr>
            <a:endParaRPr lang="en-US" dirty="0">
              <a:solidFill>
                <a:schemeClr val="dk1"/>
              </a:solidFill>
            </a:endParaRPr>
          </a:p>
          <a:p>
            <a:pPr marL="171450" indent="-171450">
              <a:buClr>
                <a:schemeClr val="dk1"/>
              </a:buClr>
              <a:buSzPct val="120000"/>
              <a:buFont typeface="Arial" panose="020B0604020202020204" pitchFamily="34" charset="0"/>
              <a:buChar char="•"/>
            </a:pPr>
            <a:r>
              <a:rPr lang="en-US" baseline="0" dirty="0"/>
              <a:t>Some codes have been removed this year, like reason code 5, “Court-ordered,” which became exempt with SB 1558 in March this spring. </a:t>
            </a:r>
          </a:p>
          <a:p>
            <a:pPr marL="171450" indent="-171450">
              <a:buClr>
                <a:schemeClr val="dk1"/>
              </a:buClr>
              <a:buSzPct val="120000"/>
              <a:buFont typeface="Arial" panose="020B0604020202020204" pitchFamily="34" charset="0"/>
              <a:buChar char="•"/>
            </a:pPr>
            <a:r>
              <a:rPr lang="en-US" baseline="0" dirty="0"/>
              <a:t>Some codes have been renamed to better depict the data they capture. </a:t>
            </a:r>
          </a:p>
          <a:p>
            <a:pPr marL="171450" indent="-171450">
              <a:buClr>
                <a:schemeClr val="dk1"/>
              </a:buClr>
              <a:buSzPct val="120000"/>
              <a:buFont typeface="Arial" panose="020B0604020202020204" pitchFamily="34" charset="0"/>
              <a:buChar char="•"/>
            </a:pPr>
            <a:r>
              <a:rPr lang="en-US" baseline="0" dirty="0"/>
              <a:t>Some codes have been added as we reviewed last year’s reason codes selected such as reason codes 8 through 11. This list of codes is included in the new Abbreviated Day User Manual online, the link to which we have shared at the top of the chat.</a:t>
            </a:r>
          </a:p>
          <a:p>
            <a:pPr marL="171450" indent="-171450">
              <a:buClr>
                <a:schemeClr val="dk1"/>
              </a:buClr>
              <a:buSzPct val="120000"/>
              <a:buFont typeface="Arial" panose="020B0604020202020204" pitchFamily="34" charset="0"/>
              <a:buChar char="•"/>
            </a:pPr>
            <a:r>
              <a:rPr lang="en-US" sz="1100" b="0" dirty="0"/>
              <a:t>With regards to Code 6:</a:t>
            </a:r>
            <a:endParaRPr lang="en-US" sz="1100" b="0" baseline="0" dirty="0"/>
          </a:p>
          <a:p>
            <a:pPr marL="628650" lvl="1" indent="-171450">
              <a:buClr>
                <a:schemeClr val="dk1"/>
              </a:buClr>
              <a:buSzPct val="120000"/>
              <a:buFont typeface="Arial" panose="020B0604020202020204" pitchFamily="34" charset="0"/>
              <a:buChar char="•"/>
            </a:pPr>
            <a:r>
              <a:rPr lang="en-US" sz="1100" b="0" dirty="0"/>
              <a:t>Other</a:t>
            </a:r>
            <a:r>
              <a:rPr lang="en-US" sz="1100" b="0" baseline="0" dirty="0"/>
              <a:t> </a:t>
            </a:r>
            <a:r>
              <a:rPr lang="en-US" sz="1100" b="0" dirty="0"/>
              <a:t>should only be used when</a:t>
            </a:r>
            <a:r>
              <a:rPr lang="en-US" sz="1100" b="0" baseline="0" dirty="0"/>
              <a:t> the situation does not fall under codes 1 through 11. If you are not sure which code best fits your student’s situation, please call or email us. We are here to help!</a:t>
            </a:r>
          </a:p>
          <a:p>
            <a:pPr marL="628650" lvl="1" indent="-171450">
              <a:buClr>
                <a:schemeClr val="dk1"/>
              </a:buClr>
              <a:buSzPct val="120000"/>
              <a:buFont typeface="Arial" panose="020B0604020202020204" pitchFamily="34" charset="0"/>
              <a:buChar char="•"/>
            </a:pPr>
            <a:r>
              <a:rPr lang="en-US" sz="1100" b="0" baseline="0" dirty="0"/>
              <a:t>This summer we reviewed all reason comments to determine what new codes were needed this year. We reviewed over 400 records with code “06 Other” selected. Some of these fit better into other categories, so please make sure your reason is not already listed.</a:t>
            </a:r>
          </a:p>
          <a:p>
            <a:pPr marL="0" indent="0">
              <a:buClr>
                <a:schemeClr val="dk1"/>
              </a:buClr>
              <a:buSzPts val="1300"/>
              <a:buNone/>
            </a:pPr>
            <a:endParaRPr lang="en-US" baseline="0" dirty="0">
              <a:solidFill>
                <a:srgbClr val="000000"/>
              </a:solidFill>
            </a:endParaRPr>
          </a:p>
        </p:txBody>
      </p:sp>
    </p:spTree>
    <p:extLst>
      <p:ext uri="{BB962C8B-B14F-4D97-AF65-F5344CB8AC3E}">
        <p14:creationId xmlns:p14="http://schemas.microsoft.com/office/powerpoint/2010/main" val="680444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10b851efc64_0_80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88" name="Google Shape;788;g10b851efc64_0_803:notes"/>
          <p:cNvSpPr txBox="1">
            <a:spLocks noGrp="1"/>
          </p:cNvSpPr>
          <p:nvPr>
            <p:ph type="body" idx="1"/>
          </p:nvPr>
        </p:nvSpPr>
        <p:spPr>
          <a:xfrm>
            <a:off x="701040" y="4473891"/>
            <a:ext cx="5608320" cy="3660610"/>
          </a:xfrm>
          <a:prstGeom prst="rect">
            <a:avLst/>
          </a:prstGeom>
          <a:noFill/>
          <a:ln>
            <a:noFill/>
          </a:ln>
        </p:spPr>
        <p:txBody>
          <a:bodyPr spcFirstLastPara="1" wrap="square" lIns="87838" tIns="87838" rIns="87838" bIns="87838" anchor="t" anchorCtr="0">
            <a:noAutofit/>
          </a:bodyPr>
          <a:lstStyle/>
          <a:p>
            <a:pPr marL="135884" indent="0">
              <a:buClr>
                <a:schemeClr val="dk1"/>
              </a:buClr>
              <a:buSzPts val="1300"/>
              <a:buNone/>
            </a:pPr>
            <a:r>
              <a:rPr lang="en-US" sz="1100" dirty="0">
                <a:latin typeface="+mn-lt"/>
              </a:rPr>
              <a:t>Cara</a:t>
            </a:r>
          </a:p>
          <a:p>
            <a:pPr marL="135884" indent="0">
              <a:buClr>
                <a:schemeClr val="dk1"/>
              </a:buClr>
              <a:buSzPts val="1300"/>
              <a:buNone/>
            </a:pPr>
            <a:endParaRPr lang="en-US" sz="1100" dirty="0">
              <a:latin typeface="+mn-lt"/>
            </a:endParaRPr>
          </a:p>
          <a:p>
            <a:pPr marL="135884" marR="0" lvl="0" indent="0" algn="l" defTabSz="914400" rtl="0" eaLnBrk="1" fontAlgn="auto" latinLnBrk="0" hangingPunct="1">
              <a:lnSpc>
                <a:spcPct val="100000"/>
              </a:lnSpc>
              <a:spcBef>
                <a:spcPts val="0"/>
              </a:spcBef>
              <a:spcAft>
                <a:spcPts val="0"/>
              </a:spcAft>
              <a:buClr>
                <a:schemeClr val="dk1"/>
              </a:buClr>
              <a:buSzPts val="1300"/>
              <a:buFont typeface="Arial"/>
              <a:buNone/>
              <a:tabLst/>
              <a:defRPr/>
            </a:pPr>
            <a:r>
              <a:rPr lang="en-US" sz="1100" b="1" dirty="0">
                <a:latin typeface="+mn-lt"/>
              </a:rPr>
              <a:t>Notice Provided to Parent </a:t>
            </a:r>
            <a:endParaRPr lang="en-US" sz="1100" dirty="0">
              <a:effectLst/>
              <a:latin typeface="+mn-lt"/>
              <a:ea typeface="Times New Roman" panose="02020603050405020304" pitchFamily="18" charset="0"/>
              <a:cs typeface="Times New Roman" panose="02020603050405020304" pitchFamily="18" charset="0"/>
            </a:endParaRPr>
          </a:p>
          <a:p>
            <a:pPr marL="307334" marR="0" lvl="0" indent="-171450" algn="l" defTabSz="914400" rtl="0" eaLnBrk="1" fontAlgn="auto" latinLnBrk="0" hangingPunct="1">
              <a:lnSpc>
                <a:spcPct val="100000"/>
              </a:lnSpc>
              <a:spcBef>
                <a:spcPts val="0"/>
              </a:spcBef>
              <a:spcAft>
                <a:spcPts val="0"/>
              </a:spcAft>
              <a:buClr>
                <a:schemeClr val="dk1"/>
              </a:buClr>
              <a:buSzPts val="1300"/>
              <a:buFont typeface="Arial"/>
              <a:buChar char="●"/>
              <a:tabLst/>
              <a:defRPr/>
            </a:pPr>
            <a:r>
              <a:rPr lang="en-US" sz="1100" dirty="0">
                <a:effectLst/>
                <a:latin typeface="+mn-lt"/>
                <a:ea typeface="Times New Roman" panose="02020603050405020304" pitchFamily="18" charset="0"/>
                <a:cs typeface="Times New Roman" panose="02020603050405020304" pitchFamily="18" charset="0"/>
              </a:rPr>
              <a:t>Yes/No Flag that indicates district provided the parent of the student written notice regarding the district’s legal requirements for an Abbreviated School Day Program per ORS 343.161(4).</a:t>
            </a:r>
          </a:p>
          <a:p>
            <a:pPr marL="307334" marR="0" lvl="0" indent="-171450" algn="l" defTabSz="914400" rtl="0" eaLnBrk="1" fontAlgn="auto" latinLnBrk="0" hangingPunct="1">
              <a:lnSpc>
                <a:spcPct val="100000"/>
              </a:lnSpc>
              <a:spcBef>
                <a:spcPts val="0"/>
              </a:spcBef>
              <a:spcAft>
                <a:spcPts val="0"/>
              </a:spcAft>
              <a:buClr>
                <a:schemeClr val="dk1"/>
              </a:buClr>
              <a:buSzPts val="1300"/>
              <a:buFont typeface="Arial"/>
              <a:buChar char="●"/>
              <a:tabLst/>
              <a:defRPr/>
            </a:pPr>
            <a:endParaRPr lang="en-US" sz="1100" dirty="0">
              <a:effectLst/>
              <a:latin typeface="+mn-lt"/>
              <a:ea typeface="Times New Roman" panose="02020603050405020304" pitchFamily="18" charset="0"/>
              <a:cs typeface="Times New Roman" panose="02020603050405020304" pitchFamily="18" charset="0"/>
            </a:endParaRPr>
          </a:p>
          <a:p>
            <a:pPr marL="135884" marR="0" lvl="0" indent="0" algn="l" defTabSz="914400" rtl="0" eaLnBrk="1" fontAlgn="auto" latinLnBrk="0" hangingPunct="1">
              <a:lnSpc>
                <a:spcPct val="100000"/>
              </a:lnSpc>
              <a:spcBef>
                <a:spcPts val="0"/>
              </a:spcBef>
              <a:spcAft>
                <a:spcPts val="0"/>
              </a:spcAft>
              <a:buClr>
                <a:schemeClr val="dk1"/>
              </a:buClr>
              <a:buSzPts val="1300"/>
              <a:buFont typeface="Arial"/>
              <a:buNone/>
              <a:tabLst/>
              <a:defRPr/>
            </a:pPr>
            <a:r>
              <a:rPr lang="en-US" sz="1100" b="1" dirty="0">
                <a:latin typeface="+mn-lt"/>
              </a:rPr>
              <a:t>Date Notice Signed by Parent </a:t>
            </a:r>
            <a:endParaRPr lang="en-US" sz="1100" dirty="0">
              <a:effectLst/>
              <a:latin typeface="+mn-lt"/>
              <a:ea typeface="Times New Roman" panose="02020603050405020304" pitchFamily="18" charset="0"/>
              <a:cs typeface="Times New Roman" panose="02020603050405020304" pitchFamily="18" charset="0"/>
            </a:endParaRPr>
          </a:p>
          <a:p>
            <a:pPr marL="307334" marR="0" lvl="0" indent="-171450" algn="l" defTabSz="914400" rtl="0" eaLnBrk="1" fontAlgn="auto" latinLnBrk="0" hangingPunct="1">
              <a:lnSpc>
                <a:spcPct val="100000"/>
              </a:lnSpc>
              <a:spcBef>
                <a:spcPts val="0"/>
              </a:spcBef>
              <a:spcAft>
                <a:spcPts val="0"/>
              </a:spcAft>
              <a:buClr>
                <a:schemeClr val="dk1"/>
              </a:buClr>
              <a:buSzPts val="1300"/>
              <a:buFont typeface="Arial"/>
              <a:buChar char="●"/>
              <a:tabLst/>
              <a:defRPr/>
            </a:pPr>
            <a:r>
              <a:rPr lang="en-US" sz="1100" dirty="0">
                <a:effectLst/>
                <a:latin typeface="+mn-lt"/>
                <a:ea typeface="Times New Roman" panose="02020603050405020304" pitchFamily="18" charset="0"/>
                <a:cs typeface="Times New Roman" panose="02020603050405020304" pitchFamily="18" charset="0"/>
              </a:rPr>
              <a:t>Date district obtained required parental signature of acknowledgement of receipt of required Abbreviated School Day Program Information per ORS 343.161(4).</a:t>
            </a:r>
          </a:p>
        </p:txBody>
      </p:sp>
    </p:spTree>
    <p:extLst>
      <p:ext uri="{BB962C8B-B14F-4D97-AF65-F5344CB8AC3E}">
        <p14:creationId xmlns:p14="http://schemas.microsoft.com/office/powerpoint/2010/main" val="18538180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10b851efc64_0_80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88" name="Google Shape;788;g10b851efc64_0_803:notes"/>
          <p:cNvSpPr txBox="1">
            <a:spLocks noGrp="1"/>
          </p:cNvSpPr>
          <p:nvPr>
            <p:ph type="body" idx="1"/>
          </p:nvPr>
        </p:nvSpPr>
        <p:spPr>
          <a:xfrm>
            <a:off x="701040" y="4473891"/>
            <a:ext cx="5608320" cy="3660610"/>
          </a:xfrm>
          <a:prstGeom prst="rect">
            <a:avLst/>
          </a:prstGeom>
          <a:noFill/>
          <a:ln>
            <a:noFill/>
          </a:ln>
        </p:spPr>
        <p:txBody>
          <a:bodyPr spcFirstLastPara="1" wrap="square" lIns="87838" tIns="87838" rIns="87838" bIns="87838" anchor="t" anchorCtr="0">
            <a:noAutofit/>
          </a:bodyPr>
          <a:lstStyle/>
          <a:p>
            <a:pPr marL="135884" indent="0">
              <a:buClr>
                <a:schemeClr val="dk1"/>
              </a:buClr>
              <a:buSzPts val="1300"/>
              <a:buNone/>
            </a:pPr>
            <a:r>
              <a:rPr lang="en-US" sz="1100" dirty="0">
                <a:latin typeface="+mn-lt"/>
              </a:rPr>
              <a:t>Cara</a:t>
            </a:r>
          </a:p>
          <a:p>
            <a:pPr marL="135884" indent="0">
              <a:buClr>
                <a:schemeClr val="dk1"/>
              </a:buClr>
              <a:buSzPts val="1300"/>
              <a:buNone/>
            </a:pPr>
            <a:endParaRPr lang="en-US" sz="1100" dirty="0">
              <a:latin typeface="+mn-lt"/>
            </a:endParaRPr>
          </a:p>
          <a:p>
            <a:pPr marL="0" marR="0" indent="0">
              <a:spcBef>
                <a:spcPts val="0"/>
              </a:spcBef>
              <a:spcAft>
                <a:spcPts val="1000"/>
              </a:spcAft>
              <a:buNone/>
            </a:pPr>
            <a:r>
              <a:rPr lang="en-US" sz="1100" b="1" dirty="0">
                <a:latin typeface="+mn-lt"/>
              </a:rPr>
              <a:t>Date of Initial Parent Consent </a:t>
            </a:r>
            <a:endParaRPr lang="en-US" sz="1100" dirty="0">
              <a:effectLst/>
              <a:latin typeface="+mn-lt"/>
              <a:ea typeface="Times New Roman" panose="02020603050405020304" pitchFamily="18" charset="0"/>
              <a:cs typeface="Times New Roman" panose="02020603050405020304" pitchFamily="18" charset="0"/>
            </a:endParaRPr>
          </a:p>
          <a:p>
            <a:pPr marL="0" marR="0">
              <a:spcBef>
                <a:spcPts val="0"/>
              </a:spcBef>
              <a:spcAft>
                <a:spcPts val="1000"/>
              </a:spcAft>
            </a:pPr>
            <a:r>
              <a:rPr lang="en-US" sz="1100" dirty="0">
                <a:effectLst/>
                <a:latin typeface="+mn-lt"/>
                <a:ea typeface="Times New Roman" panose="02020603050405020304" pitchFamily="18" charset="0"/>
                <a:cs typeface="Times New Roman" panose="02020603050405020304" pitchFamily="18" charset="0"/>
              </a:rPr>
              <a:t>The date parent signed required consent to place student on an Abbreviated School Day Program per SB 819.</a:t>
            </a:r>
          </a:p>
          <a:p>
            <a:pPr marL="0" marR="0">
              <a:spcBef>
                <a:spcPts val="0"/>
              </a:spcBef>
              <a:spcAft>
                <a:spcPts val="1000"/>
              </a:spcAft>
            </a:pPr>
            <a:endParaRPr lang="en-US" sz="1100" dirty="0">
              <a:effectLst/>
              <a:latin typeface="+mn-lt"/>
              <a:ea typeface="Times New Roman" panose="02020603050405020304" pitchFamily="18" charset="0"/>
              <a:cs typeface="Times New Roman" panose="02020603050405020304" pitchFamily="18" charset="0"/>
            </a:endParaRPr>
          </a:p>
          <a:p>
            <a:pPr marL="0" marR="0" indent="0">
              <a:spcBef>
                <a:spcPts val="0"/>
              </a:spcBef>
              <a:spcAft>
                <a:spcPts val="1000"/>
              </a:spcAft>
              <a:buNone/>
            </a:pPr>
            <a:r>
              <a:rPr lang="en-US" sz="1100" b="1" dirty="0">
                <a:latin typeface="+mn-lt"/>
              </a:rPr>
              <a:t>Latest Parent Consent Form </a:t>
            </a:r>
            <a:endParaRPr lang="en-US" sz="1100" dirty="0">
              <a:effectLst/>
              <a:latin typeface="+mn-lt"/>
              <a:ea typeface="Times New Roman" panose="02020603050405020304" pitchFamily="18" charset="0"/>
              <a:cs typeface="Times New Roman" panose="02020603050405020304" pitchFamily="18" charset="0"/>
            </a:endParaRPr>
          </a:p>
          <a:p>
            <a:pPr marL="0" marR="0">
              <a:spcBef>
                <a:spcPts val="0"/>
              </a:spcBef>
              <a:spcAft>
                <a:spcPts val="1000"/>
              </a:spcAft>
            </a:pPr>
            <a:r>
              <a:rPr lang="en-US" sz="1100" dirty="0">
                <a:effectLst/>
                <a:latin typeface="+mn-lt"/>
                <a:ea typeface="Times New Roman" panose="02020603050405020304" pitchFamily="18" charset="0"/>
                <a:cs typeface="Times New Roman" panose="02020603050405020304" pitchFamily="18" charset="0"/>
              </a:rPr>
              <a:t>The latest paperwork associated with the Abbreviated School Day Program pertaining to the Signed Parent Consent and Acknowledgement of receipt of program information. </a:t>
            </a:r>
            <a:r>
              <a:rPr lang="en-US" sz="1100" b="1" dirty="0">
                <a:effectLst/>
                <a:latin typeface="+mn-lt"/>
                <a:ea typeface="Times New Roman" panose="02020603050405020304" pitchFamily="18" charset="0"/>
                <a:cs typeface="Times New Roman" panose="02020603050405020304" pitchFamily="18" charset="0"/>
              </a:rPr>
              <a:t>Must be a PDF. </a:t>
            </a:r>
          </a:p>
          <a:p>
            <a:pPr marL="0" marR="0">
              <a:spcBef>
                <a:spcPts val="0"/>
              </a:spcBef>
              <a:spcAft>
                <a:spcPts val="1000"/>
              </a:spcAft>
            </a:pPr>
            <a:r>
              <a:rPr lang="en-US" sz="1100" b="0" dirty="0">
                <a:effectLst/>
                <a:latin typeface="+mn-lt"/>
                <a:ea typeface="Times New Roman" panose="02020603050405020304" pitchFamily="18" charset="0"/>
                <a:cs typeface="Times New Roman" panose="02020603050405020304" pitchFamily="18" charset="0"/>
              </a:rPr>
              <a:t>I have listed the steps here, but we will go over these in the demonstration later.</a:t>
            </a:r>
          </a:p>
        </p:txBody>
      </p:sp>
    </p:spTree>
    <p:extLst>
      <p:ext uri="{BB962C8B-B14F-4D97-AF65-F5344CB8AC3E}">
        <p14:creationId xmlns:p14="http://schemas.microsoft.com/office/powerpoint/2010/main" val="22387706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10b851efc64_0_80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88" name="Google Shape;788;g10b851efc64_0_803:notes"/>
          <p:cNvSpPr txBox="1">
            <a:spLocks noGrp="1"/>
          </p:cNvSpPr>
          <p:nvPr>
            <p:ph type="body" idx="1"/>
          </p:nvPr>
        </p:nvSpPr>
        <p:spPr>
          <a:xfrm>
            <a:off x="701040" y="4473891"/>
            <a:ext cx="5608320" cy="3660610"/>
          </a:xfrm>
          <a:prstGeom prst="rect">
            <a:avLst/>
          </a:prstGeom>
          <a:noFill/>
          <a:ln>
            <a:noFill/>
          </a:ln>
        </p:spPr>
        <p:txBody>
          <a:bodyPr spcFirstLastPara="1" wrap="square" lIns="87838" tIns="87838" rIns="87838" bIns="87838" anchor="t" anchorCtr="0">
            <a:noAutofit/>
          </a:bodyPr>
          <a:lstStyle/>
          <a:p>
            <a:pPr marL="135884" indent="0">
              <a:buClr>
                <a:schemeClr val="dk1"/>
              </a:buClr>
              <a:buSzPts val="1300"/>
              <a:buNone/>
            </a:pPr>
            <a:r>
              <a:rPr lang="en-US" dirty="0"/>
              <a:t>Cara</a:t>
            </a:r>
          </a:p>
          <a:p>
            <a:pPr marL="135884" indent="0">
              <a:buClr>
                <a:schemeClr val="dk1"/>
              </a:buClr>
              <a:buSzPts val="1300"/>
              <a:buNone/>
            </a:pPr>
            <a:endParaRPr lang="en-US" dirty="0"/>
          </a:p>
          <a:p>
            <a:pPr marL="135884" indent="0">
              <a:buClr>
                <a:schemeClr val="dk1"/>
              </a:buClr>
              <a:buSzPts val="1300"/>
              <a:buNone/>
            </a:pPr>
            <a:r>
              <a:rPr lang="en-US" dirty="0"/>
              <a:t>Disability status looks a bit different this year, as you can see. This year there are two sets of check boxes for Special Education and for Section 504 plans. Last year we asked that you click on ‘N’ for both Special Education and 504 flags to indicate that a student was in referral. This year we have a box for both Special Education and for 504 referrals. Please choose one from at least one set. Remember that a student can be on both an IEP and a 504 plan at once, so it is possible to select one from each group.</a:t>
            </a:r>
            <a:endParaRPr dirty="0"/>
          </a:p>
        </p:txBody>
      </p:sp>
    </p:spTree>
    <p:extLst>
      <p:ext uri="{BB962C8B-B14F-4D97-AF65-F5344CB8AC3E}">
        <p14:creationId xmlns:p14="http://schemas.microsoft.com/office/powerpoint/2010/main" val="1170785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8"/>
        <p:cNvGrpSpPr/>
        <p:nvPr/>
      </p:nvGrpSpPr>
      <p:grpSpPr>
        <a:xfrm>
          <a:off x="0" y="0"/>
          <a:ext cx="0" cy="0"/>
          <a:chOff x="0" y="0"/>
          <a:chExt cx="0" cy="0"/>
        </a:xfrm>
      </p:grpSpPr>
      <p:sp>
        <p:nvSpPr>
          <p:cNvPr id="699" name="Google Shape;699;g10b851efc64_0_733:notes"/>
          <p:cNvSpPr>
            <a:spLocks noGrp="1" noRot="1" noChangeAspect="1"/>
          </p:cNvSpPr>
          <p:nvPr>
            <p:ph type="sldImg" idx="2"/>
          </p:nvPr>
        </p:nvSpPr>
        <p:spPr>
          <a:xfrm>
            <a:off x="407988" y="696913"/>
            <a:ext cx="6199187"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0" name="Google Shape;700;g10b851efc64_0_733: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 b="0" dirty="0"/>
              <a:t>Cara</a:t>
            </a:r>
          </a:p>
          <a:p>
            <a:pPr marL="0" indent="0">
              <a:buClr>
                <a:schemeClr val="dk1"/>
              </a:buClr>
              <a:buSzPts val="1300"/>
              <a:buNone/>
            </a:pPr>
            <a:endParaRPr lang="en" dirty="0"/>
          </a:p>
          <a:p>
            <a:pPr marL="0" indent="0">
              <a:buClr>
                <a:schemeClr val="dk1"/>
              </a:buClr>
              <a:buSzPts val="1300"/>
              <a:buNone/>
            </a:pPr>
            <a:r>
              <a:rPr lang="en" dirty="0">
                <a:highlight>
                  <a:srgbClr val="FFFF00"/>
                </a:highlight>
              </a:rPr>
              <a:t>The Application page has a new weblink located under the Applications section of the District website. </a:t>
            </a:r>
          </a:p>
          <a:p>
            <a:pPr marL="0" indent="0">
              <a:buClr>
                <a:schemeClr val="dk1"/>
              </a:buClr>
              <a:buSzPts val="1300"/>
              <a:buNone/>
            </a:pPr>
            <a:endParaRPr lang="en" dirty="0"/>
          </a:p>
          <a:p>
            <a:pPr marL="0" indent="0">
              <a:buClr>
                <a:schemeClr val="dk1"/>
              </a:buClr>
              <a:buSzPts val="1300"/>
              <a:buNone/>
            </a:pPr>
            <a:r>
              <a:rPr lang="en" dirty="0"/>
              <a:t>A short instructional page about how to grant Application permissions is available on the new website. The Application User Manual will be posted soon</a:t>
            </a:r>
            <a:r>
              <a:rPr lang="en-US" dirty="0"/>
              <a:t>. We will post the slides for this webinar at a later date.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10b851efc64_0_80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88" name="Google Shape;788;g10b851efc64_0_803:notes"/>
          <p:cNvSpPr txBox="1">
            <a:spLocks noGrp="1"/>
          </p:cNvSpPr>
          <p:nvPr>
            <p:ph type="body" idx="1"/>
          </p:nvPr>
        </p:nvSpPr>
        <p:spPr>
          <a:xfrm>
            <a:off x="701040" y="4473891"/>
            <a:ext cx="5608320" cy="3660610"/>
          </a:xfrm>
          <a:prstGeom prst="rect">
            <a:avLst/>
          </a:prstGeom>
          <a:noFill/>
          <a:ln>
            <a:noFill/>
          </a:ln>
        </p:spPr>
        <p:txBody>
          <a:bodyPr spcFirstLastPara="1" wrap="square" lIns="87838" tIns="87838" rIns="87838" bIns="87838" anchor="t" anchorCtr="0">
            <a:noAutofit/>
          </a:bodyPr>
          <a:lstStyle/>
          <a:p>
            <a:pPr marL="133350" indent="0">
              <a:spcBef>
                <a:spcPts val="0"/>
              </a:spcBef>
              <a:buSzPts val="1300"/>
              <a:buNone/>
            </a:pPr>
            <a:endParaRPr lang="en-US" sz="1100" dirty="0">
              <a:solidFill>
                <a:schemeClr val="tx1"/>
              </a:solidFill>
            </a:endParaRPr>
          </a:p>
        </p:txBody>
      </p:sp>
    </p:spTree>
    <p:extLst>
      <p:ext uri="{BB962C8B-B14F-4D97-AF65-F5344CB8AC3E}">
        <p14:creationId xmlns:p14="http://schemas.microsoft.com/office/powerpoint/2010/main" val="8360833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10b851efc64_0_80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88" name="Google Shape;788;g10b851efc64_0_803:notes"/>
          <p:cNvSpPr txBox="1">
            <a:spLocks noGrp="1"/>
          </p:cNvSpPr>
          <p:nvPr>
            <p:ph type="body" idx="1"/>
          </p:nvPr>
        </p:nvSpPr>
        <p:spPr>
          <a:xfrm>
            <a:off x="701040" y="4473891"/>
            <a:ext cx="5608320" cy="3660610"/>
          </a:xfrm>
          <a:prstGeom prst="rect">
            <a:avLst/>
          </a:prstGeom>
          <a:noFill/>
          <a:ln>
            <a:noFill/>
          </a:ln>
        </p:spPr>
        <p:txBody>
          <a:bodyPr spcFirstLastPara="1" wrap="square" lIns="87838" tIns="87838" rIns="87838" bIns="87838" anchor="t" anchorCtr="0">
            <a:noAutofit/>
          </a:bodyPr>
          <a:lstStyle/>
          <a:p>
            <a:pPr marL="133350" indent="0">
              <a:spcBef>
                <a:spcPts val="0"/>
              </a:spcBef>
              <a:buSzPts val="1300"/>
              <a:buNone/>
            </a:pPr>
            <a:r>
              <a:rPr lang="en-US" sz="1100" dirty="0">
                <a:solidFill>
                  <a:schemeClr val="tx1"/>
                </a:solidFill>
              </a:rPr>
              <a:t>Cara</a:t>
            </a:r>
          </a:p>
          <a:p>
            <a:pPr marL="133350" indent="0">
              <a:spcBef>
                <a:spcPts val="0"/>
              </a:spcBef>
              <a:buSzPts val="1300"/>
              <a:buNone/>
            </a:pPr>
            <a:endParaRPr lang="en-US" sz="1100" dirty="0">
              <a:solidFill>
                <a:schemeClr val="tx1"/>
              </a:solidFill>
            </a:endParaRPr>
          </a:p>
          <a:p>
            <a:pPr marL="133350" indent="0">
              <a:spcBef>
                <a:spcPts val="0"/>
              </a:spcBef>
              <a:buSzPts val="1300"/>
              <a:buNone/>
            </a:pPr>
            <a:r>
              <a:rPr lang="en-US" sz="1100" dirty="0">
                <a:solidFill>
                  <a:schemeClr val="tx1"/>
                </a:solidFill>
              </a:rPr>
              <a:t>New this year is the Program Stop Reason. Let’s take a closer look at those options again.</a:t>
            </a:r>
          </a:p>
        </p:txBody>
      </p:sp>
    </p:spTree>
    <p:extLst>
      <p:ext uri="{BB962C8B-B14F-4D97-AF65-F5344CB8AC3E}">
        <p14:creationId xmlns:p14="http://schemas.microsoft.com/office/powerpoint/2010/main" val="4488835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10b851efc64_0_80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88" name="Google Shape;788;g10b851efc64_0_803:notes"/>
          <p:cNvSpPr txBox="1">
            <a:spLocks noGrp="1"/>
          </p:cNvSpPr>
          <p:nvPr>
            <p:ph type="body" idx="1"/>
          </p:nvPr>
        </p:nvSpPr>
        <p:spPr>
          <a:xfrm>
            <a:off x="701040" y="4473891"/>
            <a:ext cx="5608320" cy="3660610"/>
          </a:xfrm>
          <a:prstGeom prst="rect">
            <a:avLst/>
          </a:prstGeom>
          <a:noFill/>
          <a:ln>
            <a:noFill/>
          </a:ln>
        </p:spPr>
        <p:txBody>
          <a:bodyPr spcFirstLastPara="1" wrap="square" lIns="87838" tIns="87838" rIns="87838" bIns="87838" anchor="t" anchorCtr="0">
            <a:noAutofit/>
          </a:bodyPr>
          <a:lstStyle/>
          <a:p>
            <a:pPr marL="135884" indent="0">
              <a:buClr>
                <a:schemeClr val="dk1"/>
              </a:buClr>
              <a:buSzPts val="1300"/>
              <a:buNone/>
            </a:pPr>
            <a:endParaRPr lang="en-US" sz="1100" u="none" dirty="0"/>
          </a:p>
        </p:txBody>
      </p:sp>
    </p:spTree>
    <p:extLst>
      <p:ext uri="{BB962C8B-B14F-4D97-AF65-F5344CB8AC3E}">
        <p14:creationId xmlns:p14="http://schemas.microsoft.com/office/powerpoint/2010/main" val="26466724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6"/>
        <p:cNvGrpSpPr/>
        <p:nvPr/>
      </p:nvGrpSpPr>
      <p:grpSpPr>
        <a:xfrm>
          <a:off x="0" y="0"/>
          <a:ext cx="0" cy="0"/>
          <a:chOff x="0" y="0"/>
          <a:chExt cx="0" cy="0"/>
        </a:xfrm>
      </p:grpSpPr>
      <p:sp>
        <p:nvSpPr>
          <p:cNvPr id="787" name="Google Shape;787;g10b851efc64_0_80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88" name="Google Shape;788;g10b851efc64_0_803:notes"/>
          <p:cNvSpPr txBox="1">
            <a:spLocks noGrp="1"/>
          </p:cNvSpPr>
          <p:nvPr>
            <p:ph type="body" idx="1"/>
          </p:nvPr>
        </p:nvSpPr>
        <p:spPr>
          <a:xfrm>
            <a:off x="701040" y="4473891"/>
            <a:ext cx="5608320" cy="3660610"/>
          </a:xfrm>
          <a:prstGeom prst="rect">
            <a:avLst/>
          </a:prstGeom>
          <a:noFill/>
          <a:ln>
            <a:noFill/>
          </a:ln>
        </p:spPr>
        <p:txBody>
          <a:bodyPr spcFirstLastPara="1" wrap="square" lIns="87838" tIns="87838" rIns="87838" bIns="87838" anchor="t" anchorCtr="0">
            <a:noAutofit/>
          </a:bodyPr>
          <a:lstStyle/>
          <a:p>
            <a:pPr marL="135884" indent="0">
              <a:buClr>
                <a:schemeClr val="dk1"/>
              </a:buClr>
              <a:buSzPts val="1300"/>
              <a:buNone/>
            </a:pPr>
            <a:r>
              <a:rPr lang="en-US" sz="1100" u="none" dirty="0">
                <a:latin typeface="+mn-lt"/>
              </a:rPr>
              <a:t>Cara</a:t>
            </a:r>
          </a:p>
          <a:p>
            <a:pPr marL="135884" indent="0">
              <a:buClr>
                <a:schemeClr val="dk1"/>
              </a:buClr>
              <a:buSzPts val="1300"/>
              <a:buNone/>
            </a:pPr>
            <a:endParaRPr lang="en-US" sz="1100" u="none" dirty="0">
              <a:latin typeface="+mn-lt"/>
            </a:endParaRPr>
          </a:p>
          <a:p>
            <a:pPr marL="135884" indent="0">
              <a:buClr>
                <a:schemeClr val="dk1"/>
              </a:buClr>
              <a:buSzPts val="1300"/>
              <a:buNone/>
            </a:pPr>
            <a:r>
              <a:rPr lang="en-US" sz="1100" dirty="0">
                <a:effectLst/>
                <a:latin typeface="+mn-lt"/>
                <a:ea typeface="Times New Roman" panose="02020603050405020304" pitchFamily="18" charset="0"/>
                <a:cs typeface="Times New Roman" panose="02020603050405020304" pitchFamily="18" charset="0"/>
              </a:rPr>
              <a:t>This field is new, as I mentioned. These codes are to be used in the same way the Program Reason Codes are used. Select the code that best fits the student’s program stop reason. </a:t>
            </a:r>
            <a:r>
              <a:rPr lang="en-US" sz="1100" b="1" dirty="0">
                <a:effectLst/>
                <a:latin typeface="+mn-lt"/>
                <a:ea typeface="Times New Roman" panose="02020603050405020304" pitchFamily="18" charset="0"/>
                <a:cs typeface="Times New Roman" panose="02020603050405020304" pitchFamily="18" charset="0"/>
              </a:rPr>
              <a:t>Leave this, along with the program stop date blank if the student is still on an Abbreviated School Day Program.</a:t>
            </a:r>
            <a:endParaRPr lang="en-US" sz="1100" u="none" dirty="0">
              <a:latin typeface="+mn-lt"/>
            </a:endParaRPr>
          </a:p>
        </p:txBody>
      </p:sp>
    </p:spTree>
    <p:extLst>
      <p:ext uri="{BB962C8B-B14F-4D97-AF65-F5344CB8AC3E}">
        <p14:creationId xmlns:p14="http://schemas.microsoft.com/office/powerpoint/2010/main" val="11653279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dirty="0"/>
              <a:t>Cara</a:t>
            </a:r>
          </a:p>
          <a:p>
            <a:pPr marL="0" indent="0">
              <a:buClr>
                <a:schemeClr val="dk1"/>
              </a:buClr>
              <a:buSzPts val="1300"/>
              <a:buNone/>
            </a:pPr>
            <a:endParaRPr lang="en-US" dirty="0"/>
          </a:p>
          <a:p>
            <a:pPr marL="0" indent="0">
              <a:buClr>
                <a:schemeClr val="dk1"/>
              </a:buClr>
              <a:buSzPts val="1300"/>
              <a:buNone/>
            </a:pPr>
            <a:r>
              <a:rPr lang="en-US" dirty="0"/>
              <a:t>A student may have more than one record in the Application. This means that a student has multiple records with dates in the Program Stop Date field. I will demonstrate this later.</a:t>
            </a:r>
          </a:p>
        </p:txBody>
      </p:sp>
    </p:spTree>
    <p:extLst>
      <p:ext uri="{BB962C8B-B14F-4D97-AF65-F5344CB8AC3E}">
        <p14:creationId xmlns:p14="http://schemas.microsoft.com/office/powerpoint/2010/main" val="10519540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dirty="0"/>
              <a:t>Cara</a:t>
            </a:r>
          </a:p>
          <a:p>
            <a:pPr marL="0" indent="0">
              <a:buClr>
                <a:schemeClr val="dk1"/>
              </a:buClr>
              <a:buSzPts val="1300"/>
              <a:buNone/>
            </a:pPr>
            <a:endParaRPr lang="en-US" dirty="0"/>
          </a:p>
          <a:p>
            <a:pPr marL="0" indent="0">
              <a:buClr>
                <a:schemeClr val="dk1"/>
              </a:buClr>
              <a:buSzPts val="1300"/>
              <a:buNone/>
            </a:pPr>
            <a:r>
              <a:rPr lang="en-US" dirty="0"/>
              <a:t>This year the Application will ask you to Add a new record or Edit an existing record for a student with an “open” record. You can see in this window that Daffy, Daphne, Della, Louie, and </a:t>
            </a:r>
            <a:r>
              <a:rPr lang="en-US" dirty="0" err="1"/>
              <a:t>Quackmore</a:t>
            </a:r>
            <a:r>
              <a:rPr lang="en-US" dirty="0"/>
              <a:t> all have program start dates, but no program stop dates. These are examples of open records. </a:t>
            </a:r>
            <a:endParaRPr dirty="0"/>
          </a:p>
        </p:txBody>
      </p:sp>
    </p:spTree>
    <p:extLst>
      <p:ext uri="{BB962C8B-B14F-4D97-AF65-F5344CB8AC3E}">
        <p14:creationId xmlns:p14="http://schemas.microsoft.com/office/powerpoint/2010/main" val="36395290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sz="1100" dirty="0"/>
              <a:t>Cara</a:t>
            </a:r>
          </a:p>
          <a:p>
            <a:pPr marL="0" indent="0">
              <a:buClr>
                <a:schemeClr val="dk1"/>
              </a:buClr>
              <a:buSzPts val="1300"/>
              <a:buNone/>
            </a:pPr>
            <a:endParaRPr lang="en-US" sz="1100" dirty="0"/>
          </a:p>
          <a:p>
            <a:pPr marL="0" indent="0">
              <a:buClr>
                <a:schemeClr val="dk1"/>
              </a:buClr>
              <a:buSzPts val="1300"/>
              <a:buNone/>
            </a:pPr>
            <a:r>
              <a:rPr lang="en-US" sz="1100" dirty="0"/>
              <a:t>This is the process by which you can expect notifications from ODE regarding monthly verifications of your district’s data. Note that October will be our first month doing monthly verifications, so we anticipate some learning curves both for you and for us. </a:t>
            </a:r>
          </a:p>
        </p:txBody>
      </p:sp>
    </p:spTree>
    <p:extLst>
      <p:ext uri="{BB962C8B-B14F-4D97-AF65-F5344CB8AC3E}">
        <p14:creationId xmlns:p14="http://schemas.microsoft.com/office/powerpoint/2010/main" val="25820511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25092070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300"/>
              <a:buNone/>
              <a:tabLst/>
              <a:defRPr/>
            </a:pPr>
            <a:r>
              <a:rPr lang="en-US"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Cara</a:t>
            </a:r>
          </a:p>
          <a:p>
            <a:pPr marL="0" marR="0" lvl="0" indent="0" algn="l" defTabSz="914400" rtl="0" eaLnBrk="1" fontAlgn="auto" latinLnBrk="0" hangingPunct="1">
              <a:lnSpc>
                <a:spcPct val="100000"/>
              </a:lnSpc>
              <a:spcBef>
                <a:spcPts val="0"/>
              </a:spcBef>
              <a:spcAft>
                <a:spcPts val="0"/>
              </a:spcAft>
              <a:buClr>
                <a:schemeClr val="dk1"/>
              </a:buClr>
              <a:buSzPts val="1300"/>
              <a:buNone/>
              <a:tabLst/>
              <a:defRPr/>
            </a:pPr>
            <a:endParaRPr lang="en-US"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
                <a:schemeClr val="dk1"/>
              </a:buClr>
              <a:buSzPts val="1300"/>
              <a:tabLst/>
              <a:defRPr/>
            </a:pPr>
            <a:r>
              <a:rPr lang="en-US"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We saw a lot of instances where a student was coded “Other” but in the comment field something like “medical” was added. These students should have been coded as “1”.</a:t>
            </a:r>
          </a:p>
          <a:p>
            <a:pPr marL="171450" marR="0" lvl="0" indent="-171450" algn="l" defTabSz="914400" rtl="0" eaLnBrk="1" fontAlgn="auto" latinLnBrk="0" hangingPunct="1">
              <a:lnSpc>
                <a:spcPct val="100000"/>
              </a:lnSpc>
              <a:spcBef>
                <a:spcPts val="0"/>
              </a:spcBef>
              <a:spcAft>
                <a:spcPts val="0"/>
              </a:spcAft>
              <a:buClr>
                <a:schemeClr val="dk1"/>
              </a:buClr>
              <a:buSzPts val="1300"/>
              <a:tabLst/>
              <a:defRPr/>
            </a:pPr>
            <a:r>
              <a:rPr lang="en-US"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 is absolutely okay to use “Other” if your student doesn’t fit a code. If you are unsure about the reason code, please don’t hesitate to contact the Research Analyst or the Data Owner. </a:t>
            </a:r>
          </a:p>
          <a:p>
            <a:pPr marL="171450" marR="0" lvl="0" indent="-171450" algn="l" defTabSz="914400" rtl="0" eaLnBrk="1" fontAlgn="auto" latinLnBrk="0" hangingPunct="1">
              <a:lnSpc>
                <a:spcPct val="100000"/>
              </a:lnSpc>
              <a:spcBef>
                <a:spcPts val="0"/>
              </a:spcBef>
              <a:spcAft>
                <a:spcPts val="0"/>
              </a:spcAft>
              <a:buClr>
                <a:schemeClr val="dk1"/>
              </a:buClr>
              <a:buSzPts val="1300"/>
              <a:tabLst/>
              <a:defRPr/>
            </a:pPr>
            <a:r>
              <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We hope to eliminate “Other” in the future, b</a:t>
            </a:r>
            <a:r>
              <a:rPr lang="en-US"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ut for now are keeping it to capture anything not specified in the current list.</a:t>
            </a:r>
            <a:endParaRPr lang="en-US" sz="11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23216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300"/>
              <a:buNone/>
              <a:tabLst/>
              <a:defRPr/>
            </a:pPr>
            <a:r>
              <a:rPr lang="en-US"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Cara</a:t>
            </a:r>
          </a:p>
          <a:p>
            <a:pPr marL="0" marR="0" lvl="0" indent="0" algn="l" defTabSz="914400" rtl="0" eaLnBrk="1" fontAlgn="auto" latinLnBrk="0" hangingPunct="1">
              <a:lnSpc>
                <a:spcPct val="100000"/>
              </a:lnSpc>
              <a:spcBef>
                <a:spcPts val="0"/>
              </a:spcBef>
              <a:spcAft>
                <a:spcPts val="0"/>
              </a:spcAft>
              <a:buClr>
                <a:schemeClr val="dk1"/>
              </a:buClr>
              <a:buSzPts val="1300"/>
              <a:buNone/>
              <a:tabLst/>
              <a:defRPr/>
            </a:pPr>
            <a:endParaRPr lang="en-US" sz="1100" b="1" dirty="0">
              <a:solidFill>
                <a:schemeClr val="tx1"/>
              </a:solidFill>
              <a:latin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
                <a:schemeClr val="dk1"/>
              </a:buClr>
              <a:buSzPts val="1300"/>
              <a:tabLst/>
              <a:defRPr/>
            </a:pPr>
            <a:r>
              <a:rPr lang="en-US" sz="1100" b="0" dirty="0">
                <a:solidFill>
                  <a:schemeClr val="tx1"/>
                </a:solidFill>
              </a:rPr>
              <a:t>For now, there is no option to delete records on the district level.</a:t>
            </a:r>
          </a:p>
          <a:p>
            <a:pPr marL="171450" marR="0" lvl="0" indent="-171450" algn="l" defTabSz="914400" rtl="0" eaLnBrk="1" fontAlgn="auto" latinLnBrk="0" hangingPunct="1">
              <a:lnSpc>
                <a:spcPct val="100000"/>
              </a:lnSpc>
              <a:spcBef>
                <a:spcPts val="0"/>
              </a:spcBef>
              <a:spcAft>
                <a:spcPts val="0"/>
              </a:spcAft>
              <a:buClr>
                <a:schemeClr val="dk1"/>
              </a:buClr>
              <a:buSzPts val="1300"/>
              <a:tabLst/>
              <a:defRPr/>
            </a:pPr>
            <a:r>
              <a:rPr lang="en-US" sz="1100" b="0" dirty="0">
                <a:solidFill>
                  <a:schemeClr val="tx1"/>
                </a:solidFill>
              </a:rPr>
              <a:t>To delete a record, please contact the Research Analyst of the Data Owner who will submit a ticket on your behalf. </a:t>
            </a:r>
          </a:p>
          <a:p>
            <a:pPr marL="171450" marR="0" lvl="0" indent="-171450" algn="l" defTabSz="914400" rtl="0" eaLnBrk="1" fontAlgn="auto" latinLnBrk="0" hangingPunct="1">
              <a:lnSpc>
                <a:spcPct val="100000"/>
              </a:lnSpc>
              <a:spcBef>
                <a:spcPts val="0"/>
              </a:spcBef>
              <a:spcAft>
                <a:spcPts val="0"/>
              </a:spcAft>
              <a:buClr>
                <a:schemeClr val="dk1"/>
              </a:buClr>
              <a:buSzPts val="1300"/>
              <a:tabLst/>
              <a:defRPr/>
            </a:pPr>
            <a:r>
              <a:rPr lang="en-US" sz="1100" b="0" dirty="0">
                <a:solidFill>
                  <a:schemeClr val="tx1"/>
                </a:solidFill>
              </a:rPr>
              <a:t>The process is cumbersome. Please be very careful when entering data. Make sure you do not enter any start dates or consent dates incorrectly as these are not editable fields.</a:t>
            </a:r>
          </a:p>
          <a:p>
            <a:pPr marL="174708" indent="-174708">
              <a:buClr>
                <a:schemeClr val="dk1"/>
              </a:buClr>
              <a:buSzPct val="120000"/>
              <a:buFont typeface="Arial" panose="020B0604020202020204" pitchFamily="34" charset="0"/>
              <a:buChar char="•"/>
            </a:pPr>
            <a:r>
              <a:rPr lang="en-US" baseline="0" dirty="0">
                <a:solidFill>
                  <a:schemeClr val="tx1"/>
                </a:solidFill>
              </a:rPr>
              <a:t>Different from last year is the ability to edit a record after its creation. The data that CANNOT be edited and should be CAREFULLY entered is the program start date and the initial parental consent date. The process of deleting records is cumbersome and requires a ticket to ODE, so please take care when entering these data.</a:t>
            </a:r>
          </a:p>
          <a:p>
            <a:pPr marL="174708" indent="-174708">
              <a:buClr>
                <a:schemeClr val="dk1"/>
              </a:buClr>
              <a:buSzPct val="120000"/>
              <a:buFont typeface="Arial" panose="020B0604020202020204" pitchFamily="34" charset="0"/>
              <a:buChar char="•"/>
            </a:pPr>
            <a:r>
              <a:rPr lang="en-US" baseline="0" dirty="0">
                <a:solidFill>
                  <a:schemeClr val="tx1"/>
                </a:solidFill>
              </a:rPr>
              <a:t>We need more time to program this feature so it operates optimally. We will be adding this later on. This is all the information I have at this time</a:t>
            </a:r>
          </a:p>
          <a:p>
            <a:pPr marL="174708" indent="-174708">
              <a:buClr>
                <a:schemeClr val="dk1"/>
              </a:buClr>
              <a:buSzPct val="120000"/>
              <a:buFont typeface="Arial" panose="020B0604020202020204" pitchFamily="34" charset="0"/>
              <a:buChar char="•"/>
            </a:pPr>
            <a:r>
              <a:rPr lang="en-US" baseline="0" dirty="0">
                <a:solidFill>
                  <a:schemeClr val="tx1"/>
                </a:solidFill>
              </a:rPr>
              <a:t>As open records from the previous school year, 2023-2024, were moved into this new Application, there will not be a need to upload numerous records at once. For this reason, given the burden of developing a file upload option, you will only be able to input a single submission at a time. You will, however, be able to upload unlimited consent document to the student’s record.</a:t>
            </a:r>
          </a:p>
        </p:txBody>
      </p:sp>
    </p:spTree>
    <p:extLst>
      <p:ext uri="{BB962C8B-B14F-4D97-AF65-F5344CB8AC3E}">
        <p14:creationId xmlns:p14="http://schemas.microsoft.com/office/powerpoint/2010/main" val="1111884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5"/>
        <p:cNvGrpSpPr/>
        <p:nvPr/>
      </p:nvGrpSpPr>
      <p:grpSpPr>
        <a:xfrm>
          <a:off x="0" y="0"/>
          <a:ext cx="0" cy="0"/>
          <a:chOff x="0" y="0"/>
          <a:chExt cx="0" cy="0"/>
        </a:xfrm>
      </p:grpSpPr>
      <p:sp>
        <p:nvSpPr>
          <p:cNvPr id="706" name="Google Shape;706;g10b851efc64_0_727:notes"/>
          <p:cNvSpPr>
            <a:spLocks noGrp="1" noRot="1" noChangeAspect="1"/>
          </p:cNvSpPr>
          <p:nvPr>
            <p:ph type="sldImg" idx="2"/>
          </p:nvPr>
        </p:nvSpPr>
        <p:spPr>
          <a:xfrm>
            <a:off x="407988" y="696913"/>
            <a:ext cx="6199187"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7" name="Google Shape;707;g10b851efc64_0_727: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b="0" dirty="0">
                <a:solidFill>
                  <a:schemeClr val="dk1"/>
                </a:solidFill>
              </a:rPr>
              <a:t>Cara</a:t>
            </a:r>
          </a:p>
          <a:p>
            <a:pPr marL="0" indent="0">
              <a:buClr>
                <a:schemeClr val="dk1"/>
              </a:buClr>
              <a:buSzPts val="1300"/>
              <a:buNone/>
            </a:pPr>
            <a:endParaRPr lang="en-US" dirty="0">
              <a:solidFill>
                <a:schemeClr val="dk1"/>
              </a:solidFill>
            </a:endParaRPr>
          </a:p>
          <a:p>
            <a:pPr marL="0" indent="0">
              <a:buClr>
                <a:schemeClr val="dk1"/>
              </a:buClr>
              <a:buSzPts val="1300"/>
              <a:buNone/>
            </a:pPr>
            <a:r>
              <a:rPr lang="en-US" dirty="0">
                <a:solidFill>
                  <a:schemeClr val="dk1"/>
                </a:solidFill>
              </a:rPr>
              <a:t>As you navigate the data collection, please reach out to me or Elizabeth Jankowski for assistance as individual issues or questions arise. We are here to help. </a:t>
            </a:r>
          </a:p>
          <a:p>
            <a:pPr marL="0" indent="0">
              <a:buClr>
                <a:schemeClr val="dk1"/>
              </a:buClr>
              <a:buSzPts val="1300"/>
              <a:buNone/>
            </a:pPr>
            <a:endParaRPr lang="en-US" dirty="0">
              <a:solidFill>
                <a:schemeClr val="dk1"/>
              </a:solidFill>
            </a:endParaRPr>
          </a:p>
          <a:p>
            <a:pPr marL="0" indent="0">
              <a:buClr>
                <a:schemeClr val="dk1"/>
              </a:buClr>
              <a:buSzPts val="1300"/>
              <a:buNone/>
            </a:pPr>
            <a:r>
              <a:rPr lang="en-US" dirty="0">
                <a:solidFill>
                  <a:schemeClr val="dk1"/>
                </a:solidFill>
              </a:rPr>
              <a:t>I am the new designated Research Analyst for the Abbreviated School Day Program. However, if I am unavailable, any of the other Research Analysts on the OESO Data Team can assist.</a:t>
            </a:r>
          </a:p>
          <a:p>
            <a:pPr marL="0" indent="0">
              <a:buClr>
                <a:schemeClr val="dk1"/>
              </a:buClr>
              <a:buSzPts val="1300"/>
              <a:buNone/>
            </a:pPr>
            <a:endParaRPr dirty="0">
              <a:solidFill>
                <a:schemeClr val="dk1"/>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42776074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9"/>
        <p:cNvGrpSpPr/>
        <p:nvPr/>
      </p:nvGrpSpPr>
      <p:grpSpPr>
        <a:xfrm>
          <a:off x="0" y="0"/>
          <a:ext cx="0" cy="0"/>
          <a:chOff x="0" y="0"/>
          <a:chExt cx="0" cy="0"/>
        </a:xfrm>
      </p:grpSpPr>
      <p:sp>
        <p:nvSpPr>
          <p:cNvPr id="930" name="Google Shape;930;p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1" name="Google Shape;931;p48:notes"/>
          <p:cNvSpPr txBox="1">
            <a:spLocks noGrp="1"/>
          </p:cNvSpPr>
          <p:nvPr>
            <p:ph type="body" idx="1"/>
          </p:nvPr>
        </p:nvSpPr>
        <p:spPr>
          <a:xfrm>
            <a:off x="685800" y="4400549"/>
            <a:ext cx="5486400" cy="3600600"/>
          </a:xfrm>
          <a:prstGeom prst="rect">
            <a:avLst/>
          </a:prstGeom>
          <a:noFill/>
          <a:ln>
            <a:noFill/>
          </a:ln>
        </p:spPr>
        <p:txBody>
          <a:bodyPr spcFirstLastPara="1" wrap="square" lIns="86200" tIns="86200" rIns="86200" bIns="86200" anchor="t" anchorCtr="0">
            <a:noAutofit/>
          </a:bodyPr>
          <a:lstStyle/>
          <a:p>
            <a:pPr marL="0" lvl="1" indent="0">
              <a:buClr>
                <a:schemeClr val="dk1"/>
              </a:buClr>
              <a:buSzPts val="2300"/>
              <a:buNone/>
            </a:pP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FontTx/>
              <a:buNone/>
            </a:pPr>
            <a:endParaRPr lang="en-US" dirty="0"/>
          </a:p>
        </p:txBody>
      </p:sp>
    </p:spTree>
    <p:extLst>
      <p:ext uri="{BB962C8B-B14F-4D97-AF65-F5344CB8AC3E}">
        <p14:creationId xmlns:p14="http://schemas.microsoft.com/office/powerpoint/2010/main" val="4096778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2"/>
        <p:cNvGrpSpPr/>
        <p:nvPr/>
      </p:nvGrpSpPr>
      <p:grpSpPr>
        <a:xfrm>
          <a:off x="0" y="0"/>
          <a:ext cx="0" cy="0"/>
          <a:chOff x="0" y="0"/>
          <a:chExt cx="0" cy="0"/>
        </a:xfrm>
      </p:grpSpPr>
      <p:sp>
        <p:nvSpPr>
          <p:cNvPr id="713" name="Google Shape;713;g10b851efc64_0_741:notes"/>
          <p:cNvSpPr>
            <a:spLocks noGrp="1" noRot="1" noChangeAspect="1"/>
          </p:cNvSpPr>
          <p:nvPr>
            <p:ph type="sldImg" idx="2"/>
          </p:nvPr>
        </p:nvSpPr>
        <p:spPr>
          <a:xfrm>
            <a:off x="407988" y="696913"/>
            <a:ext cx="6199187"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4" name="Google Shape;714;g10b851efc64_0_741: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 sz="1100" dirty="0">
                <a:latin typeface="+mn-lt"/>
                <a:cs typeface="Calibri" panose="020F0502020204030204" pitchFamily="34" charset="0"/>
              </a:rPr>
              <a:t>Cara</a:t>
            </a:r>
          </a:p>
          <a:p>
            <a:pPr marL="0" indent="0">
              <a:buClr>
                <a:schemeClr val="dk1"/>
              </a:buClr>
              <a:buSzPts val="1300"/>
              <a:buNone/>
            </a:pPr>
            <a:endParaRPr lang="en" sz="1100" dirty="0">
              <a:solidFill>
                <a:schemeClr val="tx1"/>
              </a:solidFill>
              <a:latin typeface="+mn-lt"/>
              <a:cs typeface="Calibri" panose="020F0502020204030204" pitchFamily="34" charset="0"/>
            </a:endParaRPr>
          </a:p>
          <a:p>
            <a:pPr marL="0" indent="0">
              <a:buClr>
                <a:schemeClr val="dk1"/>
              </a:buClr>
              <a:buSzPts val="1300"/>
              <a:buNone/>
            </a:pPr>
            <a:r>
              <a:rPr lang="en" sz="1100" dirty="0">
                <a:solidFill>
                  <a:schemeClr val="tx1"/>
                </a:solidFill>
                <a:latin typeface="+mn-lt"/>
                <a:cs typeface="Calibri" panose="020F0502020204030204" pitchFamily="34" charset="0"/>
              </a:rPr>
              <a:t>The purpose of the Abbreviated Day</a:t>
            </a:r>
            <a:r>
              <a:rPr lang="en" sz="1100" baseline="0" dirty="0">
                <a:solidFill>
                  <a:schemeClr val="tx1"/>
                </a:solidFill>
                <a:latin typeface="+mn-lt"/>
                <a:cs typeface="Calibri" panose="020F0502020204030204" pitchFamily="34" charset="0"/>
              </a:rPr>
              <a:t> </a:t>
            </a:r>
            <a:r>
              <a:rPr lang="en" sz="1100" dirty="0">
                <a:solidFill>
                  <a:schemeClr val="tx1"/>
                </a:solidFill>
                <a:latin typeface="+mn-lt"/>
                <a:cs typeface="Calibri" panose="020F0502020204030204" pitchFamily="34" charset="0"/>
              </a:rPr>
              <a:t>collection is to collect student level</a:t>
            </a:r>
            <a:r>
              <a:rPr lang="en" sz="1100" baseline="0" dirty="0">
                <a:solidFill>
                  <a:schemeClr val="tx1"/>
                </a:solidFill>
                <a:latin typeface="+mn-lt"/>
                <a:cs typeface="Calibri" panose="020F0502020204030204" pitchFamily="34" charset="0"/>
              </a:rPr>
              <a:t> records for those who are on an abbreviated school day program.</a:t>
            </a:r>
          </a:p>
          <a:p>
            <a:pPr marL="171450" indent="-171450">
              <a:buClr>
                <a:schemeClr val="dk1"/>
              </a:buClr>
              <a:buSzPct val="120000"/>
              <a:buFont typeface="Arial" panose="020B0604020202020204" pitchFamily="34" charset="0"/>
              <a:buChar char="•"/>
            </a:pPr>
            <a:r>
              <a:rPr lang="en" sz="1100" dirty="0">
                <a:solidFill>
                  <a:schemeClr val="tx1"/>
                </a:solidFill>
                <a:latin typeface="+mn-lt"/>
                <a:ea typeface="Calibri"/>
                <a:cs typeface="Calibri" panose="020F0502020204030204" pitchFamily="34" charset="0"/>
                <a:sym typeface="Calibri"/>
              </a:rPr>
              <a:t>SB 81,9 signed into law last summer, created new provisions relating to abbreviated school day programs. </a:t>
            </a:r>
          </a:p>
          <a:p>
            <a:pPr marL="171450" indent="-171450">
              <a:buClr>
                <a:schemeClr val="dk1"/>
              </a:buClr>
              <a:buSzPct val="120000"/>
              <a:buFont typeface="Arial" panose="020B0604020202020204" pitchFamily="34" charset="0"/>
              <a:buChar char="•"/>
            </a:pPr>
            <a:r>
              <a:rPr lang="en-US" sz="1100" dirty="0">
                <a:solidFill>
                  <a:schemeClr val="tx1"/>
                </a:solidFill>
                <a:latin typeface="+mn-lt"/>
                <a:ea typeface="Calibri"/>
                <a:cs typeface="Calibri" panose="020F0502020204030204" pitchFamily="34" charset="0"/>
                <a:sym typeface="Calibri"/>
              </a:rPr>
              <a:t>This data </a:t>
            </a:r>
            <a:r>
              <a:rPr lang="en" sz="1100" dirty="0">
                <a:latin typeface="+mn-lt"/>
              </a:rPr>
              <a:t>will be used for</a:t>
            </a:r>
            <a:endParaRPr lang="en" sz="1100" baseline="0" dirty="0">
              <a:latin typeface="+mn-lt"/>
            </a:endParaRPr>
          </a:p>
          <a:p>
            <a:pPr marL="631908" lvl="1" indent="-174708" defTabSz="931774">
              <a:buSzPct val="120000"/>
              <a:buFont typeface="Courier New" panose="02070309020205020404" pitchFamily="49" charset="0"/>
              <a:buChar char="o"/>
              <a:defRPr/>
            </a:pPr>
            <a:r>
              <a:rPr lang="en-US" sz="1100" dirty="0">
                <a:latin typeface="+mn-lt"/>
                <a:ea typeface="Calibri"/>
                <a:cs typeface="Calibri"/>
                <a:sym typeface="Calibri"/>
              </a:rPr>
              <a:t>Tracking and monitoring the use of Abbreviated School Day Program per SB 819, and </a:t>
            </a:r>
          </a:p>
          <a:p>
            <a:pPr marL="631908" lvl="1" indent="-174708" defTabSz="931774">
              <a:buSzPct val="120000"/>
              <a:buFont typeface="Courier New" panose="02070309020205020404" pitchFamily="49" charset="0"/>
              <a:buChar char="o"/>
              <a:defRPr/>
            </a:pPr>
            <a:r>
              <a:rPr lang="en-US" sz="1100" dirty="0">
                <a:solidFill>
                  <a:schemeClr val="tx1"/>
                </a:solidFill>
                <a:latin typeface="+mn-lt"/>
                <a:ea typeface="Calibri"/>
                <a:cs typeface="Calibri" panose="020F0502020204030204" pitchFamily="34" charset="0"/>
                <a:sym typeface="Calibri"/>
              </a:rPr>
              <a:t>Providing guidance and technical assistance to districts and agencies. </a:t>
            </a:r>
            <a:endParaRPr lang="en-US" sz="1100" dirty="0">
              <a:solidFill>
                <a:schemeClr val="tx1"/>
              </a:solidFill>
              <a:latin typeface="+mn-lt"/>
              <a:cs typeface="Calibri" panose="020F0502020204030204" pitchFamily="34" charset="0"/>
            </a:endParaRPr>
          </a:p>
          <a:p>
            <a:pPr marL="349415" indent="-349415">
              <a:buClr>
                <a:schemeClr val="dk1"/>
              </a:buClr>
              <a:buSzPts val="1300"/>
            </a:pPr>
            <a:endParaRPr lang="en-US" sz="1100" dirty="0">
              <a:solidFill>
                <a:schemeClr val="tx1"/>
              </a:solidFill>
              <a:latin typeface="+mn-lt"/>
              <a:cs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dirty="0">
                <a:solidFill>
                  <a:schemeClr val="dk1"/>
                </a:solidFill>
              </a:rPr>
              <a:t>Cara</a:t>
            </a:r>
          </a:p>
          <a:p>
            <a:pPr marL="0" indent="0">
              <a:buClr>
                <a:schemeClr val="dk1"/>
              </a:buClr>
              <a:buSzPts val="1300"/>
              <a:buNone/>
            </a:pPr>
            <a:endParaRPr lang="en-US" dirty="0">
              <a:solidFill>
                <a:schemeClr val="dk1"/>
              </a:solidFill>
            </a:endParaRPr>
          </a:p>
          <a:p>
            <a:pPr marL="0" indent="0">
              <a:buClr>
                <a:schemeClr val="dk1"/>
              </a:buClr>
              <a:buSzPts val="1300"/>
              <a:buNone/>
            </a:pPr>
            <a:r>
              <a:rPr lang="en-US" dirty="0">
                <a:solidFill>
                  <a:schemeClr val="dk1"/>
                </a:solidFill>
              </a:rPr>
              <a:t>Here are the districts</a:t>
            </a:r>
            <a:r>
              <a:rPr lang="en-US" baseline="0" dirty="0">
                <a:solidFill>
                  <a:schemeClr val="dk1"/>
                </a:solidFill>
              </a:rPr>
              <a:t> and agencies required to submit data to this collection.  </a:t>
            </a:r>
            <a:endParaRPr lang="en-US" dirty="0">
              <a:solidFill>
                <a:schemeClr val="dk1"/>
              </a:solidFill>
            </a:endParaRPr>
          </a:p>
          <a:p>
            <a:pPr marL="0" indent="0">
              <a:buClr>
                <a:schemeClr val="dk1"/>
              </a:buClr>
              <a:buSzPts val="1300"/>
              <a:buNone/>
            </a:pPr>
            <a:endParaRPr dirty="0"/>
          </a:p>
        </p:txBody>
      </p:sp>
    </p:spTree>
    <p:extLst>
      <p:ext uri="{BB962C8B-B14F-4D97-AF65-F5344CB8AC3E}">
        <p14:creationId xmlns:p14="http://schemas.microsoft.com/office/powerpoint/2010/main" val="1424274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3660610"/>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dirty="0">
                <a:solidFill>
                  <a:schemeClr val="dk1"/>
                </a:solidFill>
              </a:rPr>
              <a:t>Cara</a:t>
            </a:r>
          </a:p>
          <a:p>
            <a:pPr marL="0" indent="0">
              <a:buClr>
                <a:schemeClr val="dk1"/>
              </a:buClr>
              <a:buSzPts val="1300"/>
              <a:buNone/>
            </a:pPr>
            <a:endParaRPr lang="en-US" dirty="0">
              <a:solidFill>
                <a:schemeClr val="dk1"/>
              </a:solidFill>
            </a:endParaRPr>
          </a:p>
          <a:p>
            <a:pPr marL="0" indent="0">
              <a:buClr>
                <a:schemeClr val="dk1"/>
              </a:buClr>
              <a:buSzPts val="1300"/>
              <a:buNone/>
            </a:pPr>
            <a:r>
              <a:rPr lang="en-US" dirty="0">
                <a:solidFill>
                  <a:schemeClr val="dk1"/>
                </a:solidFill>
              </a:rPr>
              <a:t>An Abbreviated School</a:t>
            </a:r>
            <a:r>
              <a:rPr lang="en-US" baseline="0" dirty="0">
                <a:solidFill>
                  <a:schemeClr val="dk1"/>
                </a:solidFill>
              </a:rPr>
              <a:t> Day Program as defined by </a:t>
            </a:r>
            <a:r>
              <a:rPr lang="en-US" b="1" baseline="0" dirty="0">
                <a:solidFill>
                  <a:schemeClr val="dk1"/>
                </a:solidFill>
              </a:rPr>
              <a:t>Senate Bill 819 </a:t>
            </a:r>
            <a:r>
              <a:rPr lang="en-US" baseline="0" dirty="0">
                <a:solidFill>
                  <a:schemeClr val="dk1"/>
                </a:solidFill>
              </a:rPr>
              <a:t>has two parts:</a:t>
            </a:r>
          </a:p>
          <a:p>
            <a:pPr marL="228600" indent="-228600">
              <a:buClr>
                <a:schemeClr val="dk1"/>
              </a:buClr>
              <a:buSzPct val="90000"/>
              <a:buFont typeface="+mj-lt"/>
              <a:buAutoNum type="arabicPeriod"/>
            </a:pPr>
            <a:r>
              <a:rPr lang="en-US" baseline="0" dirty="0">
                <a:solidFill>
                  <a:schemeClr val="dk1"/>
                </a:solidFill>
              </a:rPr>
              <a:t>One, It is an educational program in which the school district restricts access for a student with a disability to hours of </a:t>
            </a:r>
            <a:r>
              <a:rPr lang="en-US" u="sng" baseline="0" dirty="0">
                <a:solidFill>
                  <a:schemeClr val="dk1"/>
                </a:solidFill>
              </a:rPr>
              <a:t>instruction or educational service</a:t>
            </a:r>
            <a:r>
              <a:rPr lang="en-US" baseline="0" dirty="0">
                <a:solidFill>
                  <a:schemeClr val="dk1"/>
                </a:solidFill>
              </a:rPr>
              <a:t>s to less than the number of hours of instruction or educational services that are provided to the majority of other students who are in the same grade within the student’s resident school district, </a:t>
            </a:r>
            <a:endParaRPr lang="en-US" dirty="0">
              <a:solidFill>
                <a:schemeClr val="dk1"/>
              </a:solidFill>
            </a:endParaRPr>
          </a:p>
          <a:p>
            <a:pPr marL="228600" indent="-228600">
              <a:buClr>
                <a:schemeClr val="dk1"/>
              </a:buClr>
              <a:buSzPct val="90000"/>
              <a:buFont typeface="+mj-lt"/>
              <a:buAutoNum type="arabicPeriod"/>
            </a:pPr>
            <a:r>
              <a:rPr lang="en-US" dirty="0">
                <a:solidFill>
                  <a:schemeClr val="dk1"/>
                </a:solidFill>
              </a:rPr>
              <a:t>If the first criteria is met, then the student is considered </a:t>
            </a:r>
            <a:r>
              <a:rPr lang="en-US" baseline="0" dirty="0">
                <a:solidFill>
                  <a:schemeClr val="dk1"/>
                </a:solidFill>
              </a:rPr>
              <a:t>in an abbreviated school day </a:t>
            </a:r>
            <a:r>
              <a:rPr lang="en-US" b="1" baseline="0" dirty="0">
                <a:solidFill>
                  <a:schemeClr val="dk1"/>
                </a:solidFill>
              </a:rPr>
              <a:t>program</a:t>
            </a:r>
            <a:r>
              <a:rPr lang="en-US" baseline="0" dirty="0">
                <a:solidFill>
                  <a:schemeClr val="dk1"/>
                </a:solidFill>
              </a:rPr>
              <a:t> IF the number of abbreviated school days exceeds 10 days. On day 11 the student is considered on an </a:t>
            </a:r>
            <a:r>
              <a:rPr lang="en-US" dirty="0">
                <a:solidFill>
                  <a:schemeClr val="dk1"/>
                </a:solidFill>
              </a:rPr>
              <a:t>Abbreviated School</a:t>
            </a:r>
            <a:r>
              <a:rPr lang="en-US" baseline="0" dirty="0">
                <a:solidFill>
                  <a:schemeClr val="dk1"/>
                </a:solidFill>
              </a:rPr>
              <a:t> Day Program. </a:t>
            </a:r>
            <a:endParaRPr lang="en-US" dirty="0"/>
          </a:p>
          <a:p>
            <a:pPr marL="0" indent="0">
              <a:buClr>
                <a:schemeClr val="dk1"/>
              </a:buClr>
              <a:buSzPts val="130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10b851efc64_0_74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20" name="Google Shape;720;g10b851efc64_0_746:notes"/>
          <p:cNvSpPr txBox="1">
            <a:spLocks noGrp="1"/>
          </p:cNvSpPr>
          <p:nvPr>
            <p:ph type="body" idx="1"/>
          </p:nvPr>
        </p:nvSpPr>
        <p:spPr>
          <a:xfrm>
            <a:off x="701040" y="4473891"/>
            <a:ext cx="5608320" cy="4302716"/>
          </a:xfrm>
          <a:prstGeom prst="rect">
            <a:avLst/>
          </a:prstGeom>
          <a:noFill/>
          <a:ln>
            <a:noFill/>
          </a:ln>
        </p:spPr>
        <p:txBody>
          <a:bodyPr spcFirstLastPara="1" wrap="square" lIns="87812" tIns="87812" rIns="87812" bIns="87812" anchor="t" anchorCtr="0">
            <a:noAutofit/>
          </a:bodyPr>
          <a:lstStyle/>
          <a:p>
            <a:pPr marL="0" indent="0">
              <a:buClr>
                <a:schemeClr val="dk1"/>
              </a:buClr>
              <a:buSzPts val="1300"/>
              <a:buNone/>
            </a:pPr>
            <a:r>
              <a:rPr lang="en-US" sz="1100" dirty="0">
                <a:solidFill>
                  <a:schemeClr val="dk1"/>
                </a:solidFill>
              </a:rPr>
              <a:t>Cara</a:t>
            </a:r>
          </a:p>
          <a:p>
            <a:pPr marL="0" indent="0">
              <a:buClr>
                <a:schemeClr val="dk1"/>
              </a:buClr>
              <a:buSzPts val="1300"/>
              <a:buNone/>
            </a:pPr>
            <a:endParaRPr lang="en-US" sz="1100" dirty="0">
              <a:solidFill>
                <a:schemeClr val="dk1"/>
              </a:solidFill>
            </a:endParaRPr>
          </a:p>
          <a:p>
            <a:pPr marL="0" indent="0">
              <a:buClr>
                <a:schemeClr val="dk1"/>
              </a:buClr>
              <a:buSzPts val="1300"/>
              <a:buNone/>
            </a:pPr>
            <a:r>
              <a:rPr lang="en-US" sz="1100" u="sng" dirty="0">
                <a:solidFill>
                  <a:schemeClr val="dk1"/>
                </a:solidFill>
              </a:rPr>
              <a:t>The criteria for reporting</a:t>
            </a:r>
            <a:r>
              <a:rPr lang="en-US" sz="1100" u="sng" baseline="0" dirty="0">
                <a:solidFill>
                  <a:schemeClr val="dk1"/>
                </a:solidFill>
              </a:rPr>
              <a:t> a record:</a:t>
            </a:r>
          </a:p>
          <a:p>
            <a:pPr marL="171450" indent="-171450">
              <a:spcBef>
                <a:spcPts val="0"/>
              </a:spcBef>
              <a:buSzPct val="120000"/>
              <a:buFont typeface="Arial" panose="020B0604020202020204" pitchFamily="34" charset="0"/>
              <a:buChar char="•"/>
            </a:pPr>
            <a:r>
              <a:rPr lang="en-US" sz="1100" dirty="0"/>
              <a:t>When a student with </a:t>
            </a:r>
            <a:r>
              <a:rPr lang="en" sz="1100" dirty="0"/>
              <a:t>an IEP, 504 plan or referral for an evaluation for Special Education or Section 504, i</a:t>
            </a:r>
            <a:r>
              <a:rPr lang="en-US" sz="1100" dirty="0"/>
              <a:t>s on an abbreviated school day for more than 10 school days </a:t>
            </a:r>
            <a:r>
              <a:rPr lang="en-US" sz="1100" u="sng" dirty="0"/>
              <a:t>per school year </a:t>
            </a:r>
          </a:p>
          <a:p>
            <a:pPr marL="171450" indent="-171450">
              <a:spcBef>
                <a:spcPts val="0"/>
              </a:spcBef>
              <a:buSzPct val="120000"/>
              <a:buFont typeface="Arial" panose="020B0604020202020204" pitchFamily="34" charset="0"/>
              <a:buChar char="•"/>
            </a:pPr>
            <a:r>
              <a:rPr lang="en-US" sz="1100" u="none" dirty="0"/>
              <a:t>A record</a:t>
            </a:r>
            <a:r>
              <a:rPr lang="en-US" sz="1100" dirty="0"/>
              <a:t>(s)</a:t>
            </a:r>
            <a:r>
              <a:rPr lang="en-US" sz="1100" baseline="0" dirty="0"/>
              <a:t> </a:t>
            </a:r>
            <a:r>
              <a:rPr lang="en-US" sz="1100" dirty="0"/>
              <a:t>becomes reportable when it reaches day11. </a:t>
            </a:r>
          </a:p>
          <a:p>
            <a:pPr marL="171450" marR="0" lvl="0" indent="-171450" algn="l" defTabSz="914400" rtl="0" eaLnBrk="1" fontAlgn="auto" latinLnBrk="0" hangingPunct="1">
              <a:lnSpc>
                <a:spcPct val="100000"/>
              </a:lnSpc>
              <a:spcBef>
                <a:spcPts val="0"/>
              </a:spcBef>
              <a:spcAft>
                <a:spcPts val="0"/>
              </a:spcAft>
              <a:buClr>
                <a:srgbClr val="000000"/>
              </a:buClr>
              <a:buSzPct val="120000"/>
              <a:buFont typeface="Arial" panose="020B0604020202020204" pitchFamily="34" charset="0"/>
              <a:buChar char="•"/>
              <a:tabLst/>
              <a:defRPr/>
            </a:pPr>
            <a:r>
              <a:rPr lang="en-US" sz="1100" dirty="0"/>
              <a:t>The count of</a:t>
            </a:r>
            <a:r>
              <a:rPr lang="en-US" sz="1100" baseline="0" dirty="0"/>
              <a:t> d</a:t>
            </a:r>
            <a:r>
              <a:rPr lang="en-US" sz="1100" dirty="0"/>
              <a:t>ays is cumulative! For example, </a:t>
            </a:r>
            <a:r>
              <a:rPr lang="en-US" sz="1100" baseline="0" dirty="0"/>
              <a:t>11 school days in a row or a total of 11 days accumulated throughout the school year.</a:t>
            </a:r>
            <a:endParaRPr lang="en-US" sz="1100" dirty="0"/>
          </a:p>
          <a:p>
            <a:pPr marL="38824" indent="0">
              <a:spcBef>
                <a:spcPts val="510"/>
              </a:spcBef>
              <a:buSzPts val="3000"/>
              <a:buNone/>
            </a:pPr>
            <a:endParaRPr lang="en-US" sz="1100" dirty="0"/>
          </a:p>
          <a:p>
            <a:pPr marL="38824" indent="0">
              <a:spcBef>
                <a:spcPts val="510"/>
              </a:spcBef>
              <a:buSzPts val="3000"/>
              <a:buNone/>
            </a:pPr>
            <a:r>
              <a:rPr lang="en-US" sz="1100" u="sng" dirty="0"/>
              <a:t>Info</a:t>
            </a:r>
            <a:r>
              <a:rPr lang="en-US" sz="1100" u="sng" baseline="0" dirty="0"/>
              <a:t> for presenter use ONLY</a:t>
            </a:r>
            <a:r>
              <a:rPr lang="en-US" sz="1100" baseline="0" dirty="0"/>
              <a:t>: </a:t>
            </a:r>
          </a:p>
          <a:p>
            <a:pPr marL="0" indent="0">
              <a:buClr>
                <a:schemeClr val="dk1"/>
              </a:buClr>
              <a:buSzPts val="1300"/>
              <a:buNone/>
            </a:pPr>
            <a:r>
              <a:rPr lang="en-US" sz="1100" dirty="0">
                <a:solidFill>
                  <a:schemeClr val="dk1"/>
                </a:solidFill>
              </a:rPr>
              <a:t>(see Sec 4. (e) </a:t>
            </a:r>
          </a:p>
          <a:p>
            <a:pPr marL="0" indent="0">
              <a:buClr>
                <a:schemeClr val="dk1"/>
              </a:buClr>
              <a:buSzPts val="1300"/>
              <a:buNone/>
            </a:pPr>
            <a:r>
              <a:rPr lang="en-US" sz="1100" dirty="0">
                <a:solidFill>
                  <a:schemeClr val="dk1"/>
                </a:solidFill>
              </a:rPr>
              <a:t>At least once every 30 calendar days during the school year, inform the Department</a:t>
            </a:r>
          </a:p>
          <a:p>
            <a:pPr marL="0" indent="0">
              <a:buClr>
                <a:schemeClr val="dk1"/>
              </a:buClr>
              <a:buSzPts val="1300"/>
              <a:buNone/>
            </a:pPr>
            <a:r>
              <a:rPr lang="en-US" sz="1100" dirty="0">
                <a:solidFill>
                  <a:schemeClr val="dk1"/>
                </a:solidFill>
              </a:rPr>
              <a:t>of Education about the student’s abbreviated school day program placement, including:</a:t>
            </a:r>
          </a:p>
          <a:p>
            <a:pPr marL="0" indent="0">
              <a:buClr>
                <a:schemeClr val="dk1"/>
              </a:buClr>
              <a:buSzPts val="1300"/>
              <a:buNone/>
            </a:pPr>
            <a:r>
              <a:rPr lang="en-US" sz="1100" dirty="0">
                <a:solidFill>
                  <a:schemeClr val="dk1"/>
                </a:solidFill>
              </a:rPr>
              <a:t>(A) The grade level of the student;</a:t>
            </a:r>
          </a:p>
          <a:p>
            <a:pPr marL="0" indent="0">
              <a:buClr>
                <a:schemeClr val="dk1"/>
              </a:buClr>
              <a:buSzPts val="1300"/>
              <a:buNone/>
            </a:pPr>
            <a:r>
              <a:rPr lang="en-US" sz="1100" dirty="0">
                <a:solidFill>
                  <a:schemeClr val="dk1"/>
                </a:solidFill>
              </a:rPr>
              <a:t>(B) The number of hours of instruction and educational services the school district is</a:t>
            </a:r>
          </a:p>
          <a:p>
            <a:pPr marL="0" indent="0">
              <a:buClr>
                <a:schemeClr val="dk1"/>
              </a:buClr>
              <a:buSzPts val="1300"/>
              <a:buNone/>
            </a:pPr>
            <a:r>
              <a:rPr lang="en-US" sz="1100" dirty="0">
                <a:solidFill>
                  <a:schemeClr val="dk1"/>
                </a:solidFill>
              </a:rPr>
              <a:t>scheduled to provide to the student each week;</a:t>
            </a:r>
          </a:p>
          <a:p>
            <a:pPr marL="0" indent="0">
              <a:buClr>
                <a:schemeClr val="dk1"/>
              </a:buClr>
              <a:buSzPts val="1300"/>
              <a:buNone/>
            </a:pPr>
            <a:r>
              <a:rPr lang="en-US" sz="1100" dirty="0">
                <a:solidFill>
                  <a:schemeClr val="dk1"/>
                </a:solidFill>
              </a:rPr>
              <a:t>(C) </a:t>
            </a:r>
            <a:r>
              <a:rPr lang="en-US" sz="1100" b="0" dirty="0">
                <a:solidFill>
                  <a:schemeClr val="dk1"/>
                </a:solidFill>
              </a:rPr>
              <a:t>The date the student began the abbreviated school day program; </a:t>
            </a:r>
            <a:r>
              <a:rPr lang="en-US" sz="1100" dirty="0">
                <a:solidFill>
                  <a:schemeClr val="dk1"/>
                </a:solidFill>
              </a:rPr>
              <a:t>and</a:t>
            </a:r>
          </a:p>
          <a:p>
            <a:pPr marL="0" indent="0">
              <a:buClr>
                <a:schemeClr val="dk1"/>
              </a:buClr>
              <a:buSzPts val="1300"/>
              <a:buNone/>
            </a:pPr>
            <a:r>
              <a:rPr lang="en-US" sz="1100" dirty="0">
                <a:solidFill>
                  <a:schemeClr val="dk1"/>
                </a:solidFill>
              </a:rPr>
              <a:t>(D) The date by which the student is expected to receive meaningful access to the same</a:t>
            </a:r>
          </a:p>
          <a:p>
            <a:pPr marL="0" indent="0">
              <a:buClr>
                <a:schemeClr val="dk1"/>
              </a:buClr>
              <a:buSzPts val="1300"/>
              <a:buNone/>
            </a:pPr>
            <a:r>
              <a:rPr lang="en-US" sz="1100" dirty="0">
                <a:solidFill>
                  <a:schemeClr val="dk1"/>
                </a:solidFill>
              </a:rPr>
              <a:t>number of hours of instruction and educational services that are provided to the majority</a:t>
            </a:r>
          </a:p>
          <a:p>
            <a:pPr marL="0" indent="0">
              <a:buClr>
                <a:schemeClr val="dk1"/>
              </a:buClr>
              <a:buSzPts val="1300"/>
              <a:buNone/>
            </a:pPr>
            <a:r>
              <a:rPr lang="en-US" sz="1100" dirty="0">
                <a:solidFill>
                  <a:schemeClr val="dk1"/>
                </a:solidFill>
              </a:rPr>
              <a:t>of other students who are in the same grade within the student’s resident school district.</a:t>
            </a:r>
          </a:p>
          <a:p>
            <a:pPr marL="0" indent="0">
              <a:buClr>
                <a:schemeClr val="dk1"/>
              </a:buClr>
              <a:buSzPts val="1300"/>
              <a:buNone/>
            </a:pPr>
            <a:endParaRPr lang="en-US" sz="1100" dirty="0">
              <a:solidFill>
                <a:schemeClr val="dk1"/>
              </a:solidFill>
            </a:endParaRPr>
          </a:p>
        </p:txBody>
      </p:sp>
    </p:spTree>
    <p:extLst>
      <p:ext uri="{BB962C8B-B14F-4D97-AF65-F5344CB8AC3E}">
        <p14:creationId xmlns:p14="http://schemas.microsoft.com/office/powerpoint/2010/main" val="3682909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8.jp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8.jp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8.jp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8.jp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
        <p:cNvGrpSpPr/>
        <p:nvPr/>
      </p:nvGrpSpPr>
      <p:grpSpPr>
        <a:xfrm>
          <a:off x="0" y="0"/>
          <a:ext cx="0" cy="0"/>
          <a:chOff x="0" y="0"/>
          <a:chExt cx="0" cy="0"/>
        </a:xfrm>
      </p:grpSpPr>
      <p:sp>
        <p:nvSpPr>
          <p:cNvPr id="14" name="Google Shape;14;p2"/>
          <p:cNvSpPr txBox="1">
            <a:spLocks noGrp="1"/>
          </p:cNvSpPr>
          <p:nvPr>
            <p:ph type="title"/>
          </p:nvPr>
        </p:nvSpPr>
        <p:spPr>
          <a:xfrm>
            <a:off x="537882" y="342900"/>
            <a:ext cx="8088300" cy="7698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15" name="Google Shape;15;p2"/>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16" name="Google Shape;16;p2"/>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17" name="Google Shape;17;p2"/>
          <p:cNvSpPr txBox="1">
            <a:spLocks noGrp="1"/>
          </p:cNvSpPr>
          <p:nvPr>
            <p:ph type="ftr" idx="11"/>
          </p:nvPr>
        </p:nvSpPr>
        <p:spPr>
          <a:xfrm>
            <a:off x="537882" y="4604845"/>
            <a:ext cx="21483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18" name="Google Shape;18;p2"/>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no pattern_3_Blank">
  <p:cSld name="no pattern_3_Blank">
    <p:bg>
      <p:bgPr>
        <a:solidFill>
          <a:schemeClr val="lt1"/>
        </a:solidFill>
        <a:effectLst/>
      </p:bgPr>
    </p:bg>
    <p:spTree>
      <p:nvGrpSpPr>
        <p:cNvPr id="1" name="Shape 100"/>
        <p:cNvGrpSpPr/>
        <p:nvPr/>
      </p:nvGrpSpPr>
      <p:grpSpPr>
        <a:xfrm>
          <a:off x="0" y="0"/>
          <a:ext cx="0" cy="0"/>
          <a:chOff x="0" y="0"/>
          <a:chExt cx="0" cy="0"/>
        </a:xfrm>
      </p:grpSpPr>
      <p:sp>
        <p:nvSpPr>
          <p:cNvPr id="101" name="Google Shape;101;p13"/>
          <p:cNvSpPr txBox="1">
            <a:spLocks noGrp="1"/>
          </p:cNvSpPr>
          <p:nvPr>
            <p:ph type="title"/>
          </p:nvPr>
        </p:nvSpPr>
        <p:spPr>
          <a:xfrm>
            <a:off x="120178" y="103911"/>
            <a:ext cx="8924400" cy="5952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2700"/>
              <a:buFont typeface="Calibri"/>
              <a:buNone/>
              <a:defRPr sz="2700">
                <a:solidFill>
                  <a:schemeClr val="dk1"/>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pic>
        <p:nvPicPr>
          <p:cNvPr id="102" name="Google Shape;102;p13" descr="Decorative blue bar"/>
          <p:cNvPicPr preferRelativeResize="0"/>
          <p:nvPr/>
        </p:nvPicPr>
        <p:blipFill rotWithShape="1">
          <a:blip r:embed="rId2">
            <a:alphaModFix/>
          </a:blip>
          <a:srcRect/>
          <a:stretch/>
        </p:blipFill>
        <p:spPr>
          <a:xfrm>
            <a:off x="0" y="4871140"/>
            <a:ext cx="9144001" cy="276279"/>
          </a:xfrm>
          <a:prstGeom prst="rect">
            <a:avLst/>
          </a:prstGeom>
          <a:noFill/>
          <a:ln>
            <a:noFill/>
          </a:ln>
        </p:spPr>
      </p:pic>
      <p:pic>
        <p:nvPicPr>
          <p:cNvPr id="103" name="Google Shape;103;p13" descr="Oregon Department of Education Logo"/>
          <p:cNvPicPr preferRelativeResize="0"/>
          <p:nvPr/>
        </p:nvPicPr>
        <p:blipFill rotWithShape="1">
          <a:blip r:embed="rId3">
            <a:alphaModFix/>
          </a:blip>
          <a:srcRect/>
          <a:stretch/>
        </p:blipFill>
        <p:spPr>
          <a:xfrm>
            <a:off x="7171552" y="4195712"/>
            <a:ext cx="1479336" cy="735684"/>
          </a:xfrm>
          <a:prstGeom prst="rect">
            <a:avLst/>
          </a:prstGeom>
          <a:noFill/>
          <a:ln>
            <a:noFill/>
          </a:ln>
        </p:spPr>
      </p:pic>
      <p:sp>
        <p:nvSpPr>
          <p:cNvPr id="104" name="Google Shape;104;p13"/>
          <p:cNvSpPr txBox="1">
            <a:spLocks noGrp="1"/>
          </p:cNvSpPr>
          <p:nvPr>
            <p:ph type="sldNum" idx="12"/>
          </p:nvPr>
        </p:nvSpPr>
        <p:spPr>
          <a:xfrm>
            <a:off x="6457950" y="4869404"/>
            <a:ext cx="20574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no pattern_3_Blank 1">
  <p:cSld name="no pattern_3_Blank_1">
    <p:bg>
      <p:bgPr>
        <a:solidFill>
          <a:schemeClr val="lt1"/>
        </a:solidFill>
        <a:effectLst/>
      </p:bgPr>
    </p:bg>
    <p:spTree>
      <p:nvGrpSpPr>
        <p:cNvPr id="1" name="Shape 105"/>
        <p:cNvGrpSpPr/>
        <p:nvPr/>
      </p:nvGrpSpPr>
      <p:grpSpPr>
        <a:xfrm>
          <a:off x="0" y="0"/>
          <a:ext cx="0" cy="0"/>
          <a:chOff x="0" y="0"/>
          <a:chExt cx="0" cy="0"/>
        </a:xfrm>
      </p:grpSpPr>
      <p:sp>
        <p:nvSpPr>
          <p:cNvPr id="106" name="Google Shape;106;p14"/>
          <p:cNvSpPr txBox="1">
            <a:spLocks noGrp="1"/>
          </p:cNvSpPr>
          <p:nvPr>
            <p:ph type="title"/>
          </p:nvPr>
        </p:nvSpPr>
        <p:spPr>
          <a:xfrm>
            <a:off x="120178" y="103911"/>
            <a:ext cx="8924400" cy="5952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2700"/>
              <a:buFont typeface="Calibri"/>
              <a:buNone/>
              <a:defRPr sz="2700">
                <a:solidFill>
                  <a:schemeClr val="dk1"/>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pic>
        <p:nvPicPr>
          <p:cNvPr id="107" name="Google Shape;107;p14" descr="Decorative blue bar"/>
          <p:cNvPicPr preferRelativeResize="0"/>
          <p:nvPr/>
        </p:nvPicPr>
        <p:blipFill rotWithShape="1">
          <a:blip r:embed="rId2">
            <a:alphaModFix/>
          </a:blip>
          <a:srcRect/>
          <a:stretch/>
        </p:blipFill>
        <p:spPr>
          <a:xfrm>
            <a:off x="0" y="4871140"/>
            <a:ext cx="9144001" cy="276279"/>
          </a:xfrm>
          <a:prstGeom prst="rect">
            <a:avLst/>
          </a:prstGeom>
          <a:noFill/>
          <a:ln>
            <a:noFill/>
          </a:ln>
        </p:spPr>
      </p:pic>
      <p:pic>
        <p:nvPicPr>
          <p:cNvPr id="108" name="Google Shape;108;p14" descr="Oregon Department of Education Logo"/>
          <p:cNvPicPr preferRelativeResize="0"/>
          <p:nvPr/>
        </p:nvPicPr>
        <p:blipFill rotWithShape="1">
          <a:blip r:embed="rId3">
            <a:alphaModFix/>
          </a:blip>
          <a:srcRect/>
          <a:stretch/>
        </p:blipFill>
        <p:spPr>
          <a:xfrm>
            <a:off x="7171552" y="4195712"/>
            <a:ext cx="1479336" cy="735684"/>
          </a:xfrm>
          <a:prstGeom prst="rect">
            <a:avLst/>
          </a:prstGeom>
          <a:noFill/>
          <a:ln>
            <a:noFill/>
          </a:ln>
        </p:spPr>
      </p:pic>
      <p:sp>
        <p:nvSpPr>
          <p:cNvPr id="109" name="Google Shape;109;p14"/>
          <p:cNvSpPr txBox="1">
            <a:spLocks noGrp="1"/>
          </p:cNvSpPr>
          <p:nvPr>
            <p:ph type="sldNum" idx="12"/>
          </p:nvPr>
        </p:nvSpPr>
        <p:spPr>
          <a:xfrm>
            <a:off x="6457950" y="4869404"/>
            <a:ext cx="20574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no pattern_Blank">
  <p:cSld name="no pattern_Blank">
    <p:bg>
      <p:bgPr>
        <a:solidFill>
          <a:schemeClr val="lt1"/>
        </a:solidFill>
        <a:effectLst/>
      </p:bgPr>
    </p:bg>
    <p:spTree>
      <p:nvGrpSpPr>
        <p:cNvPr id="1" name="Shape 110"/>
        <p:cNvGrpSpPr/>
        <p:nvPr/>
      </p:nvGrpSpPr>
      <p:grpSpPr>
        <a:xfrm>
          <a:off x="0" y="0"/>
          <a:ext cx="0" cy="0"/>
          <a:chOff x="0" y="0"/>
          <a:chExt cx="0" cy="0"/>
        </a:xfrm>
      </p:grpSpPr>
      <p:sp>
        <p:nvSpPr>
          <p:cNvPr id="111" name="Google Shape;111;p15"/>
          <p:cNvSpPr txBox="1">
            <a:spLocks noGrp="1"/>
          </p:cNvSpPr>
          <p:nvPr>
            <p:ph type="title"/>
          </p:nvPr>
        </p:nvSpPr>
        <p:spPr>
          <a:xfrm>
            <a:off x="1881838" y="83686"/>
            <a:ext cx="7152300" cy="759900"/>
          </a:xfrm>
          <a:prstGeom prst="rect">
            <a:avLst/>
          </a:prstGeom>
          <a:noFill/>
          <a:ln>
            <a:noFill/>
          </a:ln>
        </p:spPr>
        <p:txBody>
          <a:bodyPr spcFirstLastPara="1" wrap="square" lIns="91425" tIns="45700" rIns="91425" bIns="45700" anchor="ctr" anchorCtr="0">
            <a:normAutofit/>
          </a:bodyPr>
          <a:lstStyle>
            <a:lvl1pPr lvl="0" algn="r" rtl="0">
              <a:lnSpc>
                <a:spcPct val="90000"/>
              </a:lnSpc>
              <a:spcBef>
                <a:spcPts val="0"/>
              </a:spcBef>
              <a:spcAft>
                <a:spcPts val="0"/>
              </a:spcAft>
              <a:buClr>
                <a:schemeClr val="dk1"/>
              </a:buClr>
              <a:buSzPts val="2700"/>
              <a:buFont typeface="Calibri"/>
              <a:buNone/>
              <a:defRPr sz="2700">
                <a:solidFill>
                  <a:schemeClr val="dk1"/>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pic>
        <p:nvPicPr>
          <p:cNvPr id="112" name="Google Shape;112;p15" descr="Decorative blue bar"/>
          <p:cNvPicPr preferRelativeResize="0"/>
          <p:nvPr/>
        </p:nvPicPr>
        <p:blipFill rotWithShape="1">
          <a:blip r:embed="rId2">
            <a:alphaModFix/>
          </a:blip>
          <a:srcRect/>
          <a:stretch/>
        </p:blipFill>
        <p:spPr>
          <a:xfrm>
            <a:off x="0" y="4871140"/>
            <a:ext cx="9144001" cy="276279"/>
          </a:xfrm>
          <a:prstGeom prst="rect">
            <a:avLst/>
          </a:prstGeom>
          <a:noFill/>
          <a:ln>
            <a:noFill/>
          </a:ln>
        </p:spPr>
      </p:pic>
      <p:pic>
        <p:nvPicPr>
          <p:cNvPr id="113" name="Google Shape;113;p15" descr="Oregon Department of Education Logo"/>
          <p:cNvPicPr preferRelativeResize="0"/>
          <p:nvPr/>
        </p:nvPicPr>
        <p:blipFill rotWithShape="1">
          <a:blip r:embed="rId3">
            <a:alphaModFix/>
          </a:blip>
          <a:srcRect/>
          <a:stretch/>
        </p:blipFill>
        <p:spPr>
          <a:xfrm>
            <a:off x="-90611" y="40172"/>
            <a:ext cx="1479336" cy="735684"/>
          </a:xfrm>
          <a:prstGeom prst="rect">
            <a:avLst/>
          </a:prstGeom>
          <a:noFill/>
          <a:ln>
            <a:noFill/>
          </a:ln>
        </p:spPr>
      </p:pic>
      <p:sp>
        <p:nvSpPr>
          <p:cNvPr id="114" name="Google Shape;114;p15"/>
          <p:cNvSpPr txBox="1">
            <a:spLocks noGrp="1"/>
          </p:cNvSpPr>
          <p:nvPr>
            <p:ph type="sldNum" idx="12"/>
          </p:nvPr>
        </p:nvSpPr>
        <p:spPr>
          <a:xfrm>
            <a:off x="6457950" y="4869404"/>
            <a:ext cx="20574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no pattern_Blank 1">
  <p:cSld name="no pattern_Blank_1">
    <p:bg>
      <p:bgPr>
        <a:solidFill>
          <a:schemeClr val="lt1"/>
        </a:solidFill>
        <a:effectLst/>
      </p:bgPr>
    </p:bg>
    <p:spTree>
      <p:nvGrpSpPr>
        <p:cNvPr id="1" name="Shape 115"/>
        <p:cNvGrpSpPr/>
        <p:nvPr/>
      </p:nvGrpSpPr>
      <p:grpSpPr>
        <a:xfrm>
          <a:off x="0" y="0"/>
          <a:ext cx="0" cy="0"/>
          <a:chOff x="0" y="0"/>
          <a:chExt cx="0" cy="0"/>
        </a:xfrm>
      </p:grpSpPr>
      <p:sp>
        <p:nvSpPr>
          <p:cNvPr id="116" name="Google Shape;116;p16"/>
          <p:cNvSpPr txBox="1">
            <a:spLocks noGrp="1"/>
          </p:cNvSpPr>
          <p:nvPr>
            <p:ph type="title"/>
          </p:nvPr>
        </p:nvSpPr>
        <p:spPr>
          <a:xfrm>
            <a:off x="1881838" y="83686"/>
            <a:ext cx="7152300" cy="759900"/>
          </a:xfrm>
          <a:prstGeom prst="rect">
            <a:avLst/>
          </a:prstGeom>
          <a:noFill/>
          <a:ln>
            <a:noFill/>
          </a:ln>
        </p:spPr>
        <p:txBody>
          <a:bodyPr spcFirstLastPara="1" wrap="square" lIns="91425" tIns="45700" rIns="91425" bIns="45700" anchor="ctr" anchorCtr="0">
            <a:normAutofit/>
          </a:bodyPr>
          <a:lstStyle>
            <a:lvl1pPr lvl="0" algn="r" rtl="0">
              <a:lnSpc>
                <a:spcPct val="90000"/>
              </a:lnSpc>
              <a:spcBef>
                <a:spcPts val="0"/>
              </a:spcBef>
              <a:spcAft>
                <a:spcPts val="0"/>
              </a:spcAft>
              <a:buClr>
                <a:schemeClr val="dk1"/>
              </a:buClr>
              <a:buSzPts val="2700"/>
              <a:buFont typeface="Calibri"/>
              <a:buNone/>
              <a:defRPr sz="2700">
                <a:solidFill>
                  <a:schemeClr val="dk1"/>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pic>
        <p:nvPicPr>
          <p:cNvPr id="117" name="Google Shape;117;p16" descr="Decorative blue bar"/>
          <p:cNvPicPr preferRelativeResize="0"/>
          <p:nvPr/>
        </p:nvPicPr>
        <p:blipFill rotWithShape="1">
          <a:blip r:embed="rId2">
            <a:alphaModFix/>
          </a:blip>
          <a:srcRect/>
          <a:stretch/>
        </p:blipFill>
        <p:spPr>
          <a:xfrm>
            <a:off x="0" y="4871140"/>
            <a:ext cx="9144001" cy="276279"/>
          </a:xfrm>
          <a:prstGeom prst="rect">
            <a:avLst/>
          </a:prstGeom>
          <a:noFill/>
          <a:ln>
            <a:noFill/>
          </a:ln>
        </p:spPr>
      </p:pic>
      <p:pic>
        <p:nvPicPr>
          <p:cNvPr id="118" name="Google Shape;118;p16" descr="Oregon Department of Education Logo"/>
          <p:cNvPicPr preferRelativeResize="0"/>
          <p:nvPr/>
        </p:nvPicPr>
        <p:blipFill rotWithShape="1">
          <a:blip r:embed="rId3">
            <a:alphaModFix/>
          </a:blip>
          <a:srcRect/>
          <a:stretch/>
        </p:blipFill>
        <p:spPr>
          <a:xfrm>
            <a:off x="-90611" y="40172"/>
            <a:ext cx="1479336" cy="735684"/>
          </a:xfrm>
          <a:prstGeom prst="rect">
            <a:avLst/>
          </a:prstGeom>
          <a:noFill/>
          <a:ln>
            <a:noFill/>
          </a:ln>
        </p:spPr>
      </p:pic>
      <p:sp>
        <p:nvSpPr>
          <p:cNvPr id="119" name="Google Shape;119;p16"/>
          <p:cNvSpPr txBox="1">
            <a:spLocks noGrp="1"/>
          </p:cNvSpPr>
          <p:nvPr>
            <p:ph type="sldNum" idx="12"/>
          </p:nvPr>
        </p:nvSpPr>
        <p:spPr>
          <a:xfrm>
            <a:off x="6457950" y="4869404"/>
            <a:ext cx="20574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no pattern_Blank 2">
  <p:cSld name="no pattern_Blank_2">
    <p:bg>
      <p:bgPr>
        <a:solidFill>
          <a:schemeClr val="lt1"/>
        </a:solidFill>
        <a:effectLst/>
      </p:bgPr>
    </p:bg>
    <p:spTree>
      <p:nvGrpSpPr>
        <p:cNvPr id="1" name="Shape 120"/>
        <p:cNvGrpSpPr/>
        <p:nvPr/>
      </p:nvGrpSpPr>
      <p:grpSpPr>
        <a:xfrm>
          <a:off x="0" y="0"/>
          <a:ext cx="0" cy="0"/>
          <a:chOff x="0" y="0"/>
          <a:chExt cx="0" cy="0"/>
        </a:xfrm>
      </p:grpSpPr>
      <p:sp>
        <p:nvSpPr>
          <p:cNvPr id="121" name="Google Shape;121;p17"/>
          <p:cNvSpPr txBox="1">
            <a:spLocks noGrp="1"/>
          </p:cNvSpPr>
          <p:nvPr>
            <p:ph type="title"/>
          </p:nvPr>
        </p:nvSpPr>
        <p:spPr>
          <a:xfrm>
            <a:off x="1881838" y="83686"/>
            <a:ext cx="7152300" cy="759900"/>
          </a:xfrm>
          <a:prstGeom prst="rect">
            <a:avLst/>
          </a:prstGeom>
          <a:noFill/>
          <a:ln>
            <a:noFill/>
          </a:ln>
        </p:spPr>
        <p:txBody>
          <a:bodyPr spcFirstLastPara="1" wrap="square" lIns="91425" tIns="45700" rIns="91425" bIns="45700" anchor="ctr" anchorCtr="0">
            <a:normAutofit/>
          </a:bodyPr>
          <a:lstStyle>
            <a:lvl1pPr lvl="0" algn="r" rtl="0">
              <a:lnSpc>
                <a:spcPct val="90000"/>
              </a:lnSpc>
              <a:spcBef>
                <a:spcPts val="0"/>
              </a:spcBef>
              <a:spcAft>
                <a:spcPts val="0"/>
              </a:spcAft>
              <a:buClr>
                <a:schemeClr val="dk1"/>
              </a:buClr>
              <a:buSzPts val="3600"/>
              <a:buFont typeface="Calibri"/>
              <a:buNone/>
              <a:defRPr sz="3600">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pic>
        <p:nvPicPr>
          <p:cNvPr id="122" name="Google Shape;122;p17" descr="Decorative blue bar"/>
          <p:cNvPicPr preferRelativeResize="0"/>
          <p:nvPr/>
        </p:nvPicPr>
        <p:blipFill rotWithShape="1">
          <a:blip r:embed="rId2">
            <a:alphaModFix/>
          </a:blip>
          <a:srcRect/>
          <a:stretch/>
        </p:blipFill>
        <p:spPr>
          <a:xfrm>
            <a:off x="0" y="4871140"/>
            <a:ext cx="9144001" cy="276279"/>
          </a:xfrm>
          <a:prstGeom prst="rect">
            <a:avLst/>
          </a:prstGeom>
          <a:noFill/>
          <a:ln>
            <a:noFill/>
          </a:ln>
        </p:spPr>
      </p:pic>
      <p:pic>
        <p:nvPicPr>
          <p:cNvPr id="123" name="Google Shape;123;p17" descr="Oregon Department of Education Logo"/>
          <p:cNvPicPr preferRelativeResize="0"/>
          <p:nvPr/>
        </p:nvPicPr>
        <p:blipFill rotWithShape="1">
          <a:blip r:embed="rId3">
            <a:alphaModFix/>
          </a:blip>
          <a:srcRect/>
          <a:stretch/>
        </p:blipFill>
        <p:spPr>
          <a:xfrm>
            <a:off x="-90611" y="40172"/>
            <a:ext cx="1479336" cy="735684"/>
          </a:xfrm>
          <a:prstGeom prst="rect">
            <a:avLst/>
          </a:prstGeom>
          <a:noFill/>
          <a:ln>
            <a:noFill/>
          </a:ln>
        </p:spPr>
      </p:pic>
      <p:sp>
        <p:nvSpPr>
          <p:cNvPr id="124" name="Google Shape;124;p17"/>
          <p:cNvSpPr txBox="1">
            <a:spLocks noGrp="1"/>
          </p:cNvSpPr>
          <p:nvPr>
            <p:ph type="sldNum" idx="12"/>
          </p:nvPr>
        </p:nvSpPr>
        <p:spPr>
          <a:xfrm>
            <a:off x="6457950" y="4869403"/>
            <a:ext cx="2057400" cy="2739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200" b="0" i="0" u="none" strike="noStrike" cap="none">
                <a:solidFill>
                  <a:schemeClr val="lt1"/>
                </a:solidFill>
                <a:latin typeface="Calibri"/>
                <a:ea typeface="Calibri"/>
                <a:cs typeface="Calibri"/>
                <a:sym typeface="Calibri"/>
              </a:defRPr>
            </a:lvl1pPr>
            <a:lvl2pPr marL="0" lvl="1" indent="0" algn="r" rtl="0">
              <a:spcBef>
                <a:spcPts val="0"/>
              </a:spcBef>
              <a:buNone/>
              <a:defRPr sz="1200" b="0" i="0" u="none" strike="noStrike" cap="none">
                <a:solidFill>
                  <a:schemeClr val="lt1"/>
                </a:solidFill>
                <a:latin typeface="Calibri"/>
                <a:ea typeface="Calibri"/>
                <a:cs typeface="Calibri"/>
                <a:sym typeface="Calibri"/>
              </a:defRPr>
            </a:lvl2pPr>
            <a:lvl3pPr marL="0" lvl="2" indent="0" algn="r" rtl="0">
              <a:spcBef>
                <a:spcPts val="0"/>
              </a:spcBef>
              <a:buNone/>
              <a:defRPr sz="1200" b="0" i="0" u="none" strike="noStrike" cap="none">
                <a:solidFill>
                  <a:schemeClr val="lt1"/>
                </a:solidFill>
                <a:latin typeface="Calibri"/>
                <a:ea typeface="Calibri"/>
                <a:cs typeface="Calibri"/>
                <a:sym typeface="Calibri"/>
              </a:defRPr>
            </a:lvl3pPr>
            <a:lvl4pPr marL="0" lvl="3" indent="0" algn="r" rtl="0">
              <a:spcBef>
                <a:spcPts val="0"/>
              </a:spcBef>
              <a:buNone/>
              <a:defRPr sz="1200" b="0" i="0" u="none" strike="noStrike" cap="none">
                <a:solidFill>
                  <a:schemeClr val="lt1"/>
                </a:solidFill>
                <a:latin typeface="Calibri"/>
                <a:ea typeface="Calibri"/>
                <a:cs typeface="Calibri"/>
                <a:sym typeface="Calibri"/>
              </a:defRPr>
            </a:lvl4pPr>
            <a:lvl5pPr marL="0" lvl="4" indent="0" algn="r" rtl="0">
              <a:spcBef>
                <a:spcPts val="0"/>
              </a:spcBef>
              <a:buNone/>
              <a:defRPr sz="1200" b="0" i="0" u="none" strike="noStrike" cap="none">
                <a:solidFill>
                  <a:schemeClr val="lt1"/>
                </a:solidFill>
                <a:latin typeface="Calibri"/>
                <a:ea typeface="Calibri"/>
                <a:cs typeface="Calibri"/>
                <a:sym typeface="Calibri"/>
              </a:defRPr>
            </a:lvl5pPr>
            <a:lvl6pPr marL="0" lvl="5" indent="0" algn="r" rtl="0">
              <a:spcBef>
                <a:spcPts val="0"/>
              </a:spcBef>
              <a:buNone/>
              <a:defRPr sz="1200" b="0" i="0" u="none" strike="noStrike" cap="none">
                <a:solidFill>
                  <a:schemeClr val="lt1"/>
                </a:solidFill>
                <a:latin typeface="Calibri"/>
                <a:ea typeface="Calibri"/>
                <a:cs typeface="Calibri"/>
                <a:sym typeface="Calibri"/>
              </a:defRPr>
            </a:lvl6pPr>
            <a:lvl7pPr marL="0" lvl="6" indent="0" algn="r" rtl="0">
              <a:spcBef>
                <a:spcPts val="0"/>
              </a:spcBef>
              <a:buNone/>
              <a:defRPr sz="1200" b="0" i="0" u="none" strike="noStrike" cap="none">
                <a:solidFill>
                  <a:schemeClr val="lt1"/>
                </a:solidFill>
                <a:latin typeface="Calibri"/>
                <a:ea typeface="Calibri"/>
                <a:cs typeface="Calibri"/>
                <a:sym typeface="Calibri"/>
              </a:defRPr>
            </a:lvl7pPr>
            <a:lvl8pPr marL="0" lvl="7" indent="0" algn="r" rtl="0">
              <a:spcBef>
                <a:spcPts val="0"/>
              </a:spcBef>
              <a:buNone/>
              <a:defRPr sz="1200" b="0" i="0" u="none" strike="noStrike" cap="none">
                <a:solidFill>
                  <a:schemeClr val="lt1"/>
                </a:solidFill>
                <a:latin typeface="Calibri"/>
                <a:ea typeface="Calibri"/>
                <a:cs typeface="Calibri"/>
                <a:sym typeface="Calibri"/>
              </a:defRPr>
            </a:lvl8pPr>
            <a:lvl9pPr marL="0" lvl="8" indent="0" algn="r" rtl="0">
              <a:spcBef>
                <a:spcPts val="0"/>
              </a:spcBef>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no pattern_3_Blank 2">
  <p:cSld name="no pattern_3_Blank_2">
    <p:bg>
      <p:bgPr>
        <a:solidFill>
          <a:schemeClr val="lt1"/>
        </a:solidFill>
        <a:effectLst/>
      </p:bgPr>
    </p:bg>
    <p:spTree>
      <p:nvGrpSpPr>
        <p:cNvPr id="1" name="Shape 125"/>
        <p:cNvGrpSpPr/>
        <p:nvPr/>
      </p:nvGrpSpPr>
      <p:grpSpPr>
        <a:xfrm>
          <a:off x="0" y="0"/>
          <a:ext cx="0" cy="0"/>
          <a:chOff x="0" y="0"/>
          <a:chExt cx="0" cy="0"/>
        </a:xfrm>
      </p:grpSpPr>
      <p:sp>
        <p:nvSpPr>
          <p:cNvPr id="126" name="Google Shape;126;p18"/>
          <p:cNvSpPr txBox="1">
            <a:spLocks noGrp="1"/>
          </p:cNvSpPr>
          <p:nvPr>
            <p:ph type="title"/>
          </p:nvPr>
        </p:nvSpPr>
        <p:spPr>
          <a:xfrm>
            <a:off x="120178" y="103911"/>
            <a:ext cx="8924400" cy="5952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2700"/>
              <a:buFont typeface="Calibri"/>
              <a:buNone/>
              <a:defRPr sz="2700">
                <a:solidFill>
                  <a:schemeClr val="dk1"/>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pic>
        <p:nvPicPr>
          <p:cNvPr id="127" name="Google Shape;127;p18" descr="Decorative blue bar"/>
          <p:cNvPicPr preferRelativeResize="0"/>
          <p:nvPr/>
        </p:nvPicPr>
        <p:blipFill rotWithShape="1">
          <a:blip r:embed="rId2">
            <a:alphaModFix/>
          </a:blip>
          <a:srcRect/>
          <a:stretch/>
        </p:blipFill>
        <p:spPr>
          <a:xfrm>
            <a:off x="0" y="4871140"/>
            <a:ext cx="9144001" cy="276279"/>
          </a:xfrm>
          <a:prstGeom prst="rect">
            <a:avLst/>
          </a:prstGeom>
          <a:noFill/>
          <a:ln>
            <a:noFill/>
          </a:ln>
        </p:spPr>
      </p:pic>
      <p:pic>
        <p:nvPicPr>
          <p:cNvPr id="128" name="Google Shape;128;p18" descr="Oregon Department of Education Logo"/>
          <p:cNvPicPr preferRelativeResize="0"/>
          <p:nvPr/>
        </p:nvPicPr>
        <p:blipFill rotWithShape="1">
          <a:blip r:embed="rId3">
            <a:alphaModFix/>
          </a:blip>
          <a:srcRect/>
          <a:stretch/>
        </p:blipFill>
        <p:spPr>
          <a:xfrm>
            <a:off x="7171552" y="4195712"/>
            <a:ext cx="1479336" cy="735684"/>
          </a:xfrm>
          <a:prstGeom prst="rect">
            <a:avLst/>
          </a:prstGeom>
          <a:noFill/>
          <a:ln>
            <a:noFill/>
          </a:ln>
        </p:spPr>
      </p:pic>
      <p:sp>
        <p:nvSpPr>
          <p:cNvPr id="129" name="Google Shape;129;p18"/>
          <p:cNvSpPr txBox="1">
            <a:spLocks noGrp="1"/>
          </p:cNvSpPr>
          <p:nvPr>
            <p:ph type="sldNum" idx="12"/>
          </p:nvPr>
        </p:nvSpPr>
        <p:spPr>
          <a:xfrm>
            <a:off x="6457950" y="4869404"/>
            <a:ext cx="2057400" cy="2739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no pattern_3_Blank 3">
  <p:cSld name="no pattern_3_Blank_3">
    <p:bg>
      <p:bgPr>
        <a:solidFill>
          <a:schemeClr val="lt1"/>
        </a:solidFill>
        <a:effectLst/>
      </p:bgPr>
    </p:bg>
    <p:spTree>
      <p:nvGrpSpPr>
        <p:cNvPr id="1" name="Shape 130"/>
        <p:cNvGrpSpPr/>
        <p:nvPr/>
      </p:nvGrpSpPr>
      <p:grpSpPr>
        <a:xfrm>
          <a:off x="0" y="0"/>
          <a:ext cx="0" cy="0"/>
          <a:chOff x="0" y="0"/>
          <a:chExt cx="0" cy="0"/>
        </a:xfrm>
      </p:grpSpPr>
      <p:sp>
        <p:nvSpPr>
          <p:cNvPr id="131" name="Google Shape;131;p19"/>
          <p:cNvSpPr txBox="1">
            <a:spLocks noGrp="1"/>
          </p:cNvSpPr>
          <p:nvPr>
            <p:ph type="title"/>
          </p:nvPr>
        </p:nvSpPr>
        <p:spPr>
          <a:xfrm>
            <a:off x="120178" y="103909"/>
            <a:ext cx="8924400" cy="5952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3600"/>
              <a:buFont typeface="Calibri"/>
              <a:buNone/>
              <a:defRPr sz="3600">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pic>
        <p:nvPicPr>
          <p:cNvPr id="132" name="Google Shape;132;p19" descr="Decorative blue bar"/>
          <p:cNvPicPr preferRelativeResize="0"/>
          <p:nvPr/>
        </p:nvPicPr>
        <p:blipFill rotWithShape="1">
          <a:blip r:embed="rId2">
            <a:alphaModFix/>
          </a:blip>
          <a:srcRect/>
          <a:stretch/>
        </p:blipFill>
        <p:spPr>
          <a:xfrm>
            <a:off x="0" y="4871140"/>
            <a:ext cx="9144001" cy="276279"/>
          </a:xfrm>
          <a:prstGeom prst="rect">
            <a:avLst/>
          </a:prstGeom>
          <a:noFill/>
          <a:ln>
            <a:noFill/>
          </a:ln>
        </p:spPr>
      </p:pic>
      <p:pic>
        <p:nvPicPr>
          <p:cNvPr id="133" name="Google Shape;133;p19" descr="Oregon Department of Education Logo"/>
          <p:cNvPicPr preferRelativeResize="0"/>
          <p:nvPr/>
        </p:nvPicPr>
        <p:blipFill rotWithShape="1">
          <a:blip r:embed="rId3">
            <a:alphaModFix/>
          </a:blip>
          <a:srcRect/>
          <a:stretch/>
        </p:blipFill>
        <p:spPr>
          <a:xfrm>
            <a:off x="7171552" y="4195712"/>
            <a:ext cx="1479336" cy="735684"/>
          </a:xfrm>
          <a:prstGeom prst="rect">
            <a:avLst/>
          </a:prstGeom>
          <a:noFill/>
          <a:ln>
            <a:noFill/>
          </a:ln>
        </p:spPr>
      </p:pic>
      <p:sp>
        <p:nvSpPr>
          <p:cNvPr id="134" name="Google Shape;134;p19"/>
          <p:cNvSpPr txBox="1">
            <a:spLocks noGrp="1"/>
          </p:cNvSpPr>
          <p:nvPr>
            <p:ph type="sldNum" idx="12"/>
          </p:nvPr>
        </p:nvSpPr>
        <p:spPr>
          <a:xfrm>
            <a:off x="6457950" y="4869403"/>
            <a:ext cx="2057400" cy="2739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200" b="0" i="0" u="none" strike="noStrike" cap="none">
                <a:solidFill>
                  <a:schemeClr val="lt1"/>
                </a:solidFill>
                <a:latin typeface="Calibri"/>
                <a:ea typeface="Calibri"/>
                <a:cs typeface="Calibri"/>
                <a:sym typeface="Calibri"/>
              </a:defRPr>
            </a:lvl1pPr>
            <a:lvl2pPr marL="0" lvl="1" indent="0" algn="r" rtl="0">
              <a:spcBef>
                <a:spcPts val="0"/>
              </a:spcBef>
              <a:buNone/>
              <a:defRPr sz="1200" b="0" i="0" u="none" strike="noStrike" cap="none">
                <a:solidFill>
                  <a:schemeClr val="lt1"/>
                </a:solidFill>
                <a:latin typeface="Calibri"/>
                <a:ea typeface="Calibri"/>
                <a:cs typeface="Calibri"/>
                <a:sym typeface="Calibri"/>
              </a:defRPr>
            </a:lvl2pPr>
            <a:lvl3pPr marL="0" lvl="2" indent="0" algn="r" rtl="0">
              <a:spcBef>
                <a:spcPts val="0"/>
              </a:spcBef>
              <a:buNone/>
              <a:defRPr sz="1200" b="0" i="0" u="none" strike="noStrike" cap="none">
                <a:solidFill>
                  <a:schemeClr val="lt1"/>
                </a:solidFill>
                <a:latin typeface="Calibri"/>
                <a:ea typeface="Calibri"/>
                <a:cs typeface="Calibri"/>
                <a:sym typeface="Calibri"/>
              </a:defRPr>
            </a:lvl3pPr>
            <a:lvl4pPr marL="0" lvl="3" indent="0" algn="r" rtl="0">
              <a:spcBef>
                <a:spcPts val="0"/>
              </a:spcBef>
              <a:buNone/>
              <a:defRPr sz="1200" b="0" i="0" u="none" strike="noStrike" cap="none">
                <a:solidFill>
                  <a:schemeClr val="lt1"/>
                </a:solidFill>
                <a:latin typeface="Calibri"/>
                <a:ea typeface="Calibri"/>
                <a:cs typeface="Calibri"/>
                <a:sym typeface="Calibri"/>
              </a:defRPr>
            </a:lvl4pPr>
            <a:lvl5pPr marL="0" lvl="4" indent="0" algn="r" rtl="0">
              <a:spcBef>
                <a:spcPts val="0"/>
              </a:spcBef>
              <a:buNone/>
              <a:defRPr sz="1200" b="0" i="0" u="none" strike="noStrike" cap="none">
                <a:solidFill>
                  <a:schemeClr val="lt1"/>
                </a:solidFill>
                <a:latin typeface="Calibri"/>
                <a:ea typeface="Calibri"/>
                <a:cs typeface="Calibri"/>
                <a:sym typeface="Calibri"/>
              </a:defRPr>
            </a:lvl5pPr>
            <a:lvl6pPr marL="0" lvl="5" indent="0" algn="r" rtl="0">
              <a:spcBef>
                <a:spcPts val="0"/>
              </a:spcBef>
              <a:buNone/>
              <a:defRPr sz="1200" b="0" i="0" u="none" strike="noStrike" cap="none">
                <a:solidFill>
                  <a:schemeClr val="lt1"/>
                </a:solidFill>
                <a:latin typeface="Calibri"/>
                <a:ea typeface="Calibri"/>
                <a:cs typeface="Calibri"/>
                <a:sym typeface="Calibri"/>
              </a:defRPr>
            </a:lvl6pPr>
            <a:lvl7pPr marL="0" lvl="6" indent="0" algn="r" rtl="0">
              <a:spcBef>
                <a:spcPts val="0"/>
              </a:spcBef>
              <a:buNone/>
              <a:defRPr sz="1200" b="0" i="0" u="none" strike="noStrike" cap="none">
                <a:solidFill>
                  <a:schemeClr val="lt1"/>
                </a:solidFill>
                <a:latin typeface="Calibri"/>
                <a:ea typeface="Calibri"/>
                <a:cs typeface="Calibri"/>
                <a:sym typeface="Calibri"/>
              </a:defRPr>
            </a:lvl7pPr>
            <a:lvl8pPr marL="0" lvl="7" indent="0" algn="r" rtl="0">
              <a:spcBef>
                <a:spcPts val="0"/>
              </a:spcBef>
              <a:buNone/>
              <a:defRPr sz="1200" b="0" i="0" u="none" strike="noStrike" cap="none">
                <a:solidFill>
                  <a:schemeClr val="lt1"/>
                </a:solidFill>
                <a:latin typeface="Calibri"/>
                <a:ea typeface="Calibri"/>
                <a:cs typeface="Calibri"/>
                <a:sym typeface="Calibri"/>
              </a:defRPr>
            </a:lvl8pPr>
            <a:lvl9pPr marL="0" lvl="8" indent="0" algn="r" rtl="0">
              <a:spcBef>
                <a:spcPts val="0"/>
              </a:spcBef>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1_Blank">
  <p:cSld name="1_Blank">
    <p:bg>
      <p:bgPr>
        <a:solidFill>
          <a:schemeClr val="accent1"/>
        </a:solidFill>
        <a:effectLst/>
      </p:bgPr>
    </p:bg>
    <p:spTree>
      <p:nvGrpSpPr>
        <p:cNvPr id="1" name="Shape 135"/>
        <p:cNvGrpSpPr/>
        <p:nvPr/>
      </p:nvGrpSpPr>
      <p:grpSpPr>
        <a:xfrm>
          <a:off x="0" y="0"/>
          <a:ext cx="0" cy="0"/>
          <a:chOff x="0" y="0"/>
          <a:chExt cx="0" cy="0"/>
        </a:xfrm>
      </p:grpSpPr>
      <p:sp>
        <p:nvSpPr>
          <p:cNvPr id="136" name="Google Shape;136;p20"/>
          <p:cNvSpPr txBox="1">
            <a:spLocks noGrp="1"/>
          </p:cNvSpPr>
          <p:nvPr>
            <p:ph type="title"/>
          </p:nvPr>
        </p:nvSpPr>
        <p:spPr>
          <a:xfrm>
            <a:off x="1881838" y="83686"/>
            <a:ext cx="7152300" cy="759900"/>
          </a:xfrm>
          <a:prstGeom prst="rect">
            <a:avLst/>
          </a:prstGeom>
          <a:noFill/>
          <a:ln>
            <a:noFill/>
          </a:ln>
        </p:spPr>
        <p:txBody>
          <a:bodyPr spcFirstLastPara="1" wrap="square" lIns="91425" tIns="45700" rIns="91425" bIns="45700" anchor="ctr" anchorCtr="0">
            <a:normAutofit/>
          </a:bodyPr>
          <a:lstStyle>
            <a:lvl1pPr lvl="0" algn="r" rtl="0">
              <a:lnSpc>
                <a:spcPct val="90000"/>
              </a:lnSpc>
              <a:spcBef>
                <a:spcPts val="0"/>
              </a:spcBef>
              <a:spcAft>
                <a:spcPts val="0"/>
              </a:spcAft>
              <a:buClr>
                <a:schemeClr val="lt1"/>
              </a:buClr>
              <a:buSzPts val="3600"/>
              <a:buFont typeface="Calibri"/>
              <a:buNone/>
              <a:defRPr sz="3600">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pic>
        <p:nvPicPr>
          <p:cNvPr id="137" name="Google Shape;137;p20"/>
          <p:cNvPicPr preferRelativeResize="0"/>
          <p:nvPr/>
        </p:nvPicPr>
        <p:blipFill rotWithShape="1">
          <a:blip r:embed="rId2">
            <a:alphaModFix/>
          </a:blip>
          <a:srcRect/>
          <a:stretch/>
        </p:blipFill>
        <p:spPr>
          <a:xfrm>
            <a:off x="-90611" y="40172"/>
            <a:ext cx="1479336" cy="735683"/>
          </a:xfrm>
          <a:prstGeom prst="rect">
            <a:avLst/>
          </a:prstGeom>
          <a:noFill/>
          <a:ln>
            <a:noFill/>
          </a:ln>
        </p:spPr>
      </p:pic>
      <p:sp>
        <p:nvSpPr>
          <p:cNvPr id="138" name="Google Shape;138;p20"/>
          <p:cNvSpPr txBox="1">
            <a:spLocks noGrp="1"/>
          </p:cNvSpPr>
          <p:nvPr>
            <p:ph type="sldNum" idx="12"/>
          </p:nvPr>
        </p:nvSpPr>
        <p:spPr>
          <a:xfrm>
            <a:off x="6457950" y="4869403"/>
            <a:ext cx="2057400" cy="2739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200">
                <a:solidFill>
                  <a:schemeClr val="lt1"/>
                </a:solidFill>
                <a:latin typeface="Calibri"/>
                <a:ea typeface="Calibri"/>
                <a:cs typeface="Calibri"/>
                <a:sym typeface="Calibri"/>
              </a:defRPr>
            </a:lvl1pPr>
            <a:lvl2pPr marL="0" lvl="1" indent="0" algn="r" rtl="0">
              <a:spcBef>
                <a:spcPts val="0"/>
              </a:spcBef>
              <a:buNone/>
              <a:defRPr sz="1200">
                <a:solidFill>
                  <a:schemeClr val="lt1"/>
                </a:solidFill>
                <a:latin typeface="Calibri"/>
                <a:ea typeface="Calibri"/>
                <a:cs typeface="Calibri"/>
                <a:sym typeface="Calibri"/>
              </a:defRPr>
            </a:lvl2pPr>
            <a:lvl3pPr marL="0" lvl="2" indent="0" algn="r" rtl="0">
              <a:spcBef>
                <a:spcPts val="0"/>
              </a:spcBef>
              <a:buNone/>
              <a:defRPr sz="1200">
                <a:solidFill>
                  <a:schemeClr val="lt1"/>
                </a:solidFill>
                <a:latin typeface="Calibri"/>
                <a:ea typeface="Calibri"/>
                <a:cs typeface="Calibri"/>
                <a:sym typeface="Calibri"/>
              </a:defRPr>
            </a:lvl3pPr>
            <a:lvl4pPr marL="0" lvl="3" indent="0" algn="r" rtl="0">
              <a:spcBef>
                <a:spcPts val="0"/>
              </a:spcBef>
              <a:buNone/>
              <a:defRPr sz="1200">
                <a:solidFill>
                  <a:schemeClr val="lt1"/>
                </a:solidFill>
                <a:latin typeface="Calibri"/>
                <a:ea typeface="Calibri"/>
                <a:cs typeface="Calibri"/>
                <a:sym typeface="Calibri"/>
              </a:defRPr>
            </a:lvl4pPr>
            <a:lvl5pPr marL="0" lvl="4" indent="0" algn="r" rtl="0">
              <a:spcBef>
                <a:spcPts val="0"/>
              </a:spcBef>
              <a:buNone/>
              <a:defRPr sz="1200">
                <a:solidFill>
                  <a:schemeClr val="lt1"/>
                </a:solidFill>
                <a:latin typeface="Calibri"/>
                <a:ea typeface="Calibri"/>
                <a:cs typeface="Calibri"/>
                <a:sym typeface="Calibri"/>
              </a:defRPr>
            </a:lvl5pPr>
            <a:lvl6pPr marL="0" lvl="5" indent="0" algn="r" rtl="0">
              <a:spcBef>
                <a:spcPts val="0"/>
              </a:spcBef>
              <a:buNone/>
              <a:defRPr sz="1200">
                <a:solidFill>
                  <a:schemeClr val="lt1"/>
                </a:solidFill>
                <a:latin typeface="Calibri"/>
                <a:ea typeface="Calibri"/>
                <a:cs typeface="Calibri"/>
                <a:sym typeface="Calibri"/>
              </a:defRPr>
            </a:lvl6pPr>
            <a:lvl7pPr marL="0" lvl="6" indent="0" algn="r" rtl="0">
              <a:spcBef>
                <a:spcPts val="0"/>
              </a:spcBef>
              <a:buNone/>
              <a:defRPr sz="1200">
                <a:solidFill>
                  <a:schemeClr val="lt1"/>
                </a:solidFill>
                <a:latin typeface="Calibri"/>
                <a:ea typeface="Calibri"/>
                <a:cs typeface="Calibri"/>
                <a:sym typeface="Calibri"/>
              </a:defRPr>
            </a:lvl7pPr>
            <a:lvl8pPr marL="0" lvl="7" indent="0" algn="r" rtl="0">
              <a:spcBef>
                <a:spcPts val="0"/>
              </a:spcBef>
              <a:buNone/>
              <a:defRPr sz="1200">
                <a:solidFill>
                  <a:schemeClr val="lt1"/>
                </a:solidFill>
                <a:latin typeface="Calibri"/>
                <a:ea typeface="Calibri"/>
                <a:cs typeface="Calibri"/>
                <a:sym typeface="Calibri"/>
              </a:defRPr>
            </a:lvl8pPr>
            <a:lvl9pPr marL="0" lvl="8" indent="0" algn="r" rtl="0">
              <a:spcBef>
                <a:spcPts val="0"/>
              </a:spcBef>
              <a:buNone/>
              <a:defRPr sz="1200">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3_Blank">
  <p:cSld name="3_Blank">
    <p:bg>
      <p:bgPr>
        <a:solidFill>
          <a:schemeClr val="lt1"/>
        </a:solidFill>
        <a:effectLst/>
      </p:bgPr>
    </p:bg>
    <p:spTree>
      <p:nvGrpSpPr>
        <p:cNvPr id="1" name="Shape 139"/>
        <p:cNvGrpSpPr/>
        <p:nvPr/>
      </p:nvGrpSpPr>
      <p:grpSpPr>
        <a:xfrm>
          <a:off x="0" y="0"/>
          <a:ext cx="0" cy="0"/>
          <a:chOff x="0" y="0"/>
          <a:chExt cx="0" cy="0"/>
        </a:xfrm>
      </p:grpSpPr>
      <p:pic>
        <p:nvPicPr>
          <p:cNvPr id="140" name="Google Shape;140;p21" descr="Decorative geometric pattern"/>
          <p:cNvPicPr preferRelativeResize="0"/>
          <p:nvPr/>
        </p:nvPicPr>
        <p:blipFill rotWithShape="1">
          <a:blip r:embed="rId2">
            <a:alphaModFix/>
          </a:blip>
          <a:srcRect/>
          <a:stretch/>
        </p:blipFill>
        <p:spPr>
          <a:xfrm>
            <a:off x="0" y="0"/>
            <a:ext cx="9144001" cy="4871141"/>
          </a:xfrm>
          <a:prstGeom prst="rect">
            <a:avLst/>
          </a:prstGeom>
          <a:noFill/>
          <a:ln>
            <a:noFill/>
          </a:ln>
        </p:spPr>
      </p:pic>
      <p:pic>
        <p:nvPicPr>
          <p:cNvPr id="141" name="Google Shape;141;p21" descr="Decorative blue bar"/>
          <p:cNvPicPr preferRelativeResize="0"/>
          <p:nvPr/>
        </p:nvPicPr>
        <p:blipFill rotWithShape="1">
          <a:blip r:embed="rId3">
            <a:alphaModFix/>
          </a:blip>
          <a:srcRect/>
          <a:stretch/>
        </p:blipFill>
        <p:spPr>
          <a:xfrm>
            <a:off x="0" y="4871140"/>
            <a:ext cx="9144001" cy="276279"/>
          </a:xfrm>
          <a:prstGeom prst="rect">
            <a:avLst/>
          </a:prstGeom>
          <a:noFill/>
          <a:ln>
            <a:noFill/>
          </a:ln>
        </p:spPr>
      </p:pic>
      <p:sp>
        <p:nvSpPr>
          <p:cNvPr id="142" name="Google Shape;142;p21"/>
          <p:cNvSpPr txBox="1">
            <a:spLocks noGrp="1"/>
          </p:cNvSpPr>
          <p:nvPr>
            <p:ph type="title"/>
          </p:nvPr>
        </p:nvSpPr>
        <p:spPr>
          <a:xfrm>
            <a:off x="120178" y="103909"/>
            <a:ext cx="8924400" cy="5952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3600"/>
              <a:buFont typeface="Calibri"/>
              <a:buNone/>
              <a:defRPr sz="3600">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pic>
        <p:nvPicPr>
          <p:cNvPr id="143" name="Google Shape;143;p21" descr="Oregon Department of Education Logo"/>
          <p:cNvPicPr preferRelativeResize="0"/>
          <p:nvPr/>
        </p:nvPicPr>
        <p:blipFill rotWithShape="1">
          <a:blip r:embed="rId4">
            <a:alphaModFix/>
          </a:blip>
          <a:srcRect/>
          <a:stretch/>
        </p:blipFill>
        <p:spPr>
          <a:xfrm>
            <a:off x="7171552" y="4195712"/>
            <a:ext cx="1479336" cy="735684"/>
          </a:xfrm>
          <a:prstGeom prst="rect">
            <a:avLst/>
          </a:prstGeom>
          <a:noFill/>
          <a:ln>
            <a:noFill/>
          </a:ln>
        </p:spPr>
      </p:pic>
      <p:sp>
        <p:nvSpPr>
          <p:cNvPr id="144" name="Google Shape;144;p21"/>
          <p:cNvSpPr txBox="1">
            <a:spLocks noGrp="1"/>
          </p:cNvSpPr>
          <p:nvPr>
            <p:ph type="sldNum" idx="12"/>
          </p:nvPr>
        </p:nvSpPr>
        <p:spPr>
          <a:xfrm>
            <a:off x="6457950" y="4869403"/>
            <a:ext cx="2057400" cy="2739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200">
                <a:solidFill>
                  <a:schemeClr val="lt1"/>
                </a:solidFill>
                <a:latin typeface="Calibri"/>
                <a:ea typeface="Calibri"/>
                <a:cs typeface="Calibri"/>
                <a:sym typeface="Calibri"/>
              </a:defRPr>
            </a:lvl1pPr>
            <a:lvl2pPr marL="0" lvl="1" indent="0" algn="r" rtl="0">
              <a:spcBef>
                <a:spcPts val="0"/>
              </a:spcBef>
              <a:buNone/>
              <a:defRPr sz="1200">
                <a:solidFill>
                  <a:schemeClr val="lt1"/>
                </a:solidFill>
                <a:latin typeface="Calibri"/>
                <a:ea typeface="Calibri"/>
                <a:cs typeface="Calibri"/>
                <a:sym typeface="Calibri"/>
              </a:defRPr>
            </a:lvl2pPr>
            <a:lvl3pPr marL="0" lvl="2" indent="0" algn="r" rtl="0">
              <a:spcBef>
                <a:spcPts val="0"/>
              </a:spcBef>
              <a:buNone/>
              <a:defRPr sz="1200">
                <a:solidFill>
                  <a:schemeClr val="lt1"/>
                </a:solidFill>
                <a:latin typeface="Calibri"/>
                <a:ea typeface="Calibri"/>
                <a:cs typeface="Calibri"/>
                <a:sym typeface="Calibri"/>
              </a:defRPr>
            </a:lvl3pPr>
            <a:lvl4pPr marL="0" lvl="3" indent="0" algn="r" rtl="0">
              <a:spcBef>
                <a:spcPts val="0"/>
              </a:spcBef>
              <a:buNone/>
              <a:defRPr sz="1200">
                <a:solidFill>
                  <a:schemeClr val="lt1"/>
                </a:solidFill>
                <a:latin typeface="Calibri"/>
                <a:ea typeface="Calibri"/>
                <a:cs typeface="Calibri"/>
                <a:sym typeface="Calibri"/>
              </a:defRPr>
            </a:lvl4pPr>
            <a:lvl5pPr marL="0" lvl="4" indent="0" algn="r" rtl="0">
              <a:spcBef>
                <a:spcPts val="0"/>
              </a:spcBef>
              <a:buNone/>
              <a:defRPr sz="1200">
                <a:solidFill>
                  <a:schemeClr val="lt1"/>
                </a:solidFill>
                <a:latin typeface="Calibri"/>
                <a:ea typeface="Calibri"/>
                <a:cs typeface="Calibri"/>
                <a:sym typeface="Calibri"/>
              </a:defRPr>
            </a:lvl5pPr>
            <a:lvl6pPr marL="0" lvl="5" indent="0" algn="r" rtl="0">
              <a:spcBef>
                <a:spcPts val="0"/>
              </a:spcBef>
              <a:buNone/>
              <a:defRPr sz="1200">
                <a:solidFill>
                  <a:schemeClr val="lt1"/>
                </a:solidFill>
                <a:latin typeface="Calibri"/>
                <a:ea typeface="Calibri"/>
                <a:cs typeface="Calibri"/>
                <a:sym typeface="Calibri"/>
              </a:defRPr>
            </a:lvl6pPr>
            <a:lvl7pPr marL="0" lvl="6" indent="0" algn="r" rtl="0">
              <a:spcBef>
                <a:spcPts val="0"/>
              </a:spcBef>
              <a:buNone/>
              <a:defRPr sz="1200">
                <a:solidFill>
                  <a:schemeClr val="lt1"/>
                </a:solidFill>
                <a:latin typeface="Calibri"/>
                <a:ea typeface="Calibri"/>
                <a:cs typeface="Calibri"/>
                <a:sym typeface="Calibri"/>
              </a:defRPr>
            </a:lvl7pPr>
            <a:lvl8pPr marL="0" lvl="7" indent="0" algn="r" rtl="0">
              <a:spcBef>
                <a:spcPts val="0"/>
              </a:spcBef>
              <a:buNone/>
              <a:defRPr sz="1200">
                <a:solidFill>
                  <a:schemeClr val="lt1"/>
                </a:solidFill>
                <a:latin typeface="Calibri"/>
                <a:ea typeface="Calibri"/>
                <a:cs typeface="Calibri"/>
                <a:sym typeface="Calibri"/>
              </a:defRPr>
            </a:lvl8pPr>
            <a:lvl9pPr marL="0" lvl="8" indent="0" algn="r" rtl="0">
              <a:spcBef>
                <a:spcPts val="0"/>
              </a:spcBef>
              <a:buNone/>
              <a:defRPr sz="1200">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no pattern_Title Slide">
  <p:cSld name="no pattern_Title Slide">
    <p:spTree>
      <p:nvGrpSpPr>
        <p:cNvPr id="1" name="Shape 145"/>
        <p:cNvGrpSpPr/>
        <p:nvPr/>
      </p:nvGrpSpPr>
      <p:grpSpPr>
        <a:xfrm>
          <a:off x="0" y="0"/>
          <a:ext cx="0" cy="0"/>
          <a:chOff x="0" y="0"/>
          <a:chExt cx="0" cy="0"/>
        </a:xfrm>
      </p:grpSpPr>
      <p:sp>
        <p:nvSpPr>
          <p:cNvPr id="146" name="Google Shape;146;p22"/>
          <p:cNvSpPr txBox="1">
            <a:spLocks noGrp="1"/>
          </p:cNvSpPr>
          <p:nvPr>
            <p:ph type="title"/>
          </p:nvPr>
        </p:nvSpPr>
        <p:spPr>
          <a:xfrm>
            <a:off x="2679825" y="69895"/>
            <a:ext cx="6400800" cy="643200"/>
          </a:xfrm>
          <a:prstGeom prst="rect">
            <a:avLst/>
          </a:prstGeom>
          <a:noFill/>
          <a:ln>
            <a:noFill/>
          </a:ln>
        </p:spPr>
        <p:txBody>
          <a:bodyPr spcFirstLastPara="1" wrap="square" lIns="91425" tIns="45700" rIns="91425" bIns="45700" anchor="ctr" anchorCtr="0">
            <a:noAutofit/>
          </a:bodyPr>
          <a:lstStyle>
            <a:lvl1pPr lvl="0" algn="r" rtl="0">
              <a:lnSpc>
                <a:spcPct val="90000"/>
              </a:lnSpc>
              <a:spcBef>
                <a:spcPts val="0"/>
              </a:spcBef>
              <a:spcAft>
                <a:spcPts val="0"/>
              </a:spcAft>
              <a:buClr>
                <a:schemeClr val="lt1"/>
              </a:buClr>
              <a:buSzPts val="3200"/>
              <a:buFont typeface="Calibri"/>
              <a:buNone/>
              <a:defRPr sz="3200">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47" name="Google Shape;147;p22"/>
          <p:cNvSpPr txBox="1">
            <a:spLocks noGrp="1"/>
          </p:cNvSpPr>
          <p:nvPr>
            <p:ph type="subTitle" idx="1"/>
          </p:nvPr>
        </p:nvSpPr>
        <p:spPr>
          <a:xfrm>
            <a:off x="989091" y="2107370"/>
            <a:ext cx="6858000" cy="12417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1000"/>
              </a:spcBef>
              <a:spcAft>
                <a:spcPts val="0"/>
              </a:spcAft>
              <a:buClr>
                <a:schemeClr val="dk1"/>
              </a:buClr>
              <a:buSzPts val="2400"/>
              <a:buNone/>
              <a:defRPr sz="24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148" name="Google Shape;148;p22"/>
          <p:cNvSpPr txBox="1">
            <a:spLocks noGrp="1"/>
          </p:cNvSpPr>
          <p:nvPr>
            <p:ph type="sldNum" idx="12"/>
          </p:nvPr>
        </p:nvSpPr>
        <p:spPr>
          <a:xfrm>
            <a:off x="6457950" y="4869403"/>
            <a:ext cx="2057400" cy="2739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200" b="0" i="0" u="none" strike="noStrike" cap="none">
                <a:solidFill>
                  <a:schemeClr val="lt1"/>
                </a:solidFill>
                <a:latin typeface="Calibri"/>
                <a:ea typeface="Calibri"/>
                <a:cs typeface="Calibri"/>
                <a:sym typeface="Calibri"/>
              </a:defRPr>
            </a:lvl1pPr>
            <a:lvl2pPr marL="0" lvl="1" indent="0" algn="r" rtl="0">
              <a:spcBef>
                <a:spcPts val="0"/>
              </a:spcBef>
              <a:buNone/>
              <a:defRPr sz="1200" b="0" i="0" u="none" strike="noStrike" cap="none">
                <a:solidFill>
                  <a:schemeClr val="lt1"/>
                </a:solidFill>
                <a:latin typeface="Calibri"/>
                <a:ea typeface="Calibri"/>
                <a:cs typeface="Calibri"/>
                <a:sym typeface="Calibri"/>
              </a:defRPr>
            </a:lvl2pPr>
            <a:lvl3pPr marL="0" lvl="2" indent="0" algn="r" rtl="0">
              <a:spcBef>
                <a:spcPts val="0"/>
              </a:spcBef>
              <a:buNone/>
              <a:defRPr sz="1200" b="0" i="0" u="none" strike="noStrike" cap="none">
                <a:solidFill>
                  <a:schemeClr val="lt1"/>
                </a:solidFill>
                <a:latin typeface="Calibri"/>
                <a:ea typeface="Calibri"/>
                <a:cs typeface="Calibri"/>
                <a:sym typeface="Calibri"/>
              </a:defRPr>
            </a:lvl3pPr>
            <a:lvl4pPr marL="0" lvl="3" indent="0" algn="r" rtl="0">
              <a:spcBef>
                <a:spcPts val="0"/>
              </a:spcBef>
              <a:buNone/>
              <a:defRPr sz="1200" b="0" i="0" u="none" strike="noStrike" cap="none">
                <a:solidFill>
                  <a:schemeClr val="lt1"/>
                </a:solidFill>
                <a:latin typeface="Calibri"/>
                <a:ea typeface="Calibri"/>
                <a:cs typeface="Calibri"/>
                <a:sym typeface="Calibri"/>
              </a:defRPr>
            </a:lvl4pPr>
            <a:lvl5pPr marL="0" lvl="4" indent="0" algn="r" rtl="0">
              <a:spcBef>
                <a:spcPts val="0"/>
              </a:spcBef>
              <a:buNone/>
              <a:defRPr sz="1200" b="0" i="0" u="none" strike="noStrike" cap="none">
                <a:solidFill>
                  <a:schemeClr val="lt1"/>
                </a:solidFill>
                <a:latin typeface="Calibri"/>
                <a:ea typeface="Calibri"/>
                <a:cs typeface="Calibri"/>
                <a:sym typeface="Calibri"/>
              </a:defRPr>
            </a:lvl5pPr>
            <a:lvl6pPr marL="0" lvl="5" indent="0" algn="r" rtl="0">
              <a:spcBef>
                <a:spcPts val="0"/>
              </a:spcBef>
              <a:buNone/>
              <a:defRPr sz="1200" b="0" i="0" u="none" strike="noStrike" cap="none">
                <a:solidFill>
                  <a:schemeClr val="lt1"/>
                </a:solidFill>
                <a:latin typeface="Calibri"/>
                <a:ea typeface="Calibri"/>
                <a:cs typeface="Calibri"/>
                <a:sym typeface="Calibri"/>
              </a:defRPr>
            </a:lvl6pPr>
            <a:lvl7pPr marL="0" lvl="6" indent="0" algn="r" rtl="0">
              <a:spcBef>
                <a:spcPts val="0"/>
              </a:spcBef>
              <a:buNone/>
              <a:defRPr sz="1200" b="0" i="0" u="none" strike="noStrike" cap="none">
                <a:solidFill>
                  <a:schemeClr val="lt1"/>
                </a:solidFill>
                <a:latin typeface="Calibri"/>
                <a:ea typeface="Calibri"/>
                <a:cs typeface="Calibri"/>
                <a:sym typeface="Calibri"/>
              </a:defRPr>
            </a:lvl7pPr>
            <a:lvl8pPr marL="0" lvl="7" indent="0" algn="r" rtl="0">
              <a:spcBef>
                <a:spcPts val="0"/>
              </a:spcBef>
              <a:buNone/>
              <a:defRPr sz="1200" b="0" i="0" u="none" strike="noStrike" cap="none">
                <a:solidFill>
                  <a:schemeClr val="lt1"/>
                </a:solidFill>
                <a:latin typeface="Calibri"/>
                <a:ea typeface="Calibri"/>
                <a:cs typeface="Calibri"/>
                <a:sym typeface="Calibri"/>
              </a:defRPr>
            </a:lvl8pPr>
            <a:lvl9pPr marL="0" lvl="8" indent="0" algn="r" rtl="0">
              <a:spcBef>
                <a:spcPts val="0"/>
              </a:spcBef>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Follow Us">
  <p:cSld name="Follow Us">
    <p:bg>
      <p:bgPr>
        <a:solidFill>
          <a:schemeClr val="accent1"/>
        </a:solidFill>
        <a:effectLst/>
      </p:bgPr>
    </p:bg>
    <p:spTree>
      <p:nvGrpSpPr>
        <p:cNvPr id="1" name="Shape 19"/>
        <p:cNvGrpSpPr/>
        <p:nvPr/>
      </p:nvGrpSpPr>
      <p:grpSpPr>
        <a:xfrm>
          <a:off x="0" y="0"/>
          <a:ext cx="0" cy="0"/>
          <a:chOff x="0" y="0"/>
          <a:chExt cx="0" cy="0"/>
        </a:xfrm>
      </p:grpSpPr>
      <p:sp>
        <p:nvSpPr>
          <p:cNvPr id="20" name="Google Shape;20;p3"/>
          <p:cNvSpPr/>
          <p:nvPr/>
        </p:nvSpPr>
        <p:spPr>
          <a:xfrm>
            <a:off x="154641" y="161365"/>
            <a:ext cx="8831400" cy="48240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pic>
        <p:nvPicPr>
          <p:cNvPr id="21" name="Google Shape;21;p3"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22" name="Google Shape;22;p3"/>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1"/>
              </a:buClr>
              <a:buSzPts val="9000"/>
              <a:buFont typeface="Calibri"/>
              <a:buNone/>
              <a:defRPr sz="9000">
                <a:solidFill>
                  <a:schemeClr val="accen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23" name="Google Shape;23;p3"/>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4" name="Google Shape;24;p3"/>
          <p:cNvSpPr txBox="1">
            <a:spLocks noGrp="1"/>
          </p:cNvSpPr>
          <p:nvPr>
            <p:ph type="ftr" idx="11"/>
          </p:nvPr>
        </p:nvSpPr>
        <p:spPr>
          <a:xfrm>
            <a:off x="537882" y="4604845"/>
            <a:ext cx="21483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25" name="Google Shape;25;p3"/>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pic>
        <p:nvPicPr>
          <p:cNvPr id="26" name="Google Shape;26;p3" descr="Twitter icon"/>
          <p:cNvPicPr preferRelativeResize="0"/>
          <p:nvPr/>
        </p:nvPicPr>
        <p:blipFill rotWithShape="1">
          <a:blip r:embed="rId3">
            <a:alphaModFix/>
          </a:blip>
          <a:srcRect/>
          <a:stretch/>
        </p:blipFill>
        <p:spPr>
          <a:xfrm>
            <a:off x="2038718" y="3032551"/>
            <a:ext cx="375030" cy="375030"/>
          </a:xfrm>
          <a:prstGeom prst="rect">
            <a:avLst/>
          </a:prstGeom>
          <a:noFill/>
          <a:ln>
            <a:noFill/>
          </a:ln>
        </p:spPr>
      </p:pic>
      <p:pic>
        <p:nvPicPr>
          <p:cNvPr id="27" name="Google Shape;27;p3" descr="Facebook icon"/>
          <p:cNvPicPr preferRelativeResize="0"/>
          <p:nvPr/>
        </p:nvPicPr>
        <p:blipFill rotWithShape="1">
          <a:blip r:embed="rId4">
            <a:alphaModFix/>
          </a:blip>
          <a:srcRect/>
          <a:stretch/>
        </p:blipFill>
        <p:spPr>
          <a:xfrm>
            <a:off x="6768720" y="3032551"/>
            <a:ext cx="375030" cy="375030"/>
          </a:xfrm>
          <a:prstGeom prst="rect">
            <a:avLst/>
          </a:prstGeom>
          <a:noFill/>
          <a:ln>
            <a:noFill/>
          </a:ln>
        </p:spPr>
      </p:pic>
      <p:sp>
        <p:nvSpPr>
          <p:cNvPr id="28" name="Google Shape;28;p3"/>
          <p:cNvSpPr txBox="1"/>
          <p:nvPr/>
        </p:nvSpPr>
        <p:spPr>
          <a:xfrm>
            <a:off x="2038718" y="3032551"/>
            <a:ext cx="5105100" cy="346200"/>
          </a:xfrm>
          <a:prstGeom prst="rect">
            <a:avLst/>
          </a:prstGeom>
          <a:noFill/>
          <a:ln>
            <a:noFill/>
          </a:ln>
        </p:spPr>
        <p:txBody>
          <a:bodyPr spcFirstLastPara="1" wrap="square" lIns="68575" tIns="34275" rIns="68575" bIns="34275" anchor="t" anchorCtr="0">
            <a:spAutoFit/>
          </a:bodyPr>
          <a:lstStyle/>
          <a:p>
            <a:pPr marL="0" marR="0" lvl="0" indent="0" algn="ctr" rtl="0">
              <a:lnSpc>
                <a:spcPct val="100000"/>
              </a:lnSpc>
              <a:spcBef>
                <a:spcPts val="0"/>
              </a:spcBef>
              <a:spcAft>
                <a:spcPts val="0"/>
              </a:spcAft>
              <a:buClr>
                <a:schemeClr val="accent1"/>
              </a:buClr>
              <a:buSzPts val="1800"/>
              <a:buFont typeface="Calibri"/>
              <a:buNone/>
            </a:pPr>
            <a:r>
              <a:rPr lang="en" sz="1800" b="0" i="0" u="none" strike="noStrike" cap="none">
                <a:solidFill>
                  <a:schemeClr val="accent1"/>
                </a:solidFill>
                <a:latin typeface="Calibri"/>
                <a:ea typeface="Calibri"/>
                <a:cs typeface="Calibri"/>
                <a:sym typeface="Calibri"/>
              </a:rPr>
              <a:t>twitter.com/ORDeptEd | fb.com/ORDeptEd</a:t>
            </a:r>
            <a:endParaRPr sz="1800" b="0" i="0" u="none" strike="noStrike" cap="none">
              <a:solidFill>
                <a:schemeClr val="accent1"/>
              </a:solidFill>
              <a:latin typeface="Calibri"/>
              <a:ea typeface="Calibri"/>
              <a:cs typeface="Calibri"/>
              <a:sym typeface="Calibri"/>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2_Blank">
  <p:cSld name="2_Blank">
    <p:bg>
      <p:bgPr>
        <a:solidFill>
          <a:schemeClr val="lt1"/>
        </a:solidFill>
        <a:effectLst/>
      </p:bgPr>
    </p:bg>
    <p:spTree>
      <p:nvGrpSpPr>
        <p:cNvPr id="1" name="Shape 149"/>
        <p:cNvGrpSpPr/>
        <p:nvPr/>
      </p:nvGrpSpPr>
      <p:grpSpPr>
        <a:xfrm>
          <a:off x="0" y="0"/>
          <a:ext cx="0" cy="0"/>
          <a:chOff x="0" y="0"/>
          <a:chExt cx="0" cy="0"/>
        </a:xfrm>
      </p:grpSpPr>
      <p:sp>
        <p:nvSpPr>
          <p:cNvPr id="150" name="Google Shape;150;p23"/>
          <p:cNvSpPr txBox="1">
            <a:spLocks noGrp="1"/>
          </p:cNvSpPr>
          <p:nvPr>
            <p:ph type="title"/>
          </p:nvPr>
        </p:nvSpPr>
        <p:spPr>
          <a:xfrm>
            <a:off x="0" y="771221"/>
            <a:ext cx="7152300" cy="7599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lt1"/>
              </a:buClr>
              <a:buSzPts val="2700"/>
              <a:buFont typeface="Calibri"/>
              <a:buNone/>
              <a:defRPr sz="2700">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pic>
        <p:nvPicPr>
          <p:cNvPr id="151" name="Google Shape;151;p23" descr="Decorative geometric pattern"/>
          <p:cNvPicPr preferRelativeResize="0"/>
          <p:nvPr/>
        </p:nvPicPr>
        <p:blipFill rotWithShape="1">
          <a:blip r:embed="rId2">
            <a:alphaModFix/>
          </a:blip>
          <a:srcRect/>
          <a:stretch/>
        </p:blipFill>
        <p:spPr>
          <a:xfrm>
            <a:off x="0" y="0"/>
            <a:ext cx="9144001" cy="4871141"/>
          </a:xfrm>
          <a:prstGeom prst="rect">
            <a:avLst/>
          </a:prstGeom>
          <a:noFill/>
          <a:ln>
            <a:noFill/>
          </a:ln>
        </p:spPr>
      </p:pic>
      <p:sp>
        <p:nvSpPr>
          <p:cNvPr id="152" name="Google Shape;152;p23"/>
          <p:cNvSpPr txBox="1"/>
          <p:nvPr/>
        </p:nvSpPr>
        <p:spPr>
          <a:xfrm>
            <a:off x="0" y="775879"/>
            <a:ext cx="9144000" cy="712500"/>
          </a:xfrm>
          <a:prstGeom prst="rect">
            <a:avLst/>
          </a:prstGeom>
          <a:solidFill>
            <a:schemeClr val="accent1"/>
          </a:solidFill>
          <a:ln>
            <a:noFill/>
          </a:ln>
        </p:spPr>
        <p:txBody>
          <a:bodyPr spcFirstLastPara="1" wrap="square" lIns="68575" tIns="34275" rIns="68575" bIns="34275" anchor="ctr" anchorCtr="0">
            <a:normAutofit/>
          </a:bodyPr>
          <a:lstStyle/>
          <a:p>
            <a:pPr marL="0" marR="0" lvl="0" indent="0" algn="l" rtl="0">
              <a:lnSpc>
                <a:spcPct val="90000"/>
              </a:lnSpc>
              <a:spcBef>
                <a:spcPts val="0"/>
              </a:spcBef>
              <a:spcAft>
                <a:spcPts val="0"/>
              </a:spcAft>
              <a:buClr>
                <a:schemeClr val="dk1"/>
              </a:buClr>
              <a:buSzPts val="1200"/>
              <a:buFont typeface="Calibri"/>
              <a:buNone/>
            </a:pPr>
            <a:endParaRPr sz="1200" b="1" i="0" u="none" strike="noStrike" cap="none">
              <a:solidFill>
                <a:srgbClr val="FFFFFF"/>
              </a:solidFill>
              <a:latin typeface="Calibri"/>
              <a:ea typeface="Calibri"/>
              <a:cs typeface="Calibri"/>
              <a:sym typeface="Calibri"/>
            </a:endParaRPr>
          </a:p>
        </p:txBody>
      </p:sp>
      <p:pic>
        <p:nvPicPr>
          <p:cNvPr id="153" name="Google Shape;153;p23" descr="Decorative blue bar"/>
          <p:cNvPicPr preferRelativeResize="0"/>
          <p:nvPr/>
        </p:nvPicPr>
        <p:blipFill rotWithShape="1">
          <a:blip r:embed="rId3">
            <a:alphaModFix/>
          </a:blip>
          <a:srcRect/>
          <a:stretch/>
        </p:blipFill>
        <p:spPr>
          <a:xfrm>
            <a:off x="0" y="4871140"/>
            <a:ext cx="9144001" cy="276279"/>
          </a:xfrm>
          <a:prstGeom prst="rect">
            <a:avLst/>
          </a:prstGeom>
          <a:noFill/>
          <a:ln>
            <a:noFill/>
          </a:ln>
        </p:spPr>
      </p:pic>
      <p:pic>
        <p:nvPicPr>
          <p:cNvPr id="154" name="Google Shape;154;p23" descr="Oregon Department of Education Logo"/>
          <p:cNvPicPr preferRelativeResize="0"/>
          <p:nvPr/>
        </p:nvPicPr>
        <p:blipFill rotWithShape="1">
          <a:blip r:embed="rId4">
            <a:alphaModFix/>
          </a:blip>
          <a:srcRect/>
          <a:stretch/>
        </p:blipFill>
        <p:spPr>
          <a:xfrm>
            <a:off x="-90611" y="40172"/>
            <a:ext cx="1479336" cy="735684"/>
          </a:xfrm>
          <a:prstGeom prst="rect">
            <a:avLst/>
          </a:prstGeom>
          <a:noFill/>
          <a:ln>
            <a:noFill/>
          </a:ln>
        </p:spPr>
      </p:pic>
      <p:sp>
        <p:nvSpPr>
          <p:cNvPr id="155" name="Google Shape;155;p23"/>
          <p:cNvSpPr txBox="1">
            <a:spLocks noGrp="1"/>
          </p:cNvSpPr>
          <p:nvPr>
            <p:ph type="sldNum" idx="12"/>
          </p:nvPr>
        </p:nvSpPr>
        <p:spPr>
          <a:xfrm>
            <a:off x="6457950" y="486940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sz="900" b="0" i="0" u="none" strike="noStrike" cap="none">
                <a:solidFill>
                  <a:schemeClr val="lt1"/>
                </a:solidFill>
                <a:latin typeface="Calibri"/>
                <a:ea typeface="Calibri"/>
                <a:cs typeface="Calibri"/>
                <a:sym typeface="Calibri"/>
              </a:defRPr>
            </a:lvl1pPr>
            <a:lvl2pPr marL="0" lvl="1" indent="0" algn="r" rtl="0">
              <a:spcBef>
                <a:spcPts val="0"/>
              </a:spcBef>
              <a:buNone/>
              <a:defRPr sz="900" b="0" i="0" u="none" strike="noStrike" cap="none">
                <a:solidFill>
                  <a:schemeClr val="lt1"/>
                </a:solidFill>
                <a:latin typeface="Calibri"/>
                <a:ea typeface="Calibri"/>
                <a:cs typeface="Calibri"/>
                <a:sym typeface="Calibri"/>
              </a:defRPr>
            </a:lvl2pPr>
            <a:lvl3pPr marL="0" lvl="2" indent="0" algn="r" rtl="0">
              <a:spcBef>
                <a:spcPts val="0"/>
              </a:spcBef>
              <a:buNone/>
              <a:defRPr sz="900" b="0" i="0" u="none" strike="noStrike" cap="none">
                <a:solidFill>
                  <a:schemeClr val="lt1"/>
                </a:solidFill>
                <a:latin typeface="Calibri"/>
                <a:ea typeface="Calibri"/>
                <a:cs typeface="Calibri"/>
                <a:sym typeface="Calibri"/>
              </a:defRPr>
            </a:lvl3pPr>
            <a:lvl4pPr marL="0" lvl="3" indent="0" algn="r" rtl="0">
              <a:spcBef>
                <a:spcPts val="0"/>
              </a:spcBef>
              <a:buNone/>
              <a:defRPr sz="900" b="0" i="0" u="none" strike="noStrike" cap="none">
                <a:solidFill>
                  <a:schemeClr val="lt1"/>
                </a:solidFill>
                <a:latin typeface="Calibri"/>
                <a:ea typeface="Calibri"/>
                <a:cs typeface="Calibri"/>
                <a:sym typeface="Calibri"/>
              </a:defRPr>
            </a:lvl4pPr>
            <a:lvl5pPr marL="0" lvl="4" indent="0" algn="r" rtl="0">
              <a:spcBef>
                <a:spcPts val="0"/>
              </a:spcBef>
              <a:buNone/>
              <a:defRPr sz="900" b="0" i="0" u="none" strike="noStrike" cap="none">
                <a:solidFill>
                  <a:schemeClr val="lt1"/>
                </a:solidFill>
                <a:latin typeface="Calibri"/>
                <a:ea typeface="Calibri"/>
                <a:cs typeface="Calibri"/>
                <a:sym typeface="Calibri"/>
              </a:defRPr>
            </a:lvl5pPr>
            <a:lvl6pPr marL="0" lvl="5" indent="0" algn="r" rtl="0">
              <a:spcBef>
                <a:spcPts val="0"/>
              </a:spcBef>
              <a:buNone/>
              <a:defRPr sz="900" b="0" i="0" u="none" strike="noStrike" cap="none">
                <a:solidFill>
                  <a:schemeClr val="lt1"/>
                </a:solidFill>
                <a:latin typeface="Calibri"/>
                <a:ea typeface="Calibri"/>
                <a:cs typeface="Calibri"/>
                <a:sym typeface="Calibri"/>
              </a:defRPr>
            </a:lvl6pPr>
            <a:lvl7pPr marL="0" lvl="6" indent="0" algn="r" rtl="0">
              <a:spcBef>
                <a:spcPts val="0"/>
              </a:spcBef>
              <a:buNone/>
              <a:defRPr sz="900" b="0" i="0" u="none" strike="noStrike" cap="none">
                <a:solidFill>
                  <a:schemeClr val="lt1"/>
                </a:solidFill>
                <a:latin typeface="Calibri"/>
                <a:ea typeface="Calibri"/>
                <a:cs typeface="Calibri"/>
                <a:sym typeface="Calibri"/>
              </a:defRPr>
            </a:lvl7pPr>
            <a:lvl8pPr marL="0" lvl="7" indent="0" algn="r" rtl="0">
              <a:spcBef>
                <a:spcPts val="0"/>
              </a:spcBef>
              <a:buNone/>
              <a:defRPr sz="900" b="0" i="0" u="none" strike="noStrike" cap="none">
                <a:solidFill>
                  <a:schemeClr val="lt1"/>
                </a:solidFill>
                <a:latin typeface="Calibri"/>
                <a:ea typeface="Calibri"/>
                <a:cs typeface="Calibri"/>
                <a:sym typeface="Calibri"/>
              </a:defRPr>
            </a:lvl8pPr>
            <a:lvl9pPr marL="0" lvl="8" indent="0" algn="r" rtl="0">
              <a:spcBef>
                <a:spcPts val="0"/>
              </a:spcBef>
              <a:buNone/>
              <a:defRPr sz="9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
        <p:nvSpPr>
          <p:cNvPr id="156" name="Google Shape;156;p23"/>
          <p:cNvSpPr txBox="1">
            <a:spLocks noGrp="1"/>
          </p:cNvSpPr>
          <p:nvPr>
            <p:ph type="subTitle" idx="1"/>
          </p:nvPr>
        </p:nvSpPr>
        <p:spPr>
          <a:xfrm>
            <a:off x="989091" y="2107370"/>
            <a:ext cx="6858000" cy="1241700"/>
          </a:xfrm>
          <a:prstGeom prst="rect">
            <a:avLst/>
          </a:prstGeom>
          <a:noFill/>
          <a:ln>
            <a:noFill/>
          </a:ln>
        </p:spPr>
        <p:txBody>
          <a:bodyPr spcFirstLastPara="1" wrap="square" lIns="68575" tIns="34275" rIns="68575" bIns="34275" anchor="t" anchorCtr="0">
            <a:normAutofit/>
          </a:bodyPr>
          <a:lstStyle>
            <a:lvl1pPr lvl="0" algn="ctr" rtl="0">
              <a:lnSpc>
                <a:spcPct val="90000"/>
              </a:lnSpc>
              <a:spcBef>
                <a:spcPts val="800"/>
              </a:spcBef>
              <a:spcAft>
                <a:spcPts val="0"/>
              </a:spcAft>
              <a:buClr>
                <a:schemeClr val="dk1"/>
              </a:buClr>
              <a:buSzPts val="1800"/>
              <a:buNone/>
              <a:defRPr sz="1800"/>
            </a:lvl1pPr>
            <a:lvl2pPr lvl="1" algn="ctr" rtl="0">
              <a:lnSpc>
                <a:spcPct val="90000"/>
              </a:lnSpc>
              <a:spcBef>
                <a:spcPts val="400"/>
              </a:spcBef>
              <a:spcAft>
                <a:spcPts val="0"/>
              </a:spcAft>
              <a:buClr>
                <a:schemeClr val="dk1"/>
              </a:buClr>
              <a:buSzPts val="1500"/>
              <a:buNone/>
              <a:defRPr sz="1500"/>
            </a:lvl2pPr>
            <a:lvl3pPr lvl="2" algn="ctr" rtl="0">
              <a:lnSpc>
                <a:spcPct val="90000"/>
              </a:lnSpc>
              <a:spcBef>
                <a:spcPts val="400"/>
              </a:spcBef>
              <a:spcAft>
                <a:spcPts val="0"/>
              </a:spcAft>
              <a:buClr>
                <a:schemeClr val="dk1"/>
              </a:buClr>
              <a:buSzPts val="1400"/>
              <a:buNone/>
              <a:defRPr sz="1400"/>
            </a:lvl3pPr>
            <a:lvl4pPr lvl="3" algn="ctr" rtl="0">
              <a:lnSpc>
                <a:spcPct val="90000"/>
              </a:lnSpc>
              <a:spcBef>
                <a:spcPts val="400"/>
              </a:spcBef>
              <a:spcAft>
                <a:spcPts val="0"/>
              </a:spcAft>
              <a:buClr>
                <a:schemeClr val="dk1"/>
              </a:buClr>
              <a:buSzPts val="1200"/>
              <a:buNone/>
              <a:defRPr sz="1200"/>
            </a:lvl4pPr>
            <a:lvl5pPr lvl="4" algn="ctr" rtl="0">
              <a:lnSpc>
                <a:spcPct val="90000"/>
              </a:lnSpc>
              <a:spcBef>
                <a:spcPts val="400"/>
              </a:spcBef>
              <a:spcAft>
                <a:spcPts val="0"/>
              </a:spcAft>
              <a:buClr>
                <a:schemeClr val="dk1"/>
              </a:buClr>
              <a:buSzPts val="1200"/>
              <a:buNone/>
              <a:defRPr sz="1200"/>
            </a:lvl5pPr>
            <a:lvl6pPr lvl="5" algn="ctr" rtl="0">
              <a:lnSpc>
                <a:spcPct val="90000"/>
              </a:lnSpc>
              <a:spcBef>
                <a:spcPts val="400"/>
              </a:spcBef>
              <a:spcAft>
                <a:spcPts val="0"/>
              </a:spcAft>
              <a:buClr>
                <a:schemeClr val="dk1"/>
              </a:buClr>
              <a:buSzPts val="1200"/>
              <a:buNone/>
              <a:defRPr sz="1200"/>
            </a:lvl6pPr>
            <a:lvl7pPr lvl="6" algn="ctr" rtl="0">
              <a:lnSpc>
                <a:spcPct val="90000"/>
              </a:lnSpc>
              <a:spcBef>
                <a:spcPts val="400"/>
              </a:spcBef>
              <a:spcAft>
                <a:spcPts val="0"/>
              </a:spcAft>
              <a:buClr>
                <a:schemeClr val="dk1"/>
              </a:buClr>
              <a:buSzPts val="1200"/>
              <a:buNone/>
              <a:defRPr sz="1200"/>
            </a:lvl7pPr>
            <a:lvl8pPr lvl="7" algn="ctr" rtl="0">
              <a:lnSpc>
                <a:spcPct val="90000"/>
              </a:lnSpc>
              <a:spcBef>
                <a:spcPts val="400"/>
              </a:spcBef>
              <a:spcAft>
                <a:spcPts val="0"/>
              </a:spcAft>
              <a:buClr>
                <a:schemeClr val="dk1"/>
              </a:buClr>
              <a:buSzPts val="1200"/>
              <a:buNone/>
              <a:defRPr sz="1200"/>
            </a:lvl8pPr>
            <a:lvl9pPr lvl="8" algn="ctr" rtl="0">
              <a:lnSpc>
                <a:spcPct val="90000"/>
              </a:lnSpc>
              <a:spcBef>
                <a:spcPts val="400"/>
              </a:spcBef>
              <a:spcAft>
                <a:spcPts val="0"/>
              </a:spcAft>
              <a:buClr>
                <a:schemeClr val="dk1"/>
              </a:buClr>
              <a:buSzPts val="1200"/>
              <a:buNone/>
              <a:defRPr sz="1200"/>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1_no pattern_Blank">
  <p:cSld name="1_no pattern_Blank">
    <p:bg>
      <p:bgPr>
        <a:solidFill>
          <a:schemeClr val="lt1"/>
        </a:solidFill>
        <a:effectLst/>
      </p:bgPr>
    </p:bg>
    <p:spTree>
      <p:nvGrpSpPr>
        <p:cNvPr id="1" name="Shape 157"/>
        <p:cNvGrpSpPr/>
        <p:nvPr/>
      </p:nvGrpSpPr>
      <p:grpSpPr>
        <a:xfrm>
          <a:off x="0" y="0"/>
          <a:ext cx="0" cy="0"/>
          <a:chOff x="0" y="0"/>
          <a:chExt cx="0" cy="0"/>
        </a:xfrm>
      </p:grpSpPr>
      <p:sp>
        <p:nvSpPr>
          <p:cNvPr id="158" name="Google Shape;158;p24"/>
          <p:cNvSpPr txBox="1"/>
          <p:nvPr/>
        </p:nvSpPr>
        <p:spPr>
          <a:xfrm>
            <a:off x="0" y="775879"/>
            <a:ext cx="9144000" cy="712500"/>
          </a:xfrm>
          <a:prstGeom prst="rect">
            <a:avLst/>
          </a:prstGeom>
          <a:solidFill>
            <a:schemeClr val="accent1"/>
          </a:solidFill>
          <a:ln>
            <a:noFill/>
          </a:ln>
        </p:spPr>
        <p:txBody>
          <a:bodyPr spcFirstLastPara="1" wrap="square" lIns="68575" tIns="34275" rIns="68575" bIns="34275" anchor="ctr" anchorCtr="0">
            <a:normAutofit/>
          </a:bodyPr>
          <a:lstStyle/>
          <a:p>
            <a:pPr marL="0" marR="0" lvl="0" indent="0" algn="l" rtl="0">
              <a:lnSpc>
                <a:spcPct val="90000"/>
              </a:lnSpc>
              <a:spcBef>
                <a:spcPts val="0"/>
              </a:spcBef>
              <a:spcAft>
                <a:spcPts val="0"/>
              </a:spcAft>
              <a:buClr>
                <a:schemeClr val="dk1"/>
              </a:buClr>
              <a:buSzPts val="1200"/>
              <a:buFont typeface="Calibri"/>
              <a:buNone/>
            </a:pPr>
            <a:endParaRPr sz="1200" b="1" i="0" u="none" strike="noStrike" cap="none">
              <a:solidFill>
                <a:srgbClr val="FFFFFF"/>
              </a:solidFill>
              <a:latin typeface="Calibri"/>
              <a:ea typeface="Calibri"/>
              <a:cs typeface="Calibri"/>
              <a:sym typeface="Calibri"/>
            </a:endParaRPr>
          </a:p>
        </p:txBody>
      </p:sp>
      <p:sp>
        <p:nvSpPr>
          <p:cNvPr id="159" name="Google Shape;159;p24"/>
          <p:cNvSpPr txBox="1">
            <a:spLocks noGrp="1"/>
          </p:cNvSpPr>
          <p:nvPr>
            <p:ph type="title"/>
          </p:nvPr>
        </p:nvSpPr>
        <p:spPr>
          <a:xfrm>
            <a:off x="0" y="771221"/>
            <a:ext cx="7152300" cy="7599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lt1"/>
              </a:buClr>
              <a:buSzPts val="2700"/>
              <a:buFont typeface="Calibri"/>
              <a:buNone/>
              <a:defRPr sz="2700">
                <a:solidFill>
                  <a:schemeClr val="lt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pic>
        <p:nvPicPr>
          <p:cNvPr id="160" name="Google Shape;160;p24" descr="Decorative blue bar"/>
          <p:cNvPicPr preferRelativeResize="0"/>
          <p:nvPr/>
        </p:nvPicPr>
        <p:blipFill rotWithShape="1">
          <a:blip r:embed="rId2">
            <a:alphaModFix/>
          </a:blip>
          <a:srcRect/>
          <a:stretch/>
        </p:blipFill>
        <p:spPr>
          <a:xfrm>
            <a:off x="0" y="4871140"/>
            <a:ext cx="9144001" cy="276279"/>
          </a:xfrm>
          <a:prstGeom prst="rect">
            <a:avLst/>
          </a:prstGeom>
          <a:noFill/>
          <a:ln>
            <a:noFill/>
          </a:ln>
        </p:spPr>
      </p:pic>
      <p:pic>
        <p:nvPicPr>
          <p:cNvPr id="161" name="Google Shape;161;p24" descr="Oregon Department of Education Logo"/>
          <p:cNvPicPr preferRelativeResize="0"/>
          <p:nvPr/>
        </p:nvPicPr>
        <p:blipFill rotWithShape="1">
          <a:blip r:embed="rId3">
            <a:alphaModFix/>
          </a:blip>
          <a:srcRect/>
          <a:stretch/>
        </p:blipFill>
        <p:spPr>
          <a:xfrm>
            <a:off x="-90611" y="40172"/>
            <a:ext cx="1479336" cy="735684"/>
          </a:xfrm>
          <a:prstGeom prst="rect">
            <a:avLst/>
          </a:prstGeom>
          <a:noFill/>
          <a:ln>
            <a:noFill/>
          </a:ln>
        </p:spPr>
      </p:pic>
      <p:sp>
        <p:nvSpPr>
          <p:cNvPr id="162" name="Google Shape;162;p24"/>
          <p:cNvSpPr txBox="1">
            <a:spLocks noGrp="1"/>
          </p:cNvSpPr>
          <p:nvPr>
            <p:ph type="sldNum" idx="12"/>
          </p:nvPr>
        </p:nvSpPr>
        <p:spPr>
          <a:xfrm>
            <a:off x="6457950" y="4869403"/>
            <a:ext cx="2057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sz="900">
                <a:solidFill>
                  <a:schemeClr val="lt1"/>
                </a:solidFill>
                <a:latin typeface="Calibri"/>
                <a:ea typeface="Calibri"/>
                <a:cs typeface="Calibri"/>
                <a:sym typeface="Calibri"/>
              </a:defRPr>
            </a:lvl1pPr>
            <a:lvl2pPr marL="0" lvl="1" indent="0" algn="r" rtl="0">
              <a:spcBef>
                <a:spcPts val="0"/>
              </a:spcBef>
              <a:buNone/>
              <a:defRPr sz="900">
                <a:solidFill>
                  <a:schemeClr val="lt1"/>
                </a:solidFill>
                <a:latin typeface="Calibri"/>
                <a:ea typeface="Calibri"/>
                <a:cs typeface="Calibri"/>
                <a:sym typeface="Calibri"/>
              </a:defRPr>
            </a:lvl2pPr>
            <a:lvl3pPr marL="0" lvl="2" indent="0" algn="r" rtl="0">
              <a:spcBef>
                <a:spcPts val="0"/>
              </a:spcBef>
              <a:buNone/>
              <a:defRPr sz="900">
                <a:solidFill>
                  <a:schemeClr val="lt1"/>
                </a:solidFill>
                <a:latin typeface="Calibri"/>
                <a:ea typeface="Calibri"/>
                <a:cs typeface="Calibri"/>
                <a:sym typeface="Calibri"/>
              </a:defRPr>
            </a:lvl3pPr>
            <a:lvl4pPr marL="0" lvl="3" indent="0" algn="r" rtl="0">
              <a:spcBef>
                <a:spcPts val="0"/>
              </a:spcBef>
              <a:buNone/>
              <a:defRPr sz="900">
                <a:solidFill>
                  <a:schemeClr val="lt1"/>
                </a:solidFill>
                <a:latin typeface="Calibri"/>
                <a:ea typeface="Calibri"/>
                <a:cs typeface="Calibri"/>
                <a:sym typeface="Calibri"/>
              </a:defRPr>
            </a:lvl4pPr>
            <a:lvl5pPr marL="0" lvl="4" indent="0" algn="r" rtl="0">
              <a:spcBef>
                <a:spcPts val="0"/>
              </a:spcBef>
              <a:buNone/>
              <a:defRPr sz="900">
                <a:solidFill>
                  <a:schemeClr val="lt1"/>
                </a:solidFill>
                <a:latin typeface="Calibri"/>
                <a:ea typeface="Calibri"/>
                <a:cs typeface="Calibri"/>
                <a:sym typeface="Calibri"/>
              </a:defRPr>
            </a:lvl5pPr>
            <a:lvl6pPr marL="0" lvl="5" indent="0" algn="r" rtl="0">
              <a:spcBef>
                <a:spcPts val="0"/>
              </a:spcBef>
              <a:buNone/>
              <a:defRPr sz="900">
                <a:solidFill>
                  <a:schemeClr val="lt1"/>
                </a:solidFill>
                <a:latin typeface="Calibri"/>
                <a:ea typeface="Calibri"/>
                <a:cs typeface="Calibri"/>
                <a:sym typeface="Calibri"/>
              </a:defRPr>
            </a:lvl6pPr>
            <a:lvl7pPr marL="0" lvl="6" indent="0" algn="r" rtl="0">
              <a:spcBef>
                <a:spcPts val="0"/>
              </a:spcBef>
              <a:buNone/>
              <a:defRPr sz="900">
                <a:solidFill>
                  <a:schemeClr val="lt1"/>
                </a:solidFill>
                <a:latin typeface="Calibri"/>
                <a:ea typeface="Calibri"/>
                <a:cs typeface="Calibri"/>
                <a:sym typeface="Calibri"/>
              </a:defRPr>
            </a:lvl7pPr>
            <a:lvl8pPr marL="0" lvl="7" indent="0" algn="r" rtl="0">
              <a:spcBef>
                <a:spcPts val="0"/>
              </a:spcBef>
              <a:buNone/>
              <a:defRPr sz="900">
                <a:solidFill>
                  <a:schemeClr val="lt1"/>
                </a:solidFill>
                <a:latin typeface="Calibri"/>
                <a:ea typeface="Calibri"/>
                <a:cs typeface="Calibri"/>
                <a:sym typeface="Calibri"/>
              </a:defRPr>
            </a:lvl8pPr>
            <a:lvl9pPr marL="0" lvl="8" indent="0" algn="r" rtl="0">
              <a:spcBef>
                <a:spcPts val="0"/>
              </a:spcBef>
              <a:buNone/>
              <a:defRPr sz="900">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
        <p:nvSpPr>
          <p:cNvPr id="163" name="Google Shape;163;p24"/>
          <p:cNvSpPr txBox="1">
            <a:spLocks noGrp="1"/>
          </p:cNvSpPr>
          <p:nvPr>
            <p:ph type="subTitle" idx="1"/>
          </p:nvPr>
        </p:nvSpPr>
        <p:spPr>
          <a:xfrm>
            <a:off x="989091" y="2107370"/>
            <a:ext cx="6858000" cy="1241700"/>
          </a:xfrm>
          <a:prstGeom prst="rect">
            <a:avLst/>
          </a:prstGeom>
          <a:noFill/>
          <a:ln>
            <a:noFill/>
          </a:ln>
        </p:spPr>
        <p:txBody>
          <a:bodyPr spcFirstLastPara="1" wrap="square" lIns="68575" tIns="34275" rIns="68575" bIns="34275" anchor="t" anchorCtr="0">
            <a:normAutofit/>
          </a:bodyPr>
          <a:lstStyle>
            <a:lvl1pPr lvl="0" algn="ctr" rtl="0">
              <a:lnSpc>
                <a:spcPct val="90000"/>
              </a:lnSpc>
              <a:spcBef>
                <a:spcPts val="800"/>
              </a:spcBef>
              <a:spcAft>
                <a:spcPts val="0"/>
              </a:spcAft>
              <a:buClr>
                <a:schemeClr val="dk1"/>
              </a:buClr>
              <a:buSzPts val="1800"/>
              <a:buNone/>
              <a:defRPr sz="1800"/>
            </a:lvl1pPr>
            <a:lvl2pPr lvl="1" algn="ctr" rtl="0">
              <a:lnSpc>
                <a:spcPct val="90000"/>
              </a:lnSpc>
              <a:spcBef>
                <a:spcPts val="400"/>
              </a:spcBef>
              <a:spcAft>
                <a:spcPts val="0"/>
              </a:spcAft>
              <a:buClr>
                <a:schemeClr val="dk1"/>
              </a:buClr>
              <a:buSzPts val="1500"/>
              <a:buNone/>
              <a:defRPr sz="1500"/>
            </a:lvl2pPr>
            <a:lvl3pPr lvl="2" algn="ctr" rtl="0">
              <a:lnSpc>
                <a:spcPct val="90000"/>
              </a:lnSpc>
              <a:spcBef>
                <a:spcPts val="400"/>
              </a:spcBef>
              <a:spcAft>
                <a:spcPts val="0"/>
              </a:spcAft>
              <a:buClr>
                <a:schemeClr val="dk1"/>
              </a:buClr>
              <a:buSzPts val="1400"/>
              <a:buNone/>
              <a:defRPr sz="1400"/>
            </a:lvl3pPr>
            <a:lvl4pPr lvl="3" algn="ctr" rtl="0">
              <a:lnSpc>
                <a:spcPct val="90000"/>
              </a:lnSpc>
              <a:spcBef>
                <a:spcPts val="400"/>
              </a:spcBef>
              <a:spcAft>
                <a:spcPts val="0"/>
              </a:spcAft>
              <a:buClr>
                <a:schemeClr val="dk1"/>
              </a:buClr>
              <a:buSzPts val="1200"/>
              <a:buNone/>
              <a:defRPr sz="1200"/>
            </a:lvl4pPr>
            <a:lvl5pPr lvl="4" algn="ctr" rtl="0">
              <a:lnSpc>
                <a:spcPct val="90000"/>
              </a:lnSpc>
              <a:spcBef>
                <a:spcPts val="400"/>
              </a:spcBef>
              <a:spcAft>
                <a:spcPts val="0"/>
              </a:spcAft>
              <a:buClr>
                <a:schemeClr val="dk1"/>
              </a:buClr>
              <a:buSzPts val="1200"/>
              <a:buNone/>
              <a:defRPr sz="1200"/>
            </a:lvl5pPr>
            <a:lvl6pPr lvl="5" algn="ctr" rtl="0">
              <a:lnSpc>
                <a:spcPct val="90000"/>
              </a:lnSpc>
              <a:spcBef>
                <a:spcPts val="400"/>
              </a:spcBef>
              <a:spcAft>
                <a:spcPts val="0"/>
              </a:spcAft>
              <a:buClr>
                <a:schemeClr val="dk1"/>
              </a:buClr>
              <a:buSzPts val="1200"/>
              <a:buNone/>
              <a:defRPr sz="1200"/>
            </a:lvl6pPr>
            <a:lvl7pPr lvl="6" algn="ctr" rtl="0">
              <a:lnSpc>
                <a:spcPct val="90000"/>
              </a:lnSpc>
              <a:spcBef>
                <a:spcPts val="400"/>
              </a:spcBef>
              <a:spcAft>
                <a:spcPts val="0"/>
              </a:spcAft>
              <a:buClr>
                <a:schemeClr val="dk1"/>
              </a:buClr>
              <a:buSzPts val="1200"/>
              <a:buNone/>
              <a:defRPr sz="1200"/>
            </a:lvl7pPr>
            <a:lvl8pPr lvl="7" algn="ctr" rtl="0">
              <a:lnSpc>
                <a:spcPct val="90000"/>
              </a:lnSpc>
              <a:spcBef>
                <a:spcPts val="400"/>
              </a:spcBef>
              <a:spcAft>
                <a:spcPts val="0"/>
              </a:spcAft>
              <a:buClr>
                <a:schemeClr val="dk1"/>
              </a:buClr>
              <a:buSzPts val="1200"/>
              <a:buNone/>
              <a:defRPr sz="1200"/>
            </a:lvl8pPr>
            <a:lvl9pPr lvl="8" algn="ctr" rtl="0">
              <a:lnSpc>
                <a:spcPct val="90000"/>
              </a:lnSpc>
              <a:spcBef>
                <a:spcPts val="400"/>
              </a:spcBef>
              <a:spcAft>
                <a:spcPts val="0"/>
              </a:spcAft>
              <a:buClr>
                <a:schemeClr val="dk1"/>
              </a:buClr>
              <a:buSzPts val="1200"/>
              <a:buNone/>
              <a:defRPr sz="1200"/>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Blue_9-Blank">
  <p:cSld name="Blue_9-Blank">
    <p:spTree>
      <p:nvGrpSpPr>
        <p:cNvPr id="1" name="Shape 164"/>
        <p:cNvGrpSpPr/>
        <p:nvPr/>
      </p:nvGrpSpPr>
      <p:grpSpPr>
        <a:xfrm>
          <a:off x="0" y="0"/>
          <a:ext cx="0" cy="0"/>
          <a:chOff x="0" y="0"/>
          <a:chExt cx="0" cy="0"/>
        </a:xfrm>
      </p:grpSpPr>
      <p:sp>
        <p:nvSpPr>
          <p:cNvPr id="165" name="Google Shape;165;p25"/>
          <p:cNvSpPr/>
          <p:nvPr/>
        </p:nvSpPr>
        <p:spPr>
          <a:xfrm>
            <a:off x="154641" y="161365"/>
            <a:ext cx="8831100" cy="48243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spcBef>
                <a:spcPts val="0"/>
              </a:spcBef>
              <a:spcAft>
                <a:spcPts val="0"/>
              </a:spcAft>
              <a:buNone/>
            </a:pPr>
            <a:r>
              <a:rPr lang="en" sz="1400">
                <a:solidFill>
                  <a:schemeClr val="lt1"/>
                </a:solidFill>
                <a:latin typeface="Calibri"/>
                <a:ea typeface="Calibri"/>
                <a:cs typeface="Calibri"/>
                <a:sym typeface="Calibri"/>
              </a:rPr>
              <a:t>v</a:t>
            </a:r>
            <a:endParaRPr sz="1100"/>
          </a:p>
        </p:txBody>
      </p:sp>
      <p:sp>
        <p:nvSpPr>
          <p:cNvPr id="166" name="Google Shape;166;p25"/>
          <p:cNvSpPr txBox="1">
            <a:spLocks noGrp="1"/>
          </p:cNvSpPr>
          <p:nvPr>
            <p:ph type="body" idx="1"/>
          </p:nvPr>
        </p:nvSpPr>
        <p:spPr>
          <a:xfrm>
            <a:off x="537882" y="494969"/>
            <a:ext cx="8088300" cy="4049100"/>
          </a:xfrm>
          <a:prstGeom prst="rect">
            <a:avLst/>
          </a:prstGeom>
          <a:noFill/>
          <a:ln>
            <a:noFill/>
          </a:ln>
        </p:spPr>
        <p:txBody>
          <a:bodyPr spcFirstLastPara="1" wrap="square" lIns="68575" tIns="34275" rIns="68575" bIns="34275" anchor="t" anchorCtr="0">
            <a:normAutofit/>
          </a:bodyPr>
          <a:lstStyle>
            <a:lvl1pPr marL="457200" lvl="0" indent="-317500" algn="l" rtl="0">
              <a:lnSpc>
                <a:spcPct val="90000"/>
              </a:lnSpc>
              <a:spcBef>
                <a:spcPts val="800"/>
              </a:spcBef>
              <a:spcAft>
                <a:spcPts val="0"/>
              </a:spcAft>
              <a:buClr>
                <a:schemeClr val="dk1"/>
              </a:buClr>
              <a:buSzPts val="1400"/>
              <a:buChar char="•"/>
              <a:defRPr/>
            </a:lvl1pPr>
            <a:lvl2pPr marL="914400" lvl="1" indent="-317500" algn="l" rtl="0">
              <a:lnSpc>
                <a:spcPct val="90000"/>
              </a:lnSpc>
              <a:spcBef>
                <a:spcPts val="400"/>
              </a:spcBef>
              <a:spcAft>
                <a:spcPts val="0"/>
              </a:spcAft>
              <a:buClr>
                <a:schemeClr val="dk1"/>
              </a:buClr>
              <a:buSzPts val="1400"/>
              <a:buChar char="•"/>
              <a:defRPr/>
            </a:lvl2pPr>
            <a:lvl3pPr marL="1371600" lvl="2" indent="-317500" algn="l" rtl="0">
              <a:lnSpc>
                <a:spcPct val="90000"/>
              </a:lnSpc>
              <a:spcBef>
                <a:spcPts val="400"/>
              </a:spcBef>
              <a:spcAft>
                <a:spcPts val="0"/>
              </a:spcAft>
              <a:buClr>
                <a:schemeClr val="dk1"/>
              </a:buClr>
              <a:buSzPts val="1400"/>
              <a:buChar char="•"/>
              <a:defRPr/>
            </a:lvl3pPr>
            <a:lvl4pPr marL="1828800" lvl="3" indent="-317500" algn="l" rtl="0">
              <a:lnSpc>
                <a:spcPct val="90000"/>
              </a:lnSpc>
              <a:spcBef>
                <a:spcPts val="400"/>
              </a:spcBef>
              <a:spcAft>
                <a:spcPts val="0"/>
              </a:spcAft>
              <a:buClr>
                <a:schemeClr val="dk1"/>
              </a:buClr>
              <a:buSzPts val="1400"/>
              <a:buChar char="•"/>
              <a:defRPr/>
            </a:lvl4pPr>
            <a:lvl5pPr marL="2286000" lvl="4" indent="-317500" algn="l" rtl="0">
              <a:lnSpc>
                <a:spcPct val="90000"/>
              </a:lnSpc>
              <a:spcBef>
                <a:spcPts val="400"/>
              </a:spcBef>
              <a:spcAft>
                <a:spcPts val="0"/>
              </a:spcAft>
              <a:buClr>
                <a:schemeClr val="dk1"/>
              </a:buClr>
              <a:buSzPts val="1400"/>
              <a:buChar char="•"/>
              <a:defRPr/>
            </a:lvl5pPr>
            <a:lvl6pPr marL="2743200" lvl="5" indent="-317500" algn="l" rtl="0">
              <a:lnSpc>
                <a:spcPct val="90000"/>
              </a:lnSpc>
              <a:spcBef>
                <a:spcPts val="400"/>
              </a:spcBef>
              <a:spcAft>
                <a:spcPts val="0"/>
              </a:spcAft>
              <a:buClr>
                <a:schemeClr val="dk1"/>
              </a:buClr>
              <a:buSzPts val="1400"/>
              <a:buChar char="•"/>
              <a:defRPr/>
            </a:lvl6pPr>
            <a:lvl7pPr marL="3200400" lvl="6" indent="-317500" algn="l" rtl="0">
              <a:lnSpc>
                <a:spcPct val="90000"/>
              </a:lnSpc>
              <a:spcBef>
                <a:spcPts val="400"/>
              </a:spcBef>
              <a:spcAft>
                <a:spcPts val="0"/>
              </a:spcAft>
              <a:buClr>
                <a:schemeClr val="dk1"/>
              </a:buClr>
              <a:buSzPts val="1400"/>
              <a:buChar char="•"/>
              <a:defRPr/>
            </a:lvl7pPr>
            <a:lvl8pPr marL="3657600" lvl="7" indent="-317500" algn="l" rtl="0">
              <a:lnSpc>
                <a:spcPct val="90000"/>
              </a:lnSpc>
              <a:spcBef>
                <a:spcPts val="400"/>
              </a:spcBef>
              <a:spcAft>
                <a:spcPts val="0"/>
              </a:spcAft>
              <a:buClr>
                <a:schemeClr val="dk1"/>
              </a:buClr>
              <a:buSzPts val="1400"/>
              <a:buChar char="•"/>
              <a:defRPr/>
            </a:lvl8pPr>
            <a:lvl9pPr marL="4114800" lvl="8" indent="-317500" algn="l" rtl="0">
              <a:lnSpc>
                <a:spcPct val="90000"/>
              </a:lnSpc>
              <a:spcBef>
                <a:spcPts val="400"/>
              </a:spcBef>
              <a:spcAft>
                <a:spcPts val="0"/>
              </a:spcAft>
              <a:buClr>
                <a:schemeClr val="dk1"/>
              </a:buClr>
              <a:buSzPts val="1400"/>
              <a:buChar char="•"/>
              <a:defRPr/>
            </a:lvl9pPr>
          </a:lstStyle>
          <a:p>
            <a:endParaRPr/>
          </a:p>
        </p:txBody>
      </p:sp>
      <p:sp>
        <p:nvSpPr>
          <p:cNvPr id="167" name="Google Shape;167;p25"/>
          <p:cNvSpPr txBox="1"/>
          <p:nvPr/>
        </p:nvSpPr>
        <p:spPr>
          <a:xfrm>
            <a:off x="537882" y="4641037"/>
            <a:ext cx="5735400" cy="207900"/>
          </a:xfrm>
          <a:prstGeom prst="rect">
            <a:avLst/>
          </a:prstGeom>
          <a:noFill/>
          <a:ln>
            <a:noFill/>
          </a:ln>
        </p:spPr>
        <p:txBody>
          <a:bodyPr spcFirstLastPara="1" wrap="square" lIns="68575" tIns="34275" rIns="68575" bIns="34275" anchor="t" anchorCtr="0">
            <a:spAutoFit/>
          </a:bodyPr>
          <a:lstStyle/>
          <a:p>
            <a:pPr marL="0" marR="0" lvl="0" indent="0" algn="l" rtl="0">
              <a:spcBef>
                <a:spcPts val="0"/>
              </a:spcBef>
              <a:spcAft>
                <a:spcPts val="0"/>
              </a:spcAft>
              <a:buNone/>
            </a:pPr>
            <a:r>
              <a:rPr lang="en" sz="900">
                <a:solidFill>
                  <a:srgbClr val="595959"/>
                </a:solidFill>
                <a:latin typeface="Calibri"/>
                <a:ea typeface="Calibri"/>
                <a:cs typeface="Calibri"/>
                <a:sym typeface="Calibri"/>
              </a:rPr>
              <a:t>Oregon Department of Education</a:t>
            </a:r>
            <a:endParaRPr sz="1100"/>
          </a:p>
        </p:txBody>
      </p:sp>
      <p:sp>
        <p:nvSpPr>
          <p:cNvPr id="168" name="Google Shape;168;p25"/>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169"/>
        <p:cNvGrpSpPr/>
        <p:nvPr/>
      </p:nvGrpSpPr>
      <p:grpSpPr>
        <a:xfrm>
          <a:off x="0" y="0"/>
          <a:ext cx="0" cy="0"/>
          <a:chOff x="0" y="0"/>
          <a:chExt cx="0" cy="0"/>
        </a:xfrm>
      </p:grpSpPr>
      <p:sp>
        <p:nvSpPr>
          <p:cNvPr id="170" name="Google Shape;170;p26"/>
          <p:cNvSpPr/>
          <p:nvPr/>
        </p:nvSpPr>
        <p:spPr>
          <a:xfrm>
            <a:off x="0" y="3564521"/>
            <a:ext cx="9144000" cy="1584233"/>
          </a:xfrm>
          <a:custGeom>
            <a:avLst/>
            <a:gdLst/>
            <a:ahLst/>
            <a:cxnLst/>
            <a:rect l="l" t="t" r="r" b="b"/>
            <a:pathLst>
              <a:path w="5760" h="1331" extrusionOk="0">
                <a:moveTo>
                  <a:pt x="0" y="1066"/>
                </a:moveTo>
                <a:lnTo>
                  <a:pt x="0" y="1331"/>
                </a:lnTo>
                <a:lnTo>
                  <a:pt x="5760" y="1331"/>
                </a:lnTo>
                <a:lnTo>
                  <a:pt x="5760" y="0"/>
                </a:lnTo>
                <a:cubicBezTo>
                  <a:pt x="3220" y="1206"/>
                  <a:pt x="2250" y="1146"/>
                  <a:pt x="0" y="1066"/>
                </a:cubicBezTo>
                <a:close/>
              </a:path>
            </a:pathLst>
          </a:custGeom>
          <a:solidFill>
            <a:schemeClr val="lt1">
              <a:alpha val="43140"/>
            </a:schemeClr>
          </a:solidFill>
          <a:ln>
            <a:noFill/>
          </a:ln>
          <a:effectLst>
            <a:outerShdw blurRad="50800" dist="44450" dir="16200000" algn="ctr" rotWithShape="0">
              <a:srgbClr val="000000">
                <a:alpha val="33330"/>
              </a:srgbClr>
            </a:outerShdw>
          </a:effectLst>
        </p:spPr>
        <p:txBody>
          <a:bodyPr spcFirstLastPara="1" wrap="square" lIns="91375" tIns="45675" rIns="91375" bIns="456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ransition spd="med">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no pattern_Logo only">
  <p:cSld name="no pattern_Logo only">
    <p:bg>
      <p:bgPr>
        <a:solidFill>
          <a:schemeClr val="lt1"/>
        </a:solidFill>
        <a:effectLst/>
      </p:bgPr>
    </p:bg>
    <p:spTree>
      <p:nvGrpSpPr>
        <p:cNvPr id="1" name="Shape 171"/>
        <p:cNvGrpSpPr/>
        <p:nvPr/>
      </p:nvGrpSpPr>
      <p:grpSpPr>
        <a:xfrm>
          <a:off x="0" y="0"/>
          <a:ext cx="0" cy="0"/>
          <a:chOff x="0" y="0"/>
          <a:chExt cx="0" cy="0"/>
        </a:xfrm>
      </p:grpSpPr>
      <p:sp>
        <p:nvSpPr>
          <p:cNvPr id="172" name="Google Shape;172;p27"/>
          <p:cNvSpPr txBox="1">
            <a:spLocks noGrp="1"/>
          </p:cNvSpPr>
          <p:nvPr>
            <p:ph type="title"/>
          </p:nvPr>
        </p:nvSpPr>
        <p:spPr>
          <a:xfrm>
            <a:off x="619597" y="2201987"/>
            <a:ext cx="7886700" cy="994200"/>
          </a:xfrm>
          <a:prstGeom prst="rect">
            <a:avLst/>
          </a:prstGeom>
          <a:noFill/>
          <a:ln>
            <a:noFill/>
          </a:ln>
        </p:spPr>
        <p:txBody>
          <a:bodyPr spcFirstLastPara="1" wrap="square" lIns="91425" tIns="45700" rIns="91425" bIns="45700" anchor="ctr" anchorCtr="0">
            <a:normAutofit/>
          </a:bodyPr>
          <a:lstStyle>
            <a:lvl1pPr lvl="0" algn="ctr" rtl="0">
              <a:lnSpc>
                <a:spcPct val="90000"/>
              </a:lnSpc>
              <a:spcBef>
                <a:spcPts val="0"/>
              </a:spcBef>
              <a:spcAft>
                <a:spcPts val="0"/>
              </a:spcAft>
              <a:buClr>
                <a:schemeClr val="dk1"/>
              </a:buClr>
              <a:buSzPts val="4400"/>
              <a:buFont typeface="Calibri"/>
              <a:buNone/>
              <a:defRPr>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pic>
        <p:nvPicPr>
          <p:cNvPr id="173" name="Google Shape;173;p27" descr="Decorative blue bar"/>
          <p:cNvPicPr preferRelativeResize="0"/>
          <p:nvPr/>
        </p:nvPicPr>
        <p:blipFill rotWithShape="1">
          <a:blip r:embed="rId2">
            <a:alphaModFix/>
          </a:blip>
          <a:srcRect/>
          <a:stretch/>
        </p:blipFill>
        <p:spPr>
          <a:xfrm>
            <a:off x="0" y="4871140"/>
            <a:ext cx="9144001" cy="276279"/>
          </a:xfrm>
          <a:prstGeom prst="rect">
            <a:avLst/>
          </a:prstGeom>
          <a:noFill/>
          <a:ln>
            <a:noFill/>
          </a:ln>
        </p:spPr>
      </p:pic>
      <p:pic>
        <p:nvPicPr>
          <p:cNvPr id="174" name="Google Shape;174;p27" descr="Oregon Department of Education logo"/>
          <p:cNvPicPr preferRelativeResize="0"/>
          <p:nvPr/>
        </p:nvPicPr>
        <p:blipFill rotWithShape="1">
          <a:blip r:embed="rId3">
            <a:alphaModFix/>
          </a:blip>
          <a:srcRect/>
          <a:stretch/>
        </p:blipFill>
        <p:spPr>
          <a:xfrm>
            <a:off x="3739081" y="461361"/>
            <a:ext cx="3222228" cy="1602435"/>
          </a:xfrm>
          <a:prstGeom prst="rect">
            <a:avLst/>
          </a:prstGeom>
          <a:noFill/>
          <a:ln>
            <a:noFill/>
          </a:ln>
        </p:spPr>
      </p:pic>
      <p:pic>
        <p:nvPicPr>
          <p:cNvPr id="175" name="Google Shape;175;p27" descr="Decorative blue swoosh"/>
          <p:cNvPicPr preferRelativeResize="0"/>
          <p:nvPr/>
        </p:nvPicPr>
        <p:blipFill rotWithShape="1">
          <a:blip r:embed="rId4">
            <a:alphaModFix/>
          </a:blip>
          <a:srcRect/>
          <a:stretch/>
        </p:blipFill>
        <p:spPr>
          <a:xfrm>
            <a:off x="0" y="-300103"/>
            <a:ext cx="9144001" cy="1577651"/>
          </a:xfrm>
          <a:prstGeom prst="rect">
            <a:avLst/>
          </a:prstGeom>
          <a:noFill/>
          <a:ln>
            <a:noFill/>
          </a:ln>
        </p:spPr>
      </p:pic>
      <p:sp>
        <p:nvSpPr>
          <p:cNvPr id="176" name="Google Shape;176;p27"/>
          <p:cNvSpPr txBox="1">
            <a:spLocks noGrp="1"/>
          </p:cNvSpPr>
          <p:nvPr>
            <p:ph type="sldNum" idx="12"/>
          </p:nvPr>
        </p:nvSpPr>
        <p:spPr>
          <a:xfrm>
            <a:off x="6457950" y="4869403"/>
            <a:ext cx="2057400" cy="2739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200" b="0" i="0" u="none" strike="noStrike" cap="none">
                <a:solidFill>
                  <a:schemeClr val="lt1"/>
                </a:solidFill>
                <a:latin typeface="Calibri"/>
                <a:ea typeface="Calibri"/>
                <a:cs typeface="Calibri"/>
                <a:sym typeface="Calibri"/>
              </a:defRPr>
            </a:lvl1pPr>
            <a:lvl2pPr marL="0" lvl="1" indent="0" algn="r" rtl="0">
              <a:spcBef>
                <a:spcPts val="0"/>
              </a:spcBef>
              <a:buNone/>
              <a:defRPr sz="1200" b="0" i="0" u="none" strike="noStrike" cap="none">
                <a:solidFill>
                  <a:schemeClr val="lt1"/>
                </a:solidFill>
                <a:latin typeface="Calibri"/>
                <a:ea typeface="Calibri"/>
                <a:cs typeface="Calibri"/>
                <a:sym typeface="Calibri"/>
              </a:defRPr>
            </a:lvl2pPr>
            <a:lvl3pPr marL="0" lvl="2" indent="0" algn="r" rtl="0">
              <a:spcBef>
                <a:spcPts val="0"/>
              </a:spcBef>
              <a:buNone/>
              <a:defRPr sz="1200" b="0" i="0" u="none" strike="noStrike" cap="none">
                <a:solidFill>
                  <a:schemeClr val="lt1"/>
                </a:solidFill>
                <a:latin typeface="Calibri"/>
                <a:ea typeface="Calibri"/>
                <a:cs typeface="Calibri"/>
                <a:sym typeface="Calibri"/>
              </a:defRPr>
            </a:lvl3pPr>
            <a:lvl4pPr marL="0" lvl="3" indent="0" algn="r" rtl="0">
              <a:spcBef>
                <a:spcPts val="0"/>
              </a:spcBef>
              <a:buNone/>
              <a:defRPr sz="1200" b="0" i="0" u="none" strike="noStrike" cap="none">
                <a:solidFill>
                  <a:schemeClr val="lt1"/>
                </a:solidFill>
                <a:latin typeface="Calibri"/>
                <a:ea typeface="Calibri"/>
                <a:cs typeface="Calibri"/>
                <a:sym typeface="Calibri"/>
              </a:defRPr>
            </a:lvl4pPr>
            <a:lvl5pPr marL="0" lvl="4" indent="0" algn="r" rtl="0">
              <a:spcBef>
                <a:spcPts val="0"/>
              </a:spcBef>
              <a:buNone/>
              <a:defRPr sz="1200" b="0" i="0" u="none" strike="noStrike" cap="none">
                <a:solidFill>
                  <a:schemeClr val="lt1"/>
                </a:solidFill>
                <a:latin typeface="Calibri"/>
                <a:ea typeface="Calibri"/>
                <a:cs typeface="Calibri"/>
                <a:sym typeface="Calibri"/>
              </a:defRPr>
            </a:lvl5pPr>
            <a:lvl6pPr marL="0" lvl="5" indent="0" algn="r" rtl="0">
              <a:spcBef>
                <a:spcPts val="0"/>
              </a:spcBef>
              <a:buNone/>
              <a:defRPr sz="1200" b="0" i="0" u="none" strike="noStrike" cap="none">
                <a:solidFill>
                  <a:schemeClr val="lt1"/>
                </a:solidFill>
                <a:latin typeface="Calibri"/>
                <a:ea typeface="Calibri"/>
                <a:cs typeface="Calibri"/>
                <a:sym typeface="Calibri"/>
              </a:defRPr>
            </a:lvl6pPr>
            <a:lvl7pPr marL="0" lvl="6" indent="0" algn="r" rtl="0">
              <a:spcBef>
                <a:spcPts val="0"/>
              </a:spcBef>
              <a:buNone/>
              <a:defRPr sz="1200" b="0" i="0" u="none" strike="noStrike" cap="none">
                <a:solidFill>
                  <a:schemeClr val="lt1"/>
                </a:solidFill>
                <a:latin typeface="Calibri"/>
                <a:ea typeface="Calibri"/>
                <a:cs typeface="Calibri"/>
                <a:sym typeface="Calibri"/>
              </a:defRPr>
            </a:lvl7pPr>
            <a:lvl8pPr marL="0" lvl="7" indent="0" algn="r" rtl="0">
              <a:spcBef>
                <a:spcPts val="0"/>
              </a:spcBef>
              <a:buNone/>
              <a:defRPr sz="1200" b="0" i="0" u="none" strike="noStrike" cap="none">
                <a:solidFill>
                  <a:schemeClr val="lt1"/>
                </a:solidFill>
                <a:latin typeface="Calibri"/>
                <a:ea typeface="Calibri"/>
                <a:cs typeface="Calibri"/>
                <a:sym typeface="Calibri"/>
              </a:defRPr>
            </a:lvl8pPr>
            <a:lvl9pPr marL="0" lvl="8" indent="0" algn="r" rtl="0">
              <a:spcBef>
                <a:spcPts val="0"/>
              </a:spcBef>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Logo only">
  <p:cSld name="Logo only">
    <p:bg>
      <p:bgPr>
        <a:blipFill>
          <a:blip r:embed="rId2">
            <a:alphaModFix/>
          </a:blip>
          <a:stretch>
            <a:fillRect/>
          </a:stretch>
        </a:blipFill>
        <a:effectLst/>
      </p:bgPr>
    </p:bg>
    <p:spTree>
      <p:nvGrpSpPr>
        <p:cNvPr id="1" name="Shape 177"/>
        <p:cNvGrpSpPr/>
        <p:nvPr/>
      </p:nvGrpSpPr>
      <p:grpSpPr>
        <a:xfrm>
          <a:off x="0" y="0"/>
          <a:ext cx="0" cy="0"/>
          <a:chOff x="0" y="0"/>
          <a:chExt cx="0" cy="0"/>
        </a:xfrm>
      </p:grpSpPr>
      <p:pic>
        <p:nvPicPr>
          <p:cNvPr id="178" name="Google Shape;178;p28"/>
          <p:cNvPicPr preferRelativeResize="0"/>
          <p:nvPr/>
        </p:nvPicPr>
        <p:blipFill rotWithShape="1">
          <a:blip r:embed="rId3">
            <a:alphaModFix/>
          </a:blip>
          <a:srcRect/>
          <a:stretch/>
        </p:blipFill>
        <p:spPr>
          <a:xfrm>
            <a:off x="2257328" y="1744688"/>
            <a:ext cx="3491571" cy="1736380"/>
          </a:xfrm>
          <a:prstGeom prst="rect">
            <a:avLst/>
          </a:prstGeom>
          <a:noFill/>
          <a:ln>
            <a:noFill/>
          </a:ln>
        </p:spPr>
      </p:pic>
      <p:pic>
        <p:nvPicPr>
          <p:cNvPr id="179" name="Google Shape;179;p28"/>
          <p:cNvPicPr preferRelativeResize="0"/>
          <p:nvPr/>
        </p:nvPicPr>
        <p:blipFill rotWithShape="1">
          <a:blip r:embed="rId3">
            <a:alphaModFix/>
          </a:blip>
          <a:srcRect/>
          <a:stretch/>
        </p:blipFill>
        <p:spPr>
          <a:xfrm>
            <a:off x="2257328" y="1744688"/>
            <a:ext cx="3491571" cy="1736380"/>
          </a:xfrm>
          <a:prstGeom prst="rect">
            <a:avLst/>
          </a:prstGeom>
          <a:noFill/>
          <a:ln>
            <a:noFill/>
          </a:ln>
        </p:spPr>
      </p:pic>
      <p:pic>
        <p:nvPicPr>
          <p:cNvPr id="180" name="Google Shape;180;p28"/>
          <p:cNvPicPr preferRelativeResize="0"/>
          <p:nvPr/>
        </p:nvPicPr>
        <p:blipFill rotWithShape="1">
          <a:blip r:embed="rId3">
            <a:alphaModFix/>
          </a:blip>
          <a:srcRect/>
          <a:stretch/>
        </p:blipFill>
        <p:spPr>
          <a:xfrm>
            <a:off x="2257328" y="1744688"/>
            <a:ext cx="3491571" cy="1736380"/>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BLANK" type="blank">
  <p:cSld name="BLANK">
    <p:bg>
      <p:bgPr>
        <a:blipFill>
          <a:blip r:embed="rId2">
            <a:alphaModFix/>
          </a:blip>
          <a:stretch>
            <a:fillRect/>
          </a:stretch>
        </a:blipFill>
        <a:effectLst/>
      </p:bgPr>
    </p:bg>
    <p:spTree>
      <p:nvGrpSpPr>
        <p:cNvPr id="1" name="Shape 181"/>
        <p:cNvGrpSpPr/>
        <p:nvPr/>
      </p:nvGrpSpPr>
      <p:grpSpPr>
        <a:xfrm>
          <a:off x="0" y="0"/>
          <a:ext cx="0" cy="0"/>
          <a:chOff x="0" y="0"/>
          <a:chExt cx="0" cy="0"/>
        </a:xfrm>
      </p:grpSpPr>
      <p:pic>
        <p:nvPicPr>
          <p:cNvPr id="182" name="Google Shape;182;p29"/>
          <p:cNvPicPr preferRelativeResize="0"/>
          <p:nvPr/>
        </p:nvPicPr>
        <p:blipFill rotWithShape="1">
          <a:blip r:embed="rId3">
            <a:alphaModFix/>
          </a:blip>
          <a:srcRect/>
          <a:stretch/>
        </p:blipFill>
        <p:spPr>
          <a:xfrm>
            <a:off x="-1" y="83686"/>
            <a:ext cx="1285876" cy="502114"/>
          </a:xfrm>
          <a:prstGeom prst="rect">
            <a:avLst/>
          </a:prstGeom>
          <a:noFill/>
          <a:ln>
            <a:noFill/>
          </a:ln>
        </p:spPr>
      </p:pic>
      <p:pic>
        <p:nvPicPr>
          <p:cNvPr id="183" name="Google Shape;183;p29"/>
          <p:cNvPicPr preferRelativeResize="0"/>
          <p:nvPr/>
        </p:nvPicPr>
        <p:blipFill rotWithShape="1">
          <a:blip r:embed="rId3">
            <a:alphaModFix/>
          </a:blip>
          <a:srcRect/>
          <a:stretch/>
        </p:blipFill>
        <p:spPr>
          <a:xfrm>
            <a:off x="-1" y="83686"/>
            <a:ext cx="1285876" cy="502114"/>
          </a:xfrm>
          <a:prstGeom prst="rect">
            <a:avLst/>
          </a:prstGeom>
          <a:noFill/>
          <a:ln>
            <a:noFill/>
          </a:ln>
        </p:spPr>
      </p:pic>
      <p:pic>
        <p:nvPicPr>
          <p:cNvPr id="184" name="Google Shape;184;p29"/>
          <p:cNvPicPr preferRelativeResize="0"/>
          <p:nvPr/>
        </p:nvPicPr>
        <p:blipFill rotWithShape="1">
          <a:blip r:embed="rId3">
            <a:alphaModFix/>
          </a:blip>
          <a:srcRect/>
          <a:stretch/>
        </p:blipFill>
        <p:spPr>
          <a:xfrm>
            <a:off x="-1" y="83686"/>
            <a:ext cx="1285876" cy="502114"/>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Blank 1">
  <p:cSld name="Blank_1">
    <p:bg>
      <p:bgPr>
        <a:solidFill>
          <a:schemeClr val="lt1"/>
        </a:solidFill>
        <a:effectLst/>
      </p:bgPr>
    </p:bg>
    <p:spTree>
      <p:nvGrpSpPr>
        <p:cNvPr id="1" name="Shape 185"/>
        <p:cNvGrpSpPr/>
        <p:nvPr/>
      </p:nvGrpSpPr>
      <p:grpSpPr>
        <a:xfrm>
          <a:off x="0" y="0"/>
          <a:ext cx="0" cy="0"/>
          <a:chOff x="0" y="0"/>
          <a:chExt cx="0" cy="0"/>
        </a:xfrm>
      </p:grpSpPr>
      <p:pic>
        <p:nvPicPr>
          <p:cNvPr id="186" name="Google Shape;186;p30" descr="Decorative geometric pattern"/>
          <p:cNvPicPr preferRelativeResize="0"/>
          <p:nvPr/>
        </p:nvPicPr>
        <p:blipFill rotWithShape="1">
          <a:blip r:embed="rId2">
            <a:alphaModFix/>
          </a:blip>
          <a:srcRect/>
          <a:stretch/>
        </p:blipFill>
        <p:spPr>
          <a:xfrm>
            <a:off x="0" y="0"/>
            <a:ext cx="9144001" cy="4871141"/>
          </a:xfrm>
          <a:prstGeom prst="rect">
            <a:avLst/>
          </a:prstGeom>
          <a:noFill/>
          <a:ln>
            <a:noFill/>
          </a:ln>
        </p:spPr>
      </p:pic>
      <p:pic>
        <p:nvPicPr>
          <p:cNvPr id="187" name="Google Shape;187;p30" descr="Decorative blue bar"/>
          <p:cNvPicPr preferRelativeResize="0"/>
          <p:nvPr/>
        </p:nvPicPr>
        <p:blipFill rotWithShape="1">
          <a:blip r:embed="rId3">
            <a:alphaModFix/>
          </a:blip>
          <a:srcRect/>
          <a:stretch/>
        </p:blipFill>
        <p:spPr>
          <a:xfrm>
            <a:off x="0" y="4871140"/>
            <a:ext cx="9144001" cy="276279"/>
          </a:xfrm>
          <a:prstGeom prst="rect">
            <a:avLst/>
          </a:prstGeom>
          <a:noFill/>
          <a:ln>
            <a:noFill/>
          </a:ln>
        </p:spPr>
      </p:pic>
      <p:sp>
        <p:nvSpPr>
          <p:cNvPr id="188" name="Google Shape;188;p30"/>
          <p:cNvSpPr txBox="1">
            <a:spLocks noGrp="1"/>
          </p:cNvSpPr>
          <p:nvPr>
            <p:ph type="title"/>
          </p:nvPr>
        </p:nvSpPr>
        <p:spPr>
          <a:xfrm>
            <a:off x="1881838" y="83686"/>
            <a:ext cx="7152300" cy="759900"/>
          </a:xfrm>
          <a:prstGeom prst="rect">
            <a:avLst/>
          </a:prstGeom>
          <a:noFill/>
          <a:ln>
            <a:noFill/>
          </a:ln>
        </p:spPr>
        <p:txBody>
          <a:bodyPr spcFirstLastPara="1" wrap="square" lIns="91425" tIns="45700" rIns="91425" bIns="45700" anchor="ctr" anchorCtr="0">
            <a:normAutofit/>
          </a:bodyPr>
          <a:lstStyle>
            <a:lvl1pPr lvl="0" algn="r" rtl="0">
              <a:lnSpc>
                <a:spcPct val="90000"/>
              </a:lnSpc>
              <a:spcBef>
                <a:spcPts val="0"/>
              </a:spcBef>
              <a:spcAft>
                <a:spcPts val="0"/>
              </a:spcAft>
              <a:buClr>
                <a:schemeClr val="dk1"/>
              </a:buClr>
              <a:buSzPts val="3600"/>
              <a:buFont typeface="Calibri"/>
              <a:buNone/>
              <a:defRPr sz="3600">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pic>
        <p:nvPicPr>
          <p:cNvPr id="189" name="Google Shape;189;p30" descr="Oregon Department of Education Logo"/>
          <p:cNvPicPr preferRelativeResize="0"/>
          <p:nvPr/>
        </p:nvPicPr>
        <p:blipFill rotWithShape="1">
          <a:blip r:embed="rId4">
            <a:alphaModFix/>
          </a:blip>
          <a:srcRect/>
          <a:stretch/>
        </p:blipFill>
        <p:spPr>
          <a:xfrm>
            <a:off x="-90611" y="40172"/>
            <a:ext cx="1479336" cy="735684"/>
          </a:xfrm>
          <a:prstGeom prst="rect">
            <a:avLst/>
          </a:prstGeom>
          <a:noFill/>
          <a:ln>
            <a:noFill/>
          </a:ln>
        </p:spPr>
      </p:pic>
      <p:sp>
        <p:nvSpPr>
          <p:cNvPr id="190" name="Google Shape;190;p30"/>
          <p:cNvSpPr txBox="1">
            <a:spLocks noGrp="1"/>
          </p:cNvSpPr>
          <p:nvPr>
            <p:ph type="sldNum" idx="12"/>
          </p:nvPr>
        </p:nvSpPr>
        <p:spPr>
          <a:xfrm>
            <a:off x="6457950" y="4869403"/>
            <a:ext cx="2057400" cy="2739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200" b="0" i="0" u="none" strike="noStrike" cap="none">
                <a:solidFill>
                  <a:schemeClr val="lt1"/>
                </a:solidFill>
                <a:latin typeface="Calibri"/>
                <a:ea typeface="Calibri"/>
                <a:cs typeface="Calibri"/>
                <a:sym typeface="Calibri"/>
              </a:defRPr>
            </a:lvl1pPr>
            <a:lvl2pPr marL="0" lvl="1" indent="0" algn="r" rtl="0">
              <a:spcBef>
                <a:spcPts val="0"/>
              </a:spcBef>
              <a:buNone/>
              <a:defRPr sz="1200" b="0" i="0" u="none" strike="noStrike" cap="none">
                <a:solidFill>
                  <a:schemeClr val="lt1"/>
                </a:solidFill>
                <a:latin typeface="Calibri"/>
                <a:ea typeface="Calibri"/>
                <a:cs typeface="Calibri"/>
                <a:sym typeface="Calibri"/>
              </a:defRPr>
            </a:lvl2pPr>
            <a:lvl3pPr marL="0" lvl="2" indent="0" algn="r" rtl="0">
              <a:spcBef>
                <a:spcPts val="0"/>
              </a:spcBef>
              <a:buNone/>
              <a:defRPr sz="1200" b="0" i="0" u="none" strike="noStrike" cap="none">
                <a:solidFill>
                  <a:schemeClr val="lt1"/>
                </a:solidFill>
                <a:latin typeface="Calibri"/>
                <a:ea typeface="Calibri"/>
                <a:cs typeface="Calibri"/>
                <a:sym typeface="Calibri"/>
              </a:defRPr>
            </a:lvl3pPr>
            <a:lvl4pPr marL="0" lvl="3" indent="0" algn="r" rtl="0">
              <a:spcBef>
                <a:spcPts val="0"/>
              </a:spcBef>
              <a:buNone/>
              <a:defRPr sz="1200" b="0" i="0" u="none" strike="noStrike" cap="none">
                <a:solidFill>
                  <a:schemeClr val="lt1"/>
                </a:solidFill>
                <a:latin typeface="Calibri"/>
                <a:ea typeface="Calibri"/>
                <a:cs typeface="Calibri"/>
                <a:sym typeface="Calibri"/>
              </a:defRPr>
            </a:lvl4pPr>
            <a:lvl5pPr marL="0" lvl="4" indent="0" algn="r" rtl="0">
              <a:spcBef>
                <a:spcPts val="0"/>
              </a:spcBef>
              <a:buNone/>
              <a:defRPr sz="1200" b="0" i="0" u="none" strike="noStrike" cap="none">
                <a:solidFill>
                  <a:schemeClr val="lt1"/>
                </a:solidFill>
                <a:latin typeface="Calibri"/>
                <a:ea typeface="Calibri"/>
                <a:cs typeface="Calibri"/>
                <a:sym typeface="Calibri"/>
              </a:defRPr>
            </a:lvl5pPr>
            <a:lvl6pPr marL="0" lvl="5" indent="0" algn="r" rtl="0">
              <a:spcBef>
                <a:spcPts val="0"/>
              </a:spcBef>
              <a:buNone/>
              <a:defRPr sz="1200" b="0" i="0" u="none" strike="noStrike" cap="none">
                <a:solidFill>
                  <a:schemeClr val="lt1"/>
                </a:solidFill>
                <a:latin typeface="Calibri"/>
                <a:ea typeface="Calibri"/>
                <a:cs typeface="Calibri"/>
                <a:sym typeface="Calibri"/>
              </a:defRPr>
            </a:lvl6pPr>
            <a:lvl7pPr marL="0" lvl="6" indent="0" algn="r" rtl="0">
              <a:spcBef>
                <a:spcPts val="0"/>
              </a:spcBef>
              <a:buNone/>
              <a:defRPr sz="1200" b="0" i="0" u="none" strike="noStrike" cap="none">
                <a:solidFill>
                  <a:schemeClr val="lt1"/>
                </a:solidFill>
                <a:latin typeface="Calibri"/>
                <a:ea typeface="Calibri"/>
                <a:cs typeface="Calibri"/>
                <a:sym typeface="Calibri"/>
              </a:defRPr>
            </a:lvl7pPr>
            <a:lvl8pPr marL="0" lvl="7" indent="0" algn="r" rtl="0">
              <a:spcBef>
                <a:spcPts val="0"/>
              </a:spcBef>
              <a:buNone/>
              <a:defRPr sz="1200" b="0" i="0" u="none" strike="noStrike" cap="none">
                <a:solidFill>
                  <a:schemeClr val="lt1"/>
                </a:solidFill>
                <a:latin typeface="Calibri"/>
                <a:ea typeface="Calibri"/>
                <a:cs typeface="Calibri"/>
                <a:sym typeface="Calibri"/>
              </a:defRPr>
            </a:lvl8pPr>
            <a:lvl9pPr marL="0" lvl="8" indent="0" algn="r" rtl="0">
              <a:spcBef>
                <a:spcPts val="0"/>
              </a:spcBef>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Blank 2">
  <p:cSld name="Blank_2">
    <p:bg>
      <p:bgPr>
        <a:solidFill>
          <a:schemeClr val="lt1"/>
        </a:solidFill>
        <a:effectLst/>
      </p:bgPr>
    </p:bg>
    <p:spTree>
      <p:nvGrpSpPr>
        <p:cNvPr id="1" name="Shape 191"/>
        <p:cNvGrpSpPr/>
        <p:nvPr/>
      </p:nvGrpSpPr>
      <p:grpSpPr>
        <a:xfrm>
          <a:off x="0" y="0"/>
          <a:ext cx="0" cy="0"/>
          <a:chOff x="0" y="0"/>
          <a:chExt cx="0" cy="0"/>
        </a:xfrm>
      </p:grpSpPr>
      <p:pic>
        <p:nvPicPr>
          <p:cNvPr id="192" name="Google Shape;192;p31" descr="Decorative geometric pattern"/>
          <p:cNvPicPr preferRelativeResize="0"/>
          <p:nvPr/>
        </p:nvPicPr>
        <p:blipFill rotWithShape="1">
          <a:blip r:embed="rId2">
            <a:alphaModFix/>
          </a:blip>
          <a:srcRect/>
          <a:stretch/>
        </p:blipFill>
        <p:spPr>
          <a:xfrm>
            <a:off x="0" y="0"/>
            <a:ext cx="9144001" cy="4871141"/>
          </a:xfrm>
          <a:prstGeom prst="rect">
            <a:avLst/>
          </a:prstGeom>
          <a:noFill/>
          <a:ln>
            <a:noFill/>
          </a:ln>
        </p:spPr>
      </p:pic>
      <p:pic>
        <p:nvPicPr>
          <p:cNvPr id="193" name="Google Shape;193;p31" descr="Decorative blue bar"/>
          <p:cNvPicPr preferRelativeResize="0"/>
          <p:nvPr/>
        </p:nvPicPr>
        <p:blipFill rotWithShape="1">
          <a:blip r:embed="rId3">
            <a:alphaModFix/>
          </a:blip>
          <a:srcRect/>
          <a:stretch/>
        </p:blipFill>
        <p:spPr>
          <a:xfrm>
            <a:off x="0" y="4871140"/>
            <a:ext cx="9144001" cy="276279"/>
          </a:xfrm>
          <a:prstGeom prst="rect">
            <a:avLst/>
          </a:prstGeom>
          <a:noFill/>
          <a:ln>
            <a:noFill/>
          </a:ln>
        </p:spPr>
      </p:pic>
      <p:sp>
        <p:nvSpPr>
          <p:cNvPr id="194" name="Google Shape;194;p31"/>
          <p:cNvSpPr txBox="1">
            <a:spLocks noGrp="1"/>
          </p:cNvSpPr>
          <p:nvPr>
            <p:ph type="title"/>
          </p:nvPr>
        </p:nvSpPr>
        <p:spPr>
          <a:xfrm>
            <a:off x="1881838" y="83686"/>
            <a:ext cx="7152300" cy="759900"/>
          </a:xfrm>
          <a:prstGeom prst="rect">
            <a:avLst/>
          </a:prstGeom>
          <a:noFill/>
          <a:ln>
            <a:noFill/>
          </a:ln>
        </p:spPr>
        <p:txBody>
          <a:bodyPr spcFirstLastPara="1" wrap="square" lIns="91425" tIns="45700" rIns="91425" bIns="45700" anchor="ctr" anchorCtr="0">
            <a:normAutofit/>
          </a:bodyPr>
          <a:lstStyle>
            <a:lvl1pPr lvl="0" algn="r" rtl="0">
              <a:lnSpc>
                <a:spcPct val="90000"/>
              </a:lnSpc>
              <a:spcBef>
                <a:spcPts val="0"/>
              </a:spcBef>
              <a:spcAft>
                <a:spcPts val="0"/>
              </a:spcAft>
              <a:buClr>
                <a:schemeClr val="dk1"/>
              </a:buClr>
              <a:buSzPts val="3600"/>
              <a:buFont typeface="Calibri"/>
              <a:buNone/>
              <a:defRPr sz="3600">
                <a:solidFill>
                  <a:schemeClr val="dk1"/>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pic>
        <p:nvPicPr>
          <p:cNvPr id="195" name="Google Shape;195;p31" descr="Oregon Department of Education Logo"/>
          <p:cNvPicPr preferRelativeResize="0"/>
          <p:nvPr/>
        </p:nvPicPr>
        <p:blipFill rotWithShape="1">
          <a:blip r:embed="rId4">
            <a:alphaModFix/>
          </a:blip>
          <a:srcRect/>
          <a:stretch/>
        </p:blipFill>
        <p:spPr>
          <a:xfrm>
            <a:off x="-90611" y="40172"/>
            <a:ext cx="1479336" cy="735684"/>
          </a:xfrm>
          <a:prstGeom prst="rect">
            <a:avLst/>
          </a:prstGeom>
          <a:noFill/>
          <a:ln>
            <a:noFill/>
          </a:ln>
        </p:spPr>
      </p:pic>
      <p:sp>
        <p:nvSpPr>
          <p:cNvPr id="196" name="Google Shape;196;p31"/>
          <p:cNvSpPr txBox="1">
            <a:spLocks noGrp="1"/>
          </p:cNvSpPr>
          <p:nvPr>
            <p:ph type="sldNum" idx="12"/>
          </p:nvPr>
        </p:nvSpPr>
        <p:spPr>
          <a:xfrm>
            <a:off x="6457950" y="4869403"/>
            <a:ext cx="2057400" cy="2739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200" b="0" i="0" u="none" strike="noStrike" cap="none">
                <a:solidFill>
                  <a:schemeClr val="lt1"/>
                </a:solidFill>
                <a:latin typeface="Calibri"/>
                <a:ea typeface="Calibri"/>
                <a:cs typeface="Calibri"/>
                <a:sym typeface="Calibri"/>
              </a:defRPr>
            </a:lvl1pPr>
            <a:lvl2pPr marL="0" lvl="1" indent="0" algn="r" rtl="0">
              <a:spcBef>
                <a:spcPts val="0"/>
              </a:spcBef>
              <a:buNone/>
              <a:defRPr sz="1200" b="0" i="0" u="none" strike="noStrike" cap="none">
                <a:solidFill>
                  <a:schemeClr val="lt1"/>
                </a:solidFill>
                <a:latin typeface="Calibri"/>
                <a:ea typeface="Calibri"/>
                <a:cs typeface="Calibri"/>
                <a:sym typeface="Calibri"/>
              </a:defRPr>
            </a:lvl2pPr>
            <a:lvl3pPr marL="0" lvl="2" indent="0" algn="r" rtl="0">
              <a:spcBef>
                <a:spcPts val="0"/>
              </a:spcBef>
              <a:buNone/>
              <a:defRPr sz="1200" b="0" i="0" u="none" strike="noStrike" cap="none">
                <a:solidFill>
                  <a:schemeClr val="lt1"/>
                </a:solidFill>
                <a:latin typeface="Calibri"/>
                <a:ea typeface="Calibri"/>
                <a:cs typeface="Calibri"/>
                <a:sym typeface="Calibri"/>
              </a:defRPr>
            </a:lvl3pPr>
            <a:lvl4pPr marL="0" lvl="3" indent="0" algn="r" rtl="0">
              <a:spcBef>
                <a:spcPts val="0"/>
              </a:spcBef>
              <a:buNone/>
              <a:defRPr sz="1200" b="0" i="0" u="none" strike="noStrike" cap="none">
                <a:solidFill>
                  <a:schemeClr val="lt1"/>
                </a:solidFill>
                <a:latin typeface="Calibri"/>
                <a:ea typeface="Calibri"/>
                <a:cs typeface="Calibri"/>
                <a:sym typeface="Calibri"/>
              </a:defRPr>
            </a:lvl4pPr>
            <a:lvl5pPr marL="0" lvl="4" indent="0" algn="r" rtl="0">
              <a:spcBef>
                <a:spcPts val="0"/>
              </a:spcBef>
              <a:buNone/>
              <a:defRPr sz="1200" b="0" i="0" u="none" strike="noStrike" cap="none">
                <a:solidFill>
                  <a:schemeClr val="lt1"/>
                </a:solidFill>
                <a:latin typeface="Calibri"/>
                <a:ea typeface="Calibri"/>
                <a:cs typeface="Calibri"/>
                <a:sym typeface="Calibri"/>
              </a:defRPr>
            </a:lvl5pPr>
            <a:lvl6pPr marL="0" lvl="5" indent="0" algn="r" rtl="0">
              <a:spcBef>
                <a:spcPts val="0"/>
              </a:spcBef>
              <a:buNone/>
              <a:defRPr sz="1200" b="0" i="0" u="none" strike="noStrike" cap="none">
                <a:solidFill>
                  <a:schemeClr val="lt1"/>
                </a:solidFill>
                <a:latin typeface="Calibri"/>
                <a:ea typeface="Calibri"/>
                <a:cs typeface="Calibri"/>
                <a:sym typeface="Calibri"/>
              </a:defRPr>
            </a:lvl6pPr>
            <a:lvl7pPr marL="0" lvl="6" indent="0" algn="r" rtl="0">
              <a:spcBef>
                <a:spcPts val="0"/>
              </a:spcBef>
              <a:buNone/>
              <a:defRPr sz="1200" b="0" i="0" u="none" strike="noStrike" cap="none">
                <a:solidFill>
                  <a:schemeClr val="lt1"/>
                </a:solidFill>
                <a:latin typeface="Calibri"/>
                <a:ea typeface="Calibri"/>
                <a:cs typeface="Calibri"/>
                <a:sym typeface="Calibri"/>
              </a:defRPr>
            </a:lvl7pPr>
            <a:lvl8pPr marL="0" lvl="7" indent="0" algn="r" rtl="0">
              <a:spcBef>
                <a:spcPts val="0"/>
              </a:spcBef>
              <a:buNone/>
              <a:defRPr sz="1200" b="0" i="0" u="none" strike="noStrike" cap="none">
                <a:solidFill>
                  <a:schemeClr val="lt1"/>
                </a:solidFill>
                <a:latin typeface="Calibri"/>
                <a:ea typeface="Calibri"/>
                <a:cs typeface="Calibri"/>
                <a:sym typeface="Calibri"/>
              </a:defRPr>
            </a:lvl8pPr>
            <a:lvl9pPr marL="0" lvl="8" indent="0" algn="r" rtl="0">
              <a:spcBef>
                <a:spcPts val="0"/>
              </a:spcBef>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537882" y="342900"/>
            <a:ext cx="8088300" cy="7698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31" name="Google Shape;31;p4"/>
          <p:cNvSpPr txBox="1">
            <a:spLocks noGrp="1"/>
          </p:cNvSpPr>
          <p:nvPr>
            <p:ph type="body" idx="1"/>
          </p:nvPr>
        </p:nvSpPr>
        <p:spPr>
          <a:xfrm>
            <a:off x="537882" y="1369219"/>
            <a:ext cx="39771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2" name="Google Shape;32;p4"/>
          <p:cNvSpPr txBox="1">
            <a:spLocks noGrp="1"/>
          </p:cNvSpPr>
          <p:nvPr>
            <p:ph type="body" idx="2"/>
          </p:nvPr>
        </p:nvSpPr>
        <p:spPr>
          <a:xfrm>
            <a:off x="4629150" y="1369219"/>
            <a:ext cx="3997200" cy="30795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3" name="Google Shape;33;p4"/>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4" name="Google Shape;34;p4"/>
          <p:cNvSpPr txBox="1">
            <a:spLocks noGrp="1"/>
          </p:cNvSpPr>
          <p:nvPr>
            <p:ph type="ftr" idx="11"/>
          </p:nvPr>
        </p:nvSpPr>
        <p:spPr>
          <a:xfrm>
            <a:off x="537882" y="4604845"/>
            <a:ext cx="21483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35" name="Google Shape;35;p4"/>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bg>
      <p:bgPr>
        <a:solidFill>
          <a:schemeClr val="accent1"/>
        </a:solidFill>
        <a:effectLst/>
      </p:bgPr>
    </p:bg>
    <p:spTree>
      <p:nvGrpSpPr>
        <p:cNvPr id="1" name="Shape 36"/>
        <p:cNvGrpSpPr/>
        <p:nvPr/>
      </p:nvGrpSpPr>
      <p:grpSpPr>
        <a:xfrm>
          <a:off x="0" y="0"/>
          <a:ext cx="0" cy="0"/>
          <a:chOff x="0" y="0"/>
          <a:chExt cx="0" cy="0"/>
        </a:xfrm>
      </p:grpSpPr>
      <p:sp>
        <p:nvSpPr>
          <p:cNvPr id="37" name="Google Shape;37;p5"/>
          <p:cNvSpPr/>
          <p:nvPr/>
        </p:nvSpPr>
        <p:spPr>
          <a:xfrm>
            <a:off x="154641" y="161365"/>
            <a:ext cx="8831400" cy="48240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8" name="Google Shape;38;p5"/>
          <p:cNvSpPr/>
          <p:nvPr/>
        </p:nvSpPr>
        <p:spPr>
          <a:xfrm>
            <a:off x="154641" y="4461062"/>
            <a:ext cx="8831400" cy="5244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pic>
        <p:nvPicPr>
          <p:cNvPr id="39" name="Google Shape;39;p5" descr="Decorative line break"/>
          <p:cNvPicPr preferRelativeResize="0"/>
          <p:nvPr/>
        </p:nvPicPr>
        <p:blipFill rotWithShape="1">
          <a:blip r:embed="rId2">
            <a:alphaModFix/>
          </a:blip>
          <a:srcRect/>
          <a:stretch/>
        </p:blipFill>
        <p:spPr>
          <a:xfrm>
            <a:off x="4089652" y="2604100"/>
            <a:ext cx="964694" cy="18288"/>
          </a:xfrm>
          <a:prstGeom prst="rect">
            <a:avLst/>
          </a:prstGeom>
          <a:noFill/>
          <a:ln>
            <a:noFill/>
          </a:ln>
        </p:spPr>
      </p:pic>
      <p:sp>
        <p:nvSpPr>
          <p:cNvPr id="40" name="Google Shape;40;p5"/>
          <p:cNvSpPr txBox="1">
            <a:spLocks noGrp="1"/>
          </p:cNvSpPr>
          <p:nvPr>
            <p:ph type="ctrTitle"/>
          </p:nvPr>
        </p:nvSpPr>
        <p:spPr>
          <a:xfrm>
            <a:off x="1143000" y="1865026"/>
            <a:ext cx="6858000" cy="767400"/>
          </a:xfrm>
          <a:prstGeom prst="rect">
            <a:avLst/>
          </a:prstGeom>
          <a:noFill/>
          <a:ln>
            <a:noFill/>
          </a:ln>
        </p:spPr>
        <p:txBody>
          <a:bodyPr spcFirstLastPara="1" wrap="square" lIns="68575" tIns="34275" rIns="68575" bIns="34275" anchor="b" anchorCtr="0">
            <a:normAutofit/>
          </a:bodyPr>
          <a:lstStyle>
            <a:lvl1pPr lvl="0" algn="ctr">
              <a:lnSpc>
                <a:spcPct val="90000"/>
              </a:lnSpc>
              <a:spcBef>
                <a:spcPts val="0"/>
              </a:spcBef>
              <a:spcAft>
                <a:spcPts val="0"/>
              </a:spcAft>
              <a:buClr>
                <a:schemeClr val="accent1"/>
              </a:buClr>
              <a:buSzPts val="4100"/>
              <a:buFont typeface="Calibri"/>
              <a:buNone/>
              <a:defRPr sz="4100">
                <a:solidFill>
                  <a:schemeClr val="accen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41" name="Google Shape;41;p5"/>
          <p:cNvSpPr txBox="1">
            <a:spLocks noGrp="1"/>
          </p:cNvSpPr>
          <p:nvPr>
            <p:ph type="subTitle" idx="1"/>
          </p:nvPr>
        </p:nvSpPr>
        <p:spPr>
          <a:xfrm>
            <a:off x="1143000" y="2701528"/>
            <a:ext cx="6858000" cy="12417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1"/>
              </a:buClr>
              <a:buSzPts val="1800"/>
              <a:buNone/>
              <a:defRPr sz="1800">
                <a:solidFill>
                  <a:schemeClr val="accent1"/>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
        <p:nvSpPr>
          <p:cNvPr id="42" name="Google Shape;42;p5"/>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43" name="Google Shape;43;p5"/>
          <p:cNvSpPr txBox="1">
            <a:spLocks noGrp="1"/>
          </p:cNvSpPr>
          <p:nvPr>
            <p:ph type="ftr" idx="11"/>
          </p:nvPr>
        </p:nvSpPr>
        <p:spPr>
          <a:xfrm>
            <a:off x="537882" y="4604845"/>
            <a:ext cx="21483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44" name="Google Shape;44;p5"/>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pic>
        <p:nvPicPr>
          <p:cNvPr id="45" name="Google Shape;45;p5" descr="Oregon Department of Education Logo"/>
          <p:cNvPicPr preferRelativeResize="0"/>
          <p:nvPr/>
        </p:nvPicPr>
        <p:blipFill rotWithShape="1">
          <a:blip r:embed="rId3">
            <a:alphaModFix/>
          </a:blip>
          <a:srcRect/>
          <a:stretch/>
        </p:blipFill>
        <p:spPr>
          <a:xfrm>
            <a:off x="3775327" y="160537"/>
            <a:ext cx="1593345" cy="162535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Section Header">
  <p:cSld name="Section Header">
    <p:bg>
      <p:bgPr>
        <a:solidFill>
          <a:schemeClr val="accent1"/>
        </a:solidFill>
        <a:effectLst/>
      </p:bgPr>
    </p:bg>
    <p:spTree>
      <p:nvGrpSpPr>
        <p:cNvPr id="1" name="Shape 46"/>
        <p:cNvGrpSpPr/>
        <p:nvPr/>
      </p:nvGrpSpPr>
      <p:grpSpPr>
        <a:xfrm>
          <a:off x="0" y="0"/>
          <a:ext cx="0" cy="0"/>
          <a:chOff x="0" y="0"/>
          <a:chExt cx="0" cy="0"/>
        </a:xfrm>
      </p:grpSpPr>
      <p:sp>
        <p:nvSpPr>
          <p:cNvPr id="47" name="Google Shape;47;p6"/>
          <p:cNvSpPr/>
          <p:nvPr/>
        </p:nvSpPr>
        <p:spPr>
          <a:xfrm>
            <a:off x="154641" y="161365"/>
            <a:ext cx="8831400" cy="48240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8" name="Google Shape;48;p6"/>
          <p:cNvSpPr/>
          <p:nvPr/>
        </p:nvSpPr>
        <p:spPr>
          <a:xfrm>
            <a:off x="154640" y="1866568"/>
            <a:ext cx="8831400" cy="14253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b="0" i="0" u="none" strike="noStrike" cap="none">
              <a:solidFill>
                <a:schemeClr val="lt1"/>
              </a:solidFill>
              <a:latin typeface="Calibri"/>
              <a:ea typeface="Calibri"/>
              <a:cs typeface="Calibri"/>
              <a:sym typeface="Calibri"/>
            </a:endParaRPr>
          </a:p>
        </p:txBody>
      </p:sp>
      <p:sp>
        <p:nvSpPr>
          <p:cNvPr id="49" name="Google Shape;49;p6"/>
          <p:cNvSpPr txBox="1">
            <a:spLocks noGrp="1"/>
          </p:cNvSpPr>
          <p:nvPr>
            <p:ph type="ctrTitle"/>
          </p:nvPr>
        </p:nvSpPr>
        <p:spPr>
          <a:xfrm>
            <a:off x="537883" y="1866568"/>
            <a:ext cx="8088300" cy="14253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Clr>
                <a:schemeClr val="accent1"/>
              </a:buClr>
              <a:buSzPts val="5100"/>
              <a:buFont typeface="Calibri"/>
              <a:buNone/>
              <a:defRPr sz="5100">
                <a:solidFill>
                  <a:schemeClr val="accen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50" name="Google Shape;50;p6"/>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1" name="Google Shape;51;p6"/>
          <p:cNvSpPr txBox="1">
            <a:spLocks noGrp="1"/>
          </p:cNvSpPr>
          <p:nvPr>
            <p:ph type="ftr" idx="11"/>
          </p:nvPr>
        </p:nvSpPr>
        <p:spPr>
          <a:xfrm>
            <a:off x="537882" y="4604845"/>
            <a:ext cx="21483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2" name="Google Shape;52;p6"/>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pic>
        <p:nvPicPr>
          <p:cNvPr id="53" name="Google Shape;53;p6" descr="Oregon Department of Education Logo"/>
          <p:cNvPicPr preferRelativeResize="0"/>
          <p:nvPr/>
        </p:nvPicPr>
        <p:blipFill rotWithShape="1">
          <a:blip r:embed="rId2">
            <a:alphaModFix/>
          </a:blip>
          <a:srcRect/>
          <a:stretch/>
        </p:blipFill>
        <p:spPr>
          <a:xfrm>
            <a:off x="3775327" y="160537"/>
            <a:ext cx="1593345" cy="162535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Bar and Content">
  <p:cSld name="Title Bar and Content">
    <p:bg>
      <p:bgPr>
        <a:solidFill>
          <a:schemeClr val="accent1"/>
        </a:solidFill>
        <a:effectLst/>
      </p:bgPr>
    </p:bg>
    <p:spTree>
      <p:nvGrpSpPr>
        <p:cNvPr id="1" name="Shape 54"/>
        <p:cNvGrpSpPr/>
        <p:nvPr/>
      </p:nvGrpSpPr>
      <p:grpSpPr>
        <a:xfrm>
          <a:off x="0" y="0"/>
          <a:ext cx="0" cy="0"/>
          <a:chOff x="0" y="0"/>
          <a:chExt cx="0" cy="0"/>
        </a:xfrm>
      </p:grpSpPr>
      <p:sp>
        <p:nvSpPr>
          <p:cNvPr id="55" name="Google Shape;55;p7"/>
          <p:cNvSpPr/>
          <p:nvPr/>
        </p:nvSpPr>
        <p:spPr>
          <a:xfrm>
            <a:off x="154641" y="161365"/>
            <a:ext cx="8831400" cy="48240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56" name="Google Shape;56;p7"/>
          <p:cNvSpPr/>
          <p:nvPr/>
        </p:nvSpPr>
        <p:spPr>
          <a:xfrm>
            <a:off x="154641" y="161365"/>
            <a:ext cx="8831400" cy="10479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57" name="Google Shape;57;p7"/>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58" name="Google Shape;58;p7"/>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59" name="Google Shape;59;p7"/>
          <p:cNvSpPr txBox="1">
            <a:spLocks noGrp="1"/>
          </p:cNvSpPr>
          <p:nvPr>
            <p:ph type="ftr" idx="11"/>
          </p:nvPr>
        </p:nvSpPr>
        <p:spPr>
          <a:xfrm>
            <a:off x="537882" y="4604845"/>
            <a:ext cx="21483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0" name="Google Shape;60;p7"/>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61" name="Google Shape;61;p7"/>
          <p:cNvSpPr txBox="1">
            <a:spLocks noGrp="1"/>
          </p:cNvSpPr>
          <p:nvPr>
            <p:ph type="title"/>
          </p:nvPr>
        </p:nvSpPr>
        <p:spPr>
          <a:xfrm>
            <a:off x="537882" y="342900"/>
            <a:ext cx="8088300" cy="7698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71"/>
        <p:cNvGrpSpPr/>
        <p:nvPr/>
      </p:nvGrpSpPr>
      <p:grpSpPr>
        <a:xfrm>
          <a:off x="0" y="0"/>
          <a:ext cx="0" cy="0"/>
          <a:chOff x="0" y="0"/>
          <a:chExt cx="0" cy="0"/>
        </a:xfrm>
      </p:grpSpPr>
      <p:sp>
        <p:nvSpPr>
          <p:cNvPr id="72" name="Google Shape;72;p9"/>
          <p:cNvSpPr txBox="1">
            <a:spLocks noGrp="1"/>
          </p:cNvSpPr>
          <p:nvPr>
            <p:ph type="body" idx="1"/>
          </p:nvPr>
        </p:nvSpPr>
        <p:spPr>
          <a:xfrm>
            <a:off x="537882" y="1260872"/>
            <a:ext cx="39603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1"/>
              </a:buClr>
              <a:buSzPts val="2400"/>
              <a:buNone/>
              <a:defRPr sz="2400" b="0">
                <a:solidFill>
                  <a:schemeClr val="accent1"/>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73" name="Google Shape;73;p9"/>
          <p:cNvSpPr txBox="1">
            <a:spLocks noGrp="1"/>
          </p:cNvSpPr>
          <p:nvPr>
            <p:ph type="body" idx="2"/>
          </p:nvPr>
        </p:nvSpPr>
        <p:spPr>
          <a:xfrm>
            <a:off x="537882" y="1878806"/>
            <a:ext cx="39603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74" name="Google Shape;74;p9"/>
          <p:cNvSpPr txBox="1">
            <a:spLocks noGrp="1"/>
          </p:cNvSpPr>
          <p:nvPr>
            <p:ph type="body" idx="3"/>
          </p:nvPr>
        </p:nvSpPr>
        <p:spPr>
          <a:xfrm>
            <a:off x="4629150" y="1260872"/>
            <a:ext cx="3997200" cy="6180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800"/>
              </a:spcBef>
              <a:spcAft>
                <a:spcPts val="0"/>
              </a:spcAft>
              <a:buClr>
                <a:schemeClr val="accent1"/>
              </a:buClr>
              <a:buSzPts val="2400"/>
              <a:buNone/>
              <a:defRPr sz="2400" b="0">
                <a:solidFill>
                  <a:schemeClr val="accent1"/>
                </a:solidFill>
              </a:defRPr>
            </a:lvl1pPr>
            <a:lvl2pPr marL="914400" lvl="1" indent="-228600" algn="l">
              <a:lnSpc>
                <a:spcPct val="90000"/>
              </a:lnSpc>
              <a:spcBef>
                <a:spcPts val="400"/>
              </a:spcBef>
              <a:spcAft>
                <a:spcPts val="0"/>
              </a:spcAft>
              <a:buClr>
                <a:schemeClr val="dk1"/>
              </a:buClr>
              <a:buSzPts val="1500"/>
              <a:buNone/>
              <a:defRPr sz="1500" b="1"/>
            </a:lvl2pPr>
            <a:lvl3pPr marL="1371600" lvl="2" indent="-228600" algn="l">
              <a:lnSpc>
                <a:spcPct val="90000"/>
              </a:lnSpc>
              <a:spcBef>
                <a:spcPts val="400"/>
              </a:spcBef>
              <a:spcAft>
                <a:spcPts val="0"/>
              </a:spcAft>
              <a:buClr>
                <a:schemeClr val="dk1"/>
              </a:buClr>
              <a:buSzPts val="1400"/>
              <a:buNone/>
              <a:defRPr sz="1400" b="1"/>
            </a:lvl3pPr>
            <a:lvl4pPr marL="1828800" lvl="3" indent="-228600" algn="l">
              <a:lnSpc>
                <a:spcPct val="90000"/>
              </a:lnSpc>
              <a:spcBef>
                <a:spcPts val="400"/>
              </a:spcBef>
              <a:spcAft>
                <a:spcPts val="0"/>
              </a:spcAft>
              <a:buClr>
                <a:schemeClr val="dk1"/>
              </a:buClr>
              <a:buSzPts val="1200"/>
              <a:buNone/>
              <a:defRPr sz="1200" b="1"/>
            </a:lvl4pPr>
            <a:lvl5pPr marL="2286000" lvl="4" indent="-228600" algn="l">
              <a:lnSpc>
                <a:spcPct val="90000"/>
              </a:lnSpc>
              <a:spcBef>
                <a:spcPts val="400"/>
              </a:spcBef>
              <a:spcAft>
                <a:spcPts val="0"/>
              </a:spcAft>
              <a:buClr>
                <a:schemeClr val="dk1"/>
              </a:buClr>
              <a:buSzPts val="1200"/>
              <a:buNone/>
              <a:defRPr sz="1200" b="1"/>
            </a:lvl5pPr>
            <a:lvl6pPr marL="2743200" lvl="5" indent="-228600" algn="l">
              <a:lnSpc>
                <a:spcPct val="90000"/>
              </a:lnSpc>
              <a:spcBef>
                <a:spcPts val="400"/>
              </a:spcBef>
              <a:spcAft>
                <a:spcPts val="0"/>
              </a:spcAft>
              <a:buClr>
                <a:schemeClr val="dk1"/>
              </a:buClr>
              <a:buSzPts val="1200"/>
              <a:buNone/>
              <a:defRPr sz="1200" b="1"/>
            </a:lvl6pPr>
            <a:lvl7pPr marL="3200400" lvl="6" indent="-228600" algn="l">
              <a:lnSpc>
                <a:spcPct val="90000"/>
              </a:lnSpc>
              <a:spcBef>
                <a:spcPts val="400"/>
              </a:spcBef>
              <a:spcAft>
                <a:spcPts val="0"/>
              </a:spcAft>
              <a:buClr>
                <a:schemeClr val="dk1"/>
              </a:buClr>
              <a:buSzPts val="1200"/>
              <a:buNone/>
              <a:defRPr sz="1200" b="1"/>
            </a:lvl7pPr>
            <a:lvl8pPr marL="3657600" lvl="7" indent="-228600" algn="l">
              <a:lnSpc>
                <a:spcPct val="90000"/>
              </a:lnSpc>
              <a:spcBef>
                <a:spcPts val="400"/>
              </a:spcBef>
              <a:spcAft>
                <a:spcPts val="0"/>
              </a:spcAft>
              <a:buClr>
                <a:schemeClr val="dk1"/>
              </a:buClr>
              <a:buSzPts val="1200"/>
              <a:buNone/>
              <a:defRPr sz="1200" b="1"/>
            </a:lvl8pPr>
            <a:lvl9pPr marL="4114800" lvl="8" indent="-228600" algn="l">
              <a:lnSpc>
                <a:spcPct val="90000"/>
              </a:lnSpc>
              <a:spcBef>
                <a:spcPts val="400"/>
              </a:spcBef>
              <a:spcAft>
                <a:spcPts val="0"/>
              </a:spcAft>
              <a:buClr>
                <a:schemeClr val="dk1"/>
              </a:buClr>
              <a:buSzPts val="1200"/>
              <a:buNone/>
              <a:defRPr sz="1200" b="1"/>
            </a:lvl9pPr>
          </a:lstStyle>
          <a:p>
            <a:endParaRPr/>
          </a:p>
        </p:txBody>
      </p:sp>
      <p:sp>
        <p:nvSpPr>
          <p:cNvPr id="75" name="Google Shape;75;p9"/>
          <p:cNvSpPr txBox="1">
            <a:spLocks noGrp="1"/>
          </p:cNvSpPr>
          <p:nvPr>
            <p:ph type="body" idx="4"/>
          </p:nvPr>
        </p:nvSpPr>
        <p:spPr>
          <a:xfrm>
            <a:off x="4629150" y="1878806"/>
            <a:ext cx="3997200" cy="25758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76" name="Google Shape;76;p9"/>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7" name="Google Shape;77;p9"/>
          <p:cNvSpPr txBox="1">
            <a:spLocks noGrp="1"/>
          </p:cNvSpPr>
          <p:nvPr>
            <p:ph type="ftr" idx="11"/>
          </p:nvPr>
        </p:nvSpPr>
        <p:spPr>
          <a:xfrm>
            <a:off x="537882" y="4604845"/>
            <a:ext cx="21483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8" name="Google Shape;78;p9"/>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79" name="Google Shape;79;p9"/>
          <p:cNvSpPr txBox="1">
            <a:spLocks noGrp="1"/>
          </p:cNvSpPr>
          <p:nvPr>
            <p:ph type="title"/>
          </p:nvPr>
        </p:nvSpPr>
        <p:spPr>
          <a:xfrm>
            <a:off x="537882" y="342900"/>
            <a:ext cx="8088300" cy="7698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accent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Blank">
  <p:cSld name="Blank">
    <p:spTree>
      <p:nvGrpSpPr>
        <p:cNvPr id="1" name="Shape 86"/>
        <p:cNvGrpSpPr/>
        <p:nvPr/>
      </p:nvGrpSpPr>
      <p:grpSpPr>
        <a:xfrm>
          <a:off x="0" y="0"/>
          <a:ext cx="0" cy="0"/>
          <a:chOff x="0" y="0"/>
          <a:chExt cx="0" cy="0"/>
        </a:xfrm>
      </p:grpSpPr>
      <p:sp>
        <p:nvSpPr>
          <p:cNvPr id="87" name="Google Shape;87;p11"/>
          <p:cNvSpPr/>
          <p:nvPr/>
        </p:nvSpPr>
        <p:spPr>
          <a:xfrm>
            <a:off x="154641" y="161365"/>
            <a:ext cx="8831400" cy="48240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spcBef>
                <a:spcPts val="0"/>
              </a:spcBef>
              <a:spcAft>
                <a:spcPts val="0"/>
              </a:spcAft>
              <a:buNone/>
            </a:pPr>
            <a:r>
              <a:rPr lang="en" sz="1400" b="0" i="0" u="none" strike="noStrike" cap="none">
                <a:solidFill>
                  <a:schemeClr val="lt1"/>
                </a:solidFill>
                <a:latin typeface="Calibri"/>
                <a:ea typeface="Calibri"/>
                <a:cs typeface="Calibri"/>
                <a:sym typeface="Calibri"/>
              </a:rPr>
              <a:t>v</a:t>
            </a:r>
            <a:endParaRPr sz="1400" b="0" i="0" u="none" strike="noStrike" cap="none">
              <a:solidFill>
                <a:schemeClr val="lt1"/>
              </a:solidFill>
              <a:latin typeface="Calibri"/>
              <a:ea typeface="Calibri"/>
              <a:cs typeface="Calibri"/>
              <a:sym typeface="Calibri"/>
            </a:endParaRPr>
          </a:p>
        </p:txBody>
      </p:sp>
      <p:sp>
        <p:nvSpPr>
          <p:cNvPr id="88" name="Google Shape;88;p11"/>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89" name="Google Shape;89;p11"/>
          <p:cNvSpPr txBox="1">
            <a:spLocks noGrp="1"/>
          </p:cNvSpPr>
          <p:nvPr>
            <p:ph type="ftr" idx="11"/>
          </p:nvPr>
        </p:nvSpPr>
        <p:spPr>
          <a:xfrm>
            <a:off x="537882" y="4604845"/>
            <a:ext cx="21483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90" name="Google Shape;90;p11"/>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91" name="Google Shape;91;p11"/>
          <p:cNvSpPr txBox="1">
            <a:spLocks noGrp="1"/>
          </p:cNvSpPr>
          <p:nvPr>
            <p:ph type="body" idx="1"/>
          </p:nvPr>
        </p:nvSpPr>
        <p:spPr>
          <a:xfrm>
            <a:off x="537882" y="494969"/>
            <a:ext cx="8088300" cy="40491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800"/>
              </a:spcBef>
              <a:spcAft>
                <a:spcPts val="0"/>
              </a:spcAft>
              <a:buClr>
                <a:schemeClr val="dk1"/>
              </a:buClr>
              <a:buSzPts val="1400"/>
              <a:buChar char="•"/>
              <a:defRPr/>
            </a:lvl1pPr>
            <a:lvl2pPr marL="914400" lvl="1" indent="-317500" algn="l">
              <a:lnSpc>
                <a:spcPct val="90000"/>
              </a:lnSpc>
              <a:spcBef>
                <a:spcPts val="400"/>
              </a:spcBef>
              <a:spcAft>
                <a:spcPts val="0"/>
              </a:spcAft>
              <a:buClr>
                <a:schemeClr val="dk1"/>
              </a:buClr>
              <a:buSzPts val="1400"/>
              <a:buChar char="•"/>
              <a:defRPr/>
            </a:lvl2pPr>
            <a:lvl3pPr marL="1371600" lvl="2" indent="-317500" algn="l">
              <a:lnSpc>
                <a:spcPct val="90000"/>
              </a:lnSpc>
              <a:spcBef>
                <a:spcPts val="400"/>
              </a:spcBef>
              <a:spcAft>
                <a:spcPts val="0"/>
              </a:spcAft>
              <a:buClr>
                <a:schemeClr val="dk1"/>
              </a:buClr>
              <a:buSzPts val="1400"/>
              <a:buChar char="•"/>
              <a:defRPr/>
            </a:lvl3pPr>
            <a:lvl4pPr marL="1828800" lvl="3" indent="-317500" algn="l">
              <a:lnSpc>
                <a:spcPct val="90000"/>
              </a:lnSpc>
              <a:spcBef>
                <a:spcPts val="400"/>
              </a:spcBef>
              <a:spcAft>
                <a:spcPts val="0"/>
              </a:spcAft>
              <a:buClr>
                <a:schemeClr val="dk1"/>
              </a:buClr>
              <a:buSzPts val="1400"/>
              <a:buChar char="•"/>
              <a:defRPr/>
            </a:lvl4pPr>
            <a:lvl5pPr marL="2286000" lvl="4" indent="-317500" algn="l">
              <a:lnSpc>
                <a:spcPct val="90000"/>
              </a:lnSpc>
              <a:spcBef>
                <a:spcPts val="400"/>
              </a:spcBef>
              <a:spcAft>
                <a:spcPts val="0"/>
              </a:spcAft>
              <a:buClr>
                <a:schemeClr val="dk1"/>
              </a:buClr>
              <a:buSzPts val="1400"/>
              <a:buChar char="•"/>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Large Type">
  <p:cSld name="Large Type">
    <p:bg>
      <p:bgPr>
        <a:solidFill>
          <a:schemeClr val="accent1"/>
        </a:solidFill>
        <a:effectLst/>
      </p:bgPr>
    </p:bg>
    <p:spTree>
      <p:nvGrpSpPr>
        <p:cNvPr id="1" name="Shape 92"/>
        <p:cNvGrpSpPr/>
        <p:nvPr/>
      </p:nvGrpSpPr>
      <p:grpSpPr>
        <a:xfrm>
          <a:off x="0" y="0"/>
          <a:ext cx="0" cy="0"/>
          <a:chOff x="0" y="0"/>
          <a:chExt cx="0" cy="0"/>
        </a:xfrm>
      </p:grpSpPr>
      <p:sp>
        <p:nvSpPr>
          <p:cNvPr id="93" name="Google Shape;93;p12"/>
          <p:cNvSpPr/>
          <p:nvPr/>
        </p:nvSpPr>
        <p:spPr>
          <a:xfrm>
            <a:off x="154641" y="161365"/>
            <a:ext cx="8831400" cy="48240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pic>
        <p:nvPicPr>
          <p:cNvPr id="94" name="Google Shape;94;p12" descr="Decorative line break"/>
          <p:cNvPicPr preferRelativeResize="0"/>
          <p:nvPr/>
        </p:nvPicPr>
        <p:blipFill rotWithShape="1">
          <a:blip r:embed="rId2">
            <a:alphaModFix/>
          </a:blip>
          <a:srcRect/>
          <a:stretch/>
        </p:blipFill>
        <p:spPr>
          <a:xfrm>
            <a:off x="4089652" y="2886671"/>
            <a:ext cx="964694" cy="18288"/>
          </a:xfrm>
          <a:prstGeom prst="rect">
            <a:avLst/>
          </a:prstGeom>
          <a:noFill/>
          <a:ln>
            <a:noFill/>
          </a:ln>
        </p:spPr>
      </p:pic>
      <p:sp>
        <p:nvSpPr>
          <p:cNvPr id="95" name="Google Shape;95;p12"/>
          <p:cNvSpPr txBox="1">
            <a:spLocks noGrp="1"/>
          </p:cNvSpPr>
          <p:nvPr>
            <p:ph type="ctrTitle"/>
          </p:nvPr>
        </p:nvSpPr>
        <p:spPr>
          <a:xfrm>
            <a:off x="1143000" y="1124344"/>
            <a:ext cx="6858000" cy="1790700"/>
          </a:xfrm>
          <a:prstGeom prst="rect">
            <a:avLst/>
          </a:prstGeom>
          <a:noFill/>
          <a:ln>
            <a:noFill/>
          </a:ln>
        </p:spPr>
        <p:txBody>
          <a:bodyPr spcFirstLastPara="1" wrap="square" lIns="68575" tIns="34275" rIns="68575" bIns="34275" anchor="b" anchorCtr="0">
            <a:noAutofit/>
          </a:bodyPr>
          <a:lstStyle>
            <a:lvl1pPr lvl="0" algn="ctr">
              <a:lnSpc>
                <a:spcPct val="90000"/>
              </a:lnSpc>
              <a:spcBef>
                <a:spcPts val="0"/>
              </a:spcBef>
              <a:spcAft>
                <a:spcPts val="0"/>
              </a:spcAft>
              <a:buClr>
                <a:schemeClr val="accent1"/>
              </a:buClr>
              <a:buSzPts val="9000"/>
              <a:buFont typeface="Calibri"/>
              <a:buNone/>
              <a:defRPr sz="9000">
                <a:solidFill>
                  <a:schemeClr val="accen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96" name="Google Shape;96;p12"/>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97" name="Google Shape;97;p12"/>
          <p:cNvSpPr txBox="1">
            <a:spLocks noGrp="1"/>
          </p:cNvSpPr>
          <p:nvPr>
            <p:ph type="ftr" idx="11"/>
          </p:nvPr>
        </p:nvSpPr>
        <p:spPr>
          <a:xfrm>
            <a:off x="537882" y="4604845"/>
            <a:ext cx="2148300" cy="273900"/>
          </a:xfrm>
          <a:prstGeom prst="rect">
            <a:avLst/>
          </a:prstGeom>
          <a:noFill/>
          <a:ln>
            <a:noFill/>
          </a:ln>
        </p:spPr>
        <p:txBody>
          <a:bodyPr spcFirstLastPara="1" wrap="square" lIns="68575" tIns="34275" rIns="68575" bIns="34275" anchor="ctr"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98" name="Google Shape;98;p12"/>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
              <a:t>‹#›</a:t>
            </a:fld>
            <a:endParaRPr/>
          </a:p>
        </p:txBody>
      </p:sp>
      <p:sp>
        <p:nvSpPr>
          <p:cNvPr id="99" name="Google Shape;99;p12"/>
          <p:cNvSpPr txBox="1">
            <a:spLocks noGrp="1"/>
          </p:cNvSpPr>
          <p:nvPr>
            <p:ph type="subTitle" idx="1"/>
          </p:nvPr>
        </p:nvSpPr>
        <p:spPr>
          <a:xfrm>
            <a:off x="1143000" y="3002388"/>
            <a:ext cx="6858000" cy="6606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800"/>
              </a:spcBef>
              <a:spcAft>
                <a:spcPts val="0"/>
              </a:spcAft>
              <a:buClr>
                <a:schemeClr val="accent1"/>
              </a:buClr>
              <a:buSzPts val="1800"/>
              <a:buNone/>
              <a:defRPr sz="1800">
                <a:solidFill>
                  <a:schemeClr val="accent1"/>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p:nvPr/>
        </p:nvSpPr>
        <p:spPr>
          <a:xfrm>
            <a:off x="154641" y="161365"/>
            <a:ext cx="8831400" cy="4824000"/>
          </a:xfrm>
          <a:prstGeom prst="rect">
            <a:avLst/>
          </a:prstGeom>
          <a:solidFill>
            <a:schemeClr val="lt1"/>
          </a:solidFill>
          <a:ln>
            <a:noFill/>
          </a:ln>
          <a:effectLst>
            <a:outerShdw blurRad="50800" dist="38100" dir="2700000" algn="tl" rotWithShape="0">
              <a:srgbClr val="000000">
                <a:alpha val="40000"/>
              </a:srgbClr>
            </a:outerShdw>
          </a:effectLst>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rgbClr val="595959"/>
              </a:solidFill>
              <a:latin typeface="Calibri"/>
              <a:ea typeface="Calibri"/>
              <a:cs typeface="Calibri"/>
              <a:sym typeface="Calibri"/>
            </a:endParaRPr>
          </a:p>
        </p:txBody>
      </p:sp>
      <p:sp>
        <p:nvSpPr>
          <p:cNvPr id="7" name="Google Shape;7;p1"/>
          <p:cNvSpPr txBox="1">
            <a:spLocks noGrp="1"/>
          </p:cNvSpPr>
          <p:nvPr>
            <p:ph type="title"/>
          </p:nvPr>
        </p:nvSpPr>
        <p:spPr>
          <a:xfrm>
            <a:off x="537882" y="342900"/>
            <a:ext cx="8088300" cy="769800"/>
          </a:xfrm>
          <a:prstGeom prst="rect">
            <a:avLst/>
          </a:prstGeom>
          <a:noFill/>
          <a:ln>
            <a:noFill/>
          </a:ln>
        </p:spPr>
        <p:txBody>
          <a:bodyPr spcFirstLastPara="1" wrap="square" lIns="68575" tIns="34275" rIns="68575" bIns="34275" anchor="b" anchorCtr="0">
            <a:normAutofit/>
          </a:bodyPr>
          <a:lstStyle>
            <a:lvl1pPr marR="0" lvl="0" algn="l" rtl="0">
              <a:lnSpc>
                <a:spcPct val="90000"/>
              </a:lnSpc>
              <a:spcBef>
                <a:spcPts val="0"/>
              </a:spcBef>
              <a:spcAft>
                <a:spcPts val="0"/>
              </a:spcAft>
              <a:buClr>
                <a:schemeClr val="accent1"/>
              </a:buClr>
              <a:buSzPts val="3300"/>
              <a:buFont typeface="Calibri"/>
              <a:buNone/>
              <a:defRPr sz="3300" b="0" i="0" u="none" strike="noStrike" cap="none">
                <a:solidFill>
                  <a:schemeClr val="accent1"/>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8" name="Google Shape;8;p1"/>
          <p:cNvSpPr txBox="1">
            <a:spLocks noGrp="1"/>
          </p:cNvSpPr>
          <p:nvPr>
            <p:ph type="body" idx="1"/>
          </p:nvPr>
        </p:nvSpPr>
        <p:spPr>
          <a:xfrm>
            <a:off x="537882" y="1369219"/>
            <a:ext cx="8088300" cy="3081900"/>
          </a:xfrm>
          <a:prstGeom prst="rect">
            <a:avLst/>
          </a:prstGeom>
          <a:noFill/>
          <a:ln>
            <a:noFill/>
          </a:ln>
        </p:spPr>
        <p:txBody>
          <a:bodyPr spcFirstLastPara="1" wrap="square" lIns="68575" tIns="34275" rIns="68575" bIns="34275" anchor="t" anchorCtr="0">
            <a:normAutofit/>
          </a:bodyPr>
          <a:lstStyle>
            <a:lvl1pPr marL="457200" marR="0" lvl="0" indent="-342900" algn="l" rtl="0">
              <a:lnSpc>
                <a:spcPct val="90000"/>
              </a:lnSpc>
              <a:spcBef>
                <a:spcPts val="8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537882" y="4604845"/>
            <a:ext cx="2148300" cy="273900"/>
          </a:xfrm>
          <a:prstGeom prst="rect">
            <a:avLst/>
          </a:prstGeom>
          <a:noFill/>
          <a:ln>
            <a:noFill/>
          </a:ln>
        </p:spPr>
        <p:txBody>
          <a:bodyPr spcFirstLastPara="1" wrap="square" lIns="68575" tIns="34275" rIns="68575" bIns="34275" anchor="ctr" anchorCtr="0">
            <a:noAutofit/>
          </a:bodyPr>
          <a:lstStyle>
            <a:lvl1pPr marR="0" lvl="0" algn="l" rtl="0">
              <a:spcBef>
                <a:spcPts val="0"/>
              </a:spcBef>
              <a:spcAft>
                <a:spcPts val="0"/>
              </a:spcAft>
              <a:buSzPts val="1100"/>
              <a:buNone/>
              <a:defRPr sz="900" b="0" i="0" u="none" strike="noStrike" cap="none">
                <a:solidFill>
                  <a:srgbClr val="595959"/>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dt" idx="10"/>
          </p:nvPr>
        </p:nvSpPr>
        <p:spPr>
          <a:xfrm>
            <a:off x="2891118" y="4604845"/>
            <a:ext cx="3381900" cy="273900"/>
          </a:xfrm>
          <a:prstGeom prst="rect">
            <a:avLst/>
          </a:prstGeom>
          <a:noFill/>
          <a:ln>
            <a:noFill/>
          </a:ln>
        </p:spPr>
        <p:txBody>
          <a:bodyPr spcFirstLastPara="1" wrap="square" lIns="68575" tIns="34275" rIns="68575" bIns="34275" anchor="ctr" anchorCtr="0">
            <a:noAutofit/>
          </a:bodyPr>
          <a:lstStyle>
            <a:lvl1pPr marR="0" lvl="0" algn="ctr" rtl="0">
              <a:spcBef>
                <a:spcPts val="0"/>
              </a:spcBef>
              <a:spcAft>
                <a:spcPts val="0"/>
              </a:spcAft>
              <a:buSzPts val="1100"/>
              <a:buNone/>
              <a:defRPr sz="900" b="0" i="0" u="none" strike="noStrike" cap="none">
                <a:solidFill>
                  <a:srgbClr val="595959"/>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rgbClr val="595959"/>
                </a:solidFill>
                <a:latin typeface="Calibri"/>
                <a:ea typeface="Calibri"/>
                <a:cs typeface="Calibri"/>
                <a:sym typeface="Calibri"/>
              </a:defRPr>
            </a:lvl1pPr>
            <a:lvl2pPr marL="0" marR="0" lvl="1" indent="0" algn="r" rtl="0">
              <a:spcBef>
                <a:spcPts val="0"/>
              </a:spcBef>
              <a:buNone/>
              <a:defRPr sz="900" b="0" i="0" u="none" strike="noStrike" cap="none">
                <a:solidFill>
                  <a:srgbClr val="595959"/>
                </a:solidFill>
                <a:latin typeface="Calibri"/>
                <a:ea typeface="Calibri"/>
                <a:cs typeface="Calibri"/>
                <a:sym typeface="Calibri"/>
              </a:defRPr>
            </a:lvl2pPr>
            <a:lvl3pPr marL="0" marR="0" lvl="2" indent="0" algn="r" rtl="0">
              <a:spcBef>
                <a:spcPts val="0"/>
              </a:spcBef>
              <a:buNone/>
              <a:defRPr sz="900" b="0" i="0" u="none" strike="noStrike" cap="none">
                <a:solidFill>
                  <a:srgbClr val="595959"/>
                </a:solidFill>
                <a:latin typeface="Calibri"/>
                <a:ea typeface="Calibri"/>
                <a:cs typeface="Calibri"/>
                <a:sym typeface="Calibri"/>
              </a:defRPr>
            </a:lvl3pPr>
            <a:lvl4pPr marL="0" marR="0" lvl="3" indent="0" algn="r" rtl="0">
              <a:spcBef>
                <a:spcPts val="0"/>
              </a:spcBef>
              <a:buNone/>
              <a:defRPr sz="900" b="0" i="0" u="none" strike="noStrike" cap="none">
                <a:solidFill>
                  <a:srgbClr val="595959"/>
                </a:solidFill>
                <a:latin typeface="Calibri"/>
                <a:ea typeface="Calibri"/>
                <a:cs typeface="Calibri"/>
                <a:sym typeface="Calibri"/>
              </a:defRPr>
            </a:lvl4pPr>
            <a:lvl5pPr marL="0" marR="0" lvl="4" indent="0" algn="r" rtl="0">
              <a:spcBef>
                <a:spcPts val="0"/>
              </a:spcBef>
              <a:buNone/>
              <a:defRPr sz="900" b="0" i="0" u="none" strike="noStrike" cap="none">
                <a:solidFill>
                  <a:srgbClr val="595959"/>
                </a:solidFill>
                <a:latin typeface="Calibri"/>
                <a:ea typeface="Calibri"/>
                <a:cs typeface="Calibri"/>
                <a:sym typeface="Calibri"/>
              </a:defRPr>
            </a:lvl5pPr>
            <a:lvl6pPr marL="0" marR="0" lvl="5" indent="0" algn="r" rtl="0">
              <a:spcBef>
                <a:spcPts val="0"/>
              </a:spcBef>
              <a:buNone/>
              <a:defRPr sz="900" b="0" i="0" u="none" strike="noStrike" cap="none">
                <a:solidFill>
                  <a:srgbClr val="595959"/>
                </a:solidFill>
                <a:latin typeface="Calibri"/>
                <a:ea typeface="Calibri"/>
                <a:cs typeface="Calibri"/>
                <a:sym typeface="Calibri"/>
              </a:defRPr>
            </a:lvl6pPr>
            <a:lvl7pPr marL="0" marR="0" lvl="6" indent="0" algn="r" rtl="0">
              <a:spcBef>
                <a:spcPts val="0"/>
              </a:spcBef>
              <a:buNone/>
              <a:defRPr sz="900" b="0" i="0" u="none" strike="noStrike" cap="none">
                <a:solidFill>
                  <a:srgbClr val="595959"/>
                </a:solidFill>
                <a:latin typeface="Calibri"/>
                <a:ea typeface="Calibri"/>
                <a:cs typeface="Calibri"/>
                <a:sym typeface="Calibri"/>
              </a:defRPr>
            </a:lvl7pPr>
            <a:lvl8pPr marL="0" marR="0" lvl="7" indent="0" algn="r" rtl="0">
              <a:spcBef>
                <a:spcPts val="0"/>
              </a:spcBef>
              <a:buNone/>
              <a:defRPr sz="900" b="0" i="0" u="none" strike="noStrike" cap="none">
                <a:solidFill>
                  <a:srgbClr val="595959"/>
                </a:solidFill>
                <a:latin typeface="Calibri"/>
                <a:ea typeface="Calibri"/>
                <a:cs typeface="Calibri"/>
                <a:sym typeface="Calibri"/>
              </a:defRPr>
            </a:lvl8pPr>
            <a:lvl9pPr marL="0" marR="0" lvl="8" indent="0" algn="r" rtl="0">
              <a:spcBef>
                <a:spcPts val="0"/>
              </a:spcBef>
              <a:buNone/>
              <a:defRPr sz="900" b="0" i="0" u="none" strike="noStrike" cap="none">
                <a:solidFill>
                  <a:srgbClr val="59595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pic>
        <p:nvPicPr>
          <p:cNvPr id="12" name="Google Shape;12;p1" descr="Decorative line break"/>
          <p:cNvPicPr preferRelativeResize="0"/>
          <p:nvPr/>
        </p:nvPicPr>
        <p:blipFill rotWithShape="1">
          <a:blip r:embed="rId30">
            <a:alphaModFix/>
          </a:blip>
          <a:srcRect/>
          <a:stretch/>
        </p:blipFill>
        <p:spPr>
          <a:xfrm>
            <a:off x="603503" y="1168770"/>
            <a:ext cx="964694" cy="18288"/>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6" r:id="rId17"/>
    <p:sldLayoutId id="2147483667" r:id="rId18"/>
    <p:sldLayoutId id="2147483668" r:id="rId19"/>
    <p:sldLayoutId id="2147483669" r:id="rId20"/>
    <p:sldLayoutId id="2147483670" r:id="rId21"/>
    <p:sldLayoutId id="2147483671" r:id="rId22"/>
    <p:sldLayoutId id="2147483672" r:id="rId23"/>
    <p:sldLayoutId id="2147483673" r:id="rId24"/>
    <p:sldLayoutId id="2147483674" r:id="rId25"/>
    <p:sldLayoutId id="2147483675" r:id="rId26"/>
    <p:sldLayoutId id="2147483676" r:id="rId27"/>
    <p:sldLayoutId id="2147483677" r:id="rId2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hyperlink" Target="mailto:maxwell.swope@ode.oregon.gov" TargetMode="External"/><Relationship Id="rId3" Type="http://schemas.openxmlformats.org/officeDocument/2006/relationships/hyperlink" Target="mailto:elizabeth.jankowski@ode.oregon.gov" TargetMode="External"/><Relationship Id="rId7" Type="http://schemas.openxmlformats.org/officeDocument/2006/relationships/hyperlink" Target="mailto:cynthia.garton@ode.oregon.gov"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hyperlink" Target="mailto:jackie.mckim@ode.oregon.gov" TargetMode="External"/><Relationship Id="rId5" Type="http://schemas.openxmlformats.org/officeDocument/2006/relationships/hyperlink" Target="mailto:amanda.claycomb@ode.oregon.gov" TargetMode="External"/><Relationship Id="rId4" Type="http://schemas.openxmlformats.org/officeDocument/2006/relationships/hyperlink" Target="mailto:cara.mcmurry@ode.oregon.gov"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8" Type="http://schemas.openxmlformats.org/officeDocument/2006/relationships/hyperlink" Target="mailto:maxwell.swope@ode.oregon.gov" TargetMode="External"/><Relationship Id="rId3" Type="http://schemas.openxmlformats.org/officeDocument/2006/relationships/hyperlink" Target="mailto:elizabeth.jankowski@ode.oregon.gov" TargetMode="External"/><Relationship Id="rId7" Type="http://schemas.openxmlformats.org/officeDocument/2006/relationships/hyperlink" Target="mailto:cynthia.garton@ode.oregon.gov" TargetMode="External"/><Relationship Id="rId2" Type="http://schemas.openxmlformats.org/officeDocument/2006/relationships/notesSlide" Target="../notesSlides/notesSlide41.xml"/><Relationship Id="rId1" Type="http://schemas.openxmlformats.org/officeDocument/2006/relationships/slideLayout" Target="../slideLayouts/slideLayout6.xml"/><Relationship Id="rId6" Type="http://schemas.openxmlformats.org/officeDocument/2006/relationships/hyperlink" Target="mailto:jackie.mckim@ode.oregon.gov" TargetMode="External"/><Relationship Id="rId5" Type="http://schemas.openxmlformats.org/officeDocument/2006/relationships/hyperlink" Target="mailto:amanda.claycomb@ode.oregon.gov" TargetMode="External"/><Relationship Id="rId4" Type="http://schemas.openxmlformats.org/officeDocument/2006/relationships/hyperlink" Target="mailto:cara.mcmurry@ode.oregon.gov"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4"/>
        <p:cNvGrpSpPr/>
        <p:nvPr/>
      </p:nvGrpSpPr>
      <p:grpSpPr>
        <a:xfrm>
          <a:off x="0" y="0"/>
          <a:ext cx="0" cy="0"/>
          <a:chOff x="0" y="0"/>
          <a:chExt cx="0" cy="0"/>
        </a:xfrm>
      </p:grpSpPr>
      <p:sp>
        <p:nvSpPr>
          <p:cNvPr id="2" name="Title 1">
            <a:extLst>
              <a:ext uri="{FF2B5EF4-FFF2-40B4-BE49-F238E27FC236}">
                <a16:creationId xmlns:a16="http://schemas.microsoft.com/office/drawing/2014/main" id="{394003B0-3AD9-D808-3E14-2DAF94484917}"/>
              </a:ext>
            </a:extLst>
          </p:cNvPr>
          <p:cNvSpPr>
            <a:spLocks noGrp="1"/>
          </p:cNvSpPr>
          <p:nvPr>
            <p:ph type="ctrTitle"/>
          </p:nvPr>
        </p:nvSpPr>
        <p:spPr/>
        <p:txBody>
          <a:bodyPr>
            <a:noAutofit/>
          </a:bodyPr>
          <a:lstStyle/>
          <a:p>
            <a:r>
              <a:rPr lang="en-US" sz="3200" i="0" u="none" strike="noStrike" cap="none" dirty="0">
                <a:solidFill>
                  <a:schemeClr val="accent1"/>
                </a:solidFill>
                <a:latin typeface="Calibri"/>
                <a:ea typeface="Calibri"/>
                <a:cs typeface="Calibri"/>
                <a:sym typeface="Calibri"/>
              </a:rPr>
              <a:t>Abbreviated Day Application 20</a:t>
            </a:r>
            <a:r>
              <a:rPr lang="en-US" sz="3200" dirty="0">
                <a:solidFill>
                  <a:schemeClr val="accent1"/>
                </a:solidFill>
                <a:latin typeface="Calibri"/>
                <a:ea typeface="Calibri"/>
                <a:cs typeface="Calibri"/>
                <a:sym typeface="Calibri"/>
              </a:rPr>
              <a:t>24-2025</a:t>
            </a:r>
            <a:endParaRPr lang="en-US" sz="3200" dirty="0"/>
          </a:p>
        </p:txBody>
      </p:sp>
      <p:sp>
        <p:nvSpPr>
          <p:cNvPr id="3" name="Subtitle 2">
            <a:extLst>
              <a:ext uri="{FF2B5EF4-FFF2-40B4-BE49-F238E27FC236}">
                <a16:creationId xmlns:a16="http://schemas.microsoft.com/office/drawing/2014/main" id="{C393E5F5-E6EA-5011-A7A7-E7FB44582162}"/>
              </a:ext>
            </a:extLst>
          </p:cNvPr>
          <p:cNvSpPr>
            <a:spLocks noGrp="1"/>
          </p:cNvSpPr>
          <p:nvPr>
            <p:ph type="subTitle" idx="1"/>
          </p:nvPr>
        </p:nvSpPr>
        <p:spPr/>
        <p:txBody>
          <a:bodyPr/>
          <a:lstStyle/>
          <a:p>
            <a:r>
              <a:rPr lang="en-US" dirty="0"/>
              <a:t>September 18,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When to Report</a:t>
            </a:r>
            <a:endParaRPr dirty="0"/>
          </a:p>
        </p:txBody>
      </p:sp>
      <p:sp>
        <p:nvSpPr>
          <p:cNvPr id="722" name="Google Shape;722;p105"/>
          <p:cNvSpPr txBox="1">
            <a:spLocks noGrp="1"/>
          </p:cNvSpPr>
          <p:nvPr>
            <p:ph type="body" idx="4294967295"/>
          </p:nvPr>
        </p:nvSpPr>
        <p:spPr>
          <a:xfrm>
            <a:off x="300189" y="1227591"/>
            <a:ext cx="8694600" cy="3291655"/>
          </a:xfrm>
          <a:prstGeom prst="rect">
            <a:avLst/>
          </a:prstGeom>
          <a:noFill/>
          <a:ln>
            <a:noFill/>
          </a:ln>
        </p:spPr>
        <p:txBody>
          <a:bodyPr spcFirstLastPara="1" wrap="square" lIns="91425" tIns="91425" rIns="91425" bIns="91425" anchor="t" anchorCtr="0">
            <a:noAutofit/>
          </a:bodyPr>
          <a:lstStyle/>
          <a:p>
            <a:pPr marL="381000" lvl="2">
              <a:lnSpc>
                <a:spcPct val="100000"/>
              </a:lnSpc>
              <a:spcBef>
                <a:spcPts val="500"/>
              </a:spcBef>
              <a:buSzPts val="3000"/>
            </a:pPr>
            <a:r>
              <a:rPr lang="en-US" sz="2400" dirty="0"/>
              <a:t>Throughout the year AND</a:t>
            </a:r>
          </a:p>
          <a:p>
            <a:pPr marL="381000" lvl="2">
              <a:lnSpc>
                <a:spcPct val="100000"/>
              </a:lnSpc>
              <a:spcBef>
                <a:spcPts val="500"/>
              </a:spcBef>
              <a:buSzPts val="3000"/>
            </a:pPr>
            <a:r>
              <a:rPr lang="en-US" sz="2400" dirty="0"/>
              <a:t>As soon as possible (the same day or next day is best!)</a:t>
            </a:r>
          </a:p>
          <a:p>
            <a:pPr marL="381000" lvl="2">
              <a:lnSpc>
                <a:spcPct val="100000"/>
              </a:lnSpc>
              <a:spcBef>
                <a:spcPts val="500"/>
              </a:spcBef>
              <a:buSzPts val="3000"/>
            </a:pPr>
            <a:r>
              <a:rPr lang="en-US" sz="2400" dirty="0"/>
              <a:t>Data collection is on-going. No open or close dates.</a:t>
            </a:r>
          </a:p>
          <a:p>
            <a:pPr marL="914400" lvl="2" indent="-393700">
              <a:buSzPts val="2600"/>
              <a:buFont typeface="Calibri"/>
              <a:buChar char="●"/>
            </a:pPr>
            <a:endParaRPr lang="en-US" sz="2600" dirty="0"/>
          </a:p>
        </p:txBody>
      </p:sp>
    </p:spTree>
    <p:extLst>
      <p:ext uri="{BB962C8B-B14F-4D97-AF65-F5344CB8AC3E}">
        <p14:creationId xmlns:p14="http://schemas.microsoft.com/office/powerpoint/2010/main" val="1017876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 dirty="0"/>
              <a:t>Who is Not Reported</a:t>
            </a:r>
            <a:endParaRPr dirty="0"/>
          </a:p>
        </p:txBody>
      </p:sp>
      <p:sp>
        <p:nvSpPr>
          <p:cNvPr id="722" name="Google Shape;722;p105"/>
          <p:cNvSpPr txBox="1">
            <a:spLocks noGrp="1"/>
          </p:cNvSpPr>
          <p:nvPr>
            <p:ph type="body" idx="4294967295"/>
          </p:nvPr>
        </p:nvSpPr>
        <p:spPr>
          <a:xfrm>
            <a:off x="308577" y="1227591"/>
            <a:ext cx="8694600" cy="3291655"/>
          </a:xfrm>
          <a:prstGeom prst="rect">
            <a:avLst/>
          </a:prstGeom>
          <a:noFill/>
          <a:ln>
            <a:noFill/>
          </a:ln>
        </p:spPr>
        <p:txBody>
          <a:bodyPr spcFirstLastPara="1" wrap="square" lIns="91425" tIns="91425" rIns="91425" bIns="91425" anchor="t" anchorCtr="0">
            <a:noAutofit/>
          </a:bodyPr>
          <a:lstStyle/>
          <a:p>
            <a:pPr marL="495300" lvl="0" indent="-457200">
              <a:lnSpc>
                <a:spcPct val="100000"/>
              </a:lnSpc>
              <a:spcBef>
                <a:spcPts val="500"/>
              </a:spcBef>
              <a:buSzPct val="100000"/>
              <a:buFont typeface="Arial" panose="020B0604020202020204" pitchFamily="34" charset="0"/>
              <a:buChar char="•"/>
            </a:pPr>
            <a:r>
              <a:rPr lang="en-US" sz="2600" dirty="0"/>
              <a:t>Home schooled</a:t>
            </a:r>
          </a:p>
          <a:p>
            <a:pPr marL="495300" lvl="0" indent="-457200">
              <a:lnSpc>
                <a:spcPct val="100000"/>
              </a:lnSpc>
              <a:spcBef>
                <a:spcPts val="500"/>
              </a:spcBef>
              <a:buSzPct val="100000"/>
              <a:buFont typeface="Arial" panose="020B0604020202020204" pitchFamily="34" charset="0"/>
              <a:buChar char="•"/>
            </a:pPr>
            <a:r>
              <a:rPr lang="en-US" sz="2600" dirty="0"/>
              <a:t>Parent Placed Private Schools</a:t>
            </a:r>
          </a:p>
          <a:p>
            <a:pPr marL="495300" lvl="0" indent="-457200">
              <a:lnSpc>
                <a:spcPct val="100000"/>
              </a:lnSpc>
              <a:spcBef>
                <a:spcPts val="500"/>
              </a:spcBef>
              <a:buSzPct val="100000"/>
              <a:buFont typeface="Arial" panose="020B0604020202020204" pitchFamily="34" charset="0"/>
              <a:buChar char="•"/>
            </a:pPr>
            <a:r>
              <a:rPr lang="en-US" sz="2600" dirty="0"/>
              <a:t>Excluded from or limited access due to court order</a:t>
            </a:r>
          </a:p>
          <a:p>
            <a:pPr marL="495300" lvl="0" indent="-457200">
              <a:lnSpc>
                <a:spcPct val="100000"/>
              </a:lnSpc>
              <a:spcBef>
                <a:spcPts val="500"/>
              </a:spcBef>
              <a:buSzPct val="100000"/>
              <a:buFont typeface="Arial" panose="020B0604020202020204" pitchFamily="34" charset="0"/>
              <a:buChar char="•"/>
            </a:pPr>
            <a:r>
              <a:rPr lang="en-US" sz="2600" dirty="0"/>
              <a:t>Component of discipline imposed</a:t>
            </a:r>
          </a:p>
          <a:p>
            <a:pPr marL="495300" lvl="0" indent="-457200">
              <a:lnSpc>
                <a:spcPct val="100000"/>
              </a:lnSpc>
              <a:spcBef>
                <a:spcPts val="500"/>
              </a:spcBef>
              <a:buSzPct val="100000"/>
              <a:buFont typeface="Arial" panose="020B0604020202020204" pitchFamily="34" charset="0"/>
              <a:buChar char="•"/>
            </a:pPr>
            <a:r>
              <a:rPr lang="en-US" sz="2600" dirty="0"/>
              <a:t>Exposure to disease</a:t>
            </a:r>
          </a:p>
          <a:p>
            <a:pPr marL="495300" lvl="0" indent="-457200">
              <a:lnSpc>
                <a:spcPct val="100000"/>
              </a:lnSpc>
              <a:spcBef>
                <a:spcPts val="500"/>
              </a:spcBef>
              <a:buSzPct val="100000"/>
              <a:buFont typeface="Arial" panose="020B0604020202020204" pitchFamily="34" charset="0"/>
              <a:buChar char="•"/>
            </a:pPr>
            <a:r>
              <a:rPr lang="en-US" sz="2600" dirty="0"/>
              <a:t>Public health emergency, i.e., restricted access or school closures as a result</a:t>
            </a:r>
          </a:p>
          <a:p>
            <a:pPr lvl="0" indent="-419100">
              <a:lnSpc>
                <a:spcPct val="100000"/>
              </a:lnSpc>
              <a:spcBef>
                <a:spcPts val="500"/>
              </a:spcBef>
              <a:buSzPts val="3000"/>
              <a:buChar char="●"/>
            </a:pPr>
            <a:endParaRPr lang="en-US" sz="2600" dirty="0"/>
          </a:p>
          <a:p>
            <a:pPr lvl="0" indent="-419100">
              <a:lnSpc>
                <a:spcPct val="100000"/>
              </a:lnSpc>
              <a:spcBef>
                <a:spcPts val="500"/>
              </a:spcBef>
              <a:buSzPts val="3000"/>
              <a:buChar char="●"/>
            </a:pPr>
            <a:endParaRPr lang="en-US" sz="2600" dirty="0"/>
          </a:p>
          <a:p>
            <a:pPr lvl="0" indent="-419100">
              <a:lnSpc>
                <a:spcPct val="100000"/>
              </a:lnSpc>
              <a:spcBef>
                <a:spcPts val="500"/>
              </a:spcBef>
              <a:buSzPts val="3000"/>
              <a:buChar char="●"/>
            </a:pPr>
            <a:endParaRPr lang="en-US" sz="2600" dirty="0"/>
          </a:p>
          <a:p>
            <a:pPr lvl="0" indent="-419100">
              <a:lnSpc>
                <a:spcPct val="100000"/>
              </a:lnSpc>
              <a:spcBef>
                <a:spcPts val="500"/>
              </a:spcBef>
              <a:buSzPts val="3000"/>
              <a:buChar char="●"/>
            </a:pPr>
            <a:endParaRPr lang="en-US" sz="2600" dirty="0"/>
          </a:p>
        </p:txBody>
      </p:sp>
    </p:spTree>
    <p:extLst>
      <p:ext uri="{BB962C8B-B14F-4D97-AF65-F5344CB8AC3E}">
        <p14:creationId xmlns:p14="http://schemas.microsoft.com/office/powerpoint/2010/main" val="1025428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E6D16A-B9F9-C3D9-42E4-860B955698B3}"/>
              </a:ext>
            </a:extLst>
          </p:cNvPr>
          <p:cNvSpPr>
            <a:spLocks noGrp="1"/>
          </p:cNvSpPr>
          <p:nvPr>
            <p:ph type="ctrTitle"/>
          </p:nvPr>
        </p:nvSpPr>
        <p:spPr/>
        <p:txBody>
          <a:bodyPr/>
          <a:lstStyle/>
          <a:p>
            <a:r>
              <a:rPr lang="en-US" dirty="0"/>
              <a:t>Application Features</a:t>
            </a:r>
          </a:p>
        </p:txBody>
      </p:sp>
    </p:spTree>
    <p:extLst>
      <p:ext uri="{BB962C8B-B14F-4D97-AF65-F5344CB8AC3E}">
        <p14:creationId xmlns:p14="http://schemas.microsoft.com/office/powerpoint/2010/main" val="3956246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Abbreviated</a:t>
            </a:r>
            <a:r>
              <a:rPr lang="en" dirty="0"/>
              <a:t> Day Application Features</a:t>
            </a:r>
            <a:endParaRPr dirty="0"/>
          </a:p>
        </p:txBody>
      </p:sp>
      <p:sp>
        <p:nvSpPr>
          <p:cNvPr id="722" name="Google Shape;722;p105"/>
          <p:cNvSpPr txBox="1">
            <a:spLocks noGrp="1"/>
          </p:cNvSpPr>
          <p:nvPr>
            <p:ph type="body" idx="4294967295"/>
          </p:nvPr>
        </p:nvSpPr>
        <p:spPr>
          <a:xfrm>
            <a:off x="300189" y="1227591"/>
            <a:ext cx="8694600" cy="3915909"/>
          </a:xfrm>
          <a:prstGeom prst="rect">
            <a:avLst/>
          </a:prstGeom>
          <a:noFill/>
          <a:ln>
            <a:noFill/>
          </a:ln>
        </p:spPr>
        <p:txBody>
          <a:bodyPr spcFirstLastPara="1" wrap="square" lIns="91425" tIns="91425" rIns="91425" bIns="91425" anchor="t" anchorCtr="0">
            <a:noAutofit/>
          </a:bodyPr>
          <a:lstStyle/>
          <a:p>
            <a:pPr marL="520700" lvl="0" indent="-457200">
              <a:lnSpc>
                <a:spcPct val="100000"/>
              </a:lnSpc>
              <a:spcBef>
                <a:spcPts val="0"/>
              </a:spcBef>
              <a:buSzPts val="2600"/>
              <a:buFont typeface="Arial" panose="020B0604020202020204" pitchFamily="34" charset="0"/>
              <a:buChar char="•"/>
            </a:pPr>
            <a:r>
              <a:rPr lang="en-US" sz="2600" dirty="0"/>
              <a:t>Add Program data</a:t>
            </a:r>
          </a:p>
          <a:p>
            <a:pPr marL="520700" lvl="0" indent="-457200">
              <a:lnSpc>
                <a:spcPct val="100000"/>
              </a:lnSpc>
              <a:spcBef>
                <a:spcPts val="0"/>
              </a:spcBef>
              <a:buSzPts val="2600"/>
              <a:buFont typeface="Arial" panose="020B0604020202020204" pitchFamily="34" charset="0"/>
              <a:buChar char="•"/>
            </a:pPr>
            <a:r>
              <a:rPr lang="en-US" sz="2600" dirty="0"/>
              <a:t>Edit Program details</a:t>
            </a:r>
          </a:p>
          <a:p>
            <a:pPr marL="520700" lvl="0" indent="-457200">
              <a:lnSpc>
                <a:spcPct val="100000"/>
              </a:lnSpc>
              <a:spcBef>
                <a:spcPts val="0"/>
              </a:spcBef>
              <a:buSzPts val="2600"/>
              <a:buFont typeface="Arial" panose="020B0604020202020204" pitchFamily="34" charset="0"/>
              <a:buChar char="•"/>
            </a:pPr>
            <a:r>
              <a:rPr lang="en-US" sz="2600" dirty="0"/>
              <a:t>Upload and track multiple Parent Consent Forms</a:t>
            </a:r>
          </a:p>
          <a:p>
            <a:pPr marL="520700" lvl="4" indent="-457200">
              <a:buClr>
                <a:schemeClr val="dk1"/>
              </a:buClr>
              <a:buSzPts val="2600"/>
              <a:buFont typeface="Arial" panose="020B0604020202020204" pitchFamily="34" charset="0"/>
              <a:buChar char="•"/>
            </a:pPr>
            <a:r>
              <a:rPr lang="en-US" sz="2600" dirty="0"/>
              <a:t>No File Upload option</a:t>
            </a:r>
          </a:p>
          <a:p>
            <a:pPr marL="520700" lvl="4" indent="-457200">
              <a:buClr>
                <a:schemeClr val="dk1"/>
              </a:buClr>
              <a:buSzPts val="2600"/>
              <a:buFont typeface="Arial" panose="020B0604020202020204" pitchFamily="34" charset="0"/>
              <a:buChar char="•"/>
            </a:pPr>
            <a:r>
              <a:rPr lang="en-US" sz="2600" dirty="0"/>
              <a:t>Monthly verification of data</a:t>
            </a:r>
          </a:p>
          <a:p>
            <a:pPr marL="520700" lvl="4" indent="-457200">
              <a:buClr>
                <a:schemeClr val="dk1"/>
              </a:buClr>
              <a:buSzPts val="2600"/>
              <a:buFont typeface="Arial" panose="020B0604020202020204" pitchFamily="34" charset="0"/>
              <a:buChar char="•"/>
            </a:pPr>
            <a:r>
              <a:rPr lang="en-US" sz="2600" dirty="0"/>
              <a:t>Production Downloads</a:t>
            </a:r>
          </a:p>
          <a:p>
            <a:pPr marL="457200" lvl="4" indent="-393700">
              <a:buClr>
                <a:schemeClr val="dk1"/>
              </a:buClr>
              <a:buSzPts val="2600"/>
              <a:buFont typeface="Calibri"/>
              <a:buChar char="●"/>
            </a:pPr>
            <a:endParaRPr lang="en-US" sz="2200" dirty="0"/>
          </a:p>
          <a:p>
            <a:pPr marL="914400" lvl="2" indent="-393700">
              <a:buSzPts val="2600"/>
              <a:buFont typeface="Calibri"/>
              <a:buChar char="●"/>
            </a:pPr>
            <a:endParaRPr lang="en-US" sz="2600" dirty="0"/>
          </a:p>
        </p:txBody>
      </p:sp>
    </p:spTree>
    <p:extLst>
      <p:ext uri="{BB962C8B-B14F-4D97-AF65-F5344CB8AC3E}">
        <p14:creationId xmlns:p14="http://schemas.microsoft.com/office/powerpoint/2010/main" val="1755849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1" y="342900"/>
            <a:ext cx="8539007"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sz="2950" dirty="0"/>
              <a:t>Abbreviated</a:t>
            </a:r>
            <a:r>
              <a:rPr lang="en" sz="2950" dirty="0"/>
              <a:t> Day </a:t>
            </a:r>
            <a:r>
              <a:rPr lang="en-US" sz="2950" dirty="0"/>
              <a:t>Application</a:t>
            </a:r>
            <a:r>
              <a:rPr lang="en" sz="2950" dirty="0"/>
              <a:t> Features – Editable fields</a:t>
            </a:r>
            <a:endParaRPr sz="2950" dirty="0"/>
          </a:p>
        </p:txBody>
      </p:sp>
      <p:sp>
        <p:nvSpPr>
          <p:cNvPr id="722" name="Google Shape;722;p105"/>
          <p:cNvSpPr txBox="1">
            <a:spLocks noGrp="1"/>
          </p:cNvSpPr>
          <p:nvPr>
            <p:ph type="body" idx="4294967295"/>
          </p:nvPr>
        </p:nvSpPr>
        <p:spPr>
          <a:xfrm>
            <a:off x="224688" y="1227591"/>
            <a:ext cx="8694600" cy="3609585"/>
          </a:xfrm>
          <a:prstGeom prst="rect">
            <a:avLst/>
          </a:prstGeom>
          <a:noFill/>
          <a:ln>
            <a:noFill/>
          </a:ln>
        </p:spPr>
        <p:txBody>
          <a:bodyPr spcFirstLastPara="1" wrap="square" lIns="91425" tIns="91425" rIns="91425" bIns="91425" anchor="t" anchorCtr="0">
            <a:noAutofit/>
          </a:bodyPr>
          <a:lstStyle/>
          <a:p>
            <a:pPr marL="520700" indent="-457200">
              <a:lnSpc>
                <a:spcPct val="100000"/>
              </a:lnSpc>
              <a:spcBef>
                <a:spcPts val="0"/>
              </a:spcBef>
              <a:buSzPts val="2600"/>
              <a:buFont typeface="Arial" panose="020B0604020202020204" pitchFamily="34" charset="0"/>
              <a:buChar char="•"/>
            </a:pPr>
            <a:r>
              <a:rPr lang="en-US" sz="2400" dirty="0"/>
              <a:t>This year, several fields will be editable</a:t>
            </a:r>
          </a:p>
        </p:txBody>
      </p:sp>
      <p:graphicFrame>
        <p:nvGraphicFramePr>
          <p:cNvPr id="2" name="Table 1">
            <a:extLst>
              <a:ext uri="{FF2B5EF4-FFF2-40B4-BE49-F238E27FC236}">
                <a16:creationId xmlns:a16="http://schemas.microsoft.com/office/drawing/2014/main" id="{5E9582D7-1065-D0AA-70A6-24E70CEC9FAC}"/>
              </a:ext>
            </a:extLst>
          </p:cNvPr>
          <p:cNvGraphicFramePr>
            <a:graphicFrameLocks noGrp="1"/>
          </p:cNvGraphicFramePr>
          <p:nvPr>
            <p:extLst>
              <p:ext uri="{D42A27DB-BD31-4B8C-83A1-F6EECF244321}">
                <p14:modId xmlns:p14="http://schemas.microsoft.com/office/powerpoint/2010/main" val="3638968236"/>
              </p:ext>
            </p:extLst>
          </p:nvPr>
        </p:nvGraphicFramePr>
        <p:xfrm>
          <a:off x="1077685" y="1813381"/>
          <a:ext cx="7260771" cy="1798320"/>
        </p:xfrm>
        <a:graphic>
          <a:graphicData uri="http://schemas.openxmlformats.org/drawingml/2006/table">
            <a:tbl>
              <a:tblPr firstRow="1" bandRow="1">
                <a:tableStyleId>{2D5ABB26-0587-4C30-8999-92F81FD0307C}</a:tableStyleId>
              </a:tblPr>
              <a:tblGrid>
                <a:gridCol w="3031384">
                  <a:extLst>
                    <a:ext uri="{9D8B030D-6E8A-4147-A177-3AD203B41FA5}">
                      <a16:colId xmlns:a16="http://schemas.microsoft.com/office/drawing/2014/main" val="29027732"/>
                    </a:ext>
                  </a:extLst>
                </a:gridCol>
                <a:gridCol w="4229387">
                  <a:extLst>
                    <a:ext uri="{9D8B030D-6E8A-4147-A177-3AD203B41FA5}">
                      <a16:colId xmlns:a16="http://schemas.microsoft.com/office/drawing/2014/main" val="3541404762"/>
                    </a:ext>
                  </a:extLst>
                </a:gridCol>
              </a:tblGrid>
              <a:tr h="370840">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Program Reason Code</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Notice Provided to Parent </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Disability Status</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Attending District ID</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Resident District ID</a:t>
                      </a:r>
                    </a:p>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600" dirty="0">
                          <a:latin typeface="Calibri" panose="020F0502020204030204" pitchFamily="34" charset="0"/>
                          <a:cs typeface="Calibri" panose="020F0502020204030204" pitchFamily="34" charset="0"/>
                        </a:rPr>
                        <a:t>Attending School ID</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Resident School ID</a:t>
                      </a:r>
                    </a:p>
                  </a:txBody>
                  <a:tcPr/>
                </a:tc>
                <a:tc>
                  <a:txBody>
                    <a:bodyPr/>
                    <a:lstStyle/>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Latest IEP Date</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Special Education Primary Disability </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Date Notice Signed by Parent </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Program Reason Comment </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Weekly Minutes for Grade (Bell to Bell)</a:t>
                      </a:r>
                    </a:p>
                    <a:p>
                      <a:pPr marL="285750" indent="-285750">
                        <a:buFont typeface="Arial" panose="020B0604020202020204" pitchFamily="34" charset="0"/>
                        <a:buChar char="•"/>
                      </a:pPr>
                      <a:r>
                        <a:rPr lang="en-US" sz="1600" dirty="0">
                          <a:latin typeface="Calibri" panose="020F0502020204030204" pitchFamily="34" charset="0"/>
                          <a:cs typeface="Calibri" panose="020F0502020204030204" pitchFamily="34" charset="0"/>
                        </a:rPr>
                        <a:t>Date Expected to Return to Full Day</a:t>
                      </a:r>
                    </a:p>
                  </a:txBody>
                  <a:tcPr/>
                </a:tc>
                <a:extLst>
                  <a:ext uri="{0D108BD9-81ED-4DB2-BD59-A6C34878D82A}">
                    <a16:rowId xmlns:a16="http://schemas.microsoft.com/office/drawing/2014/main" val="2160610827"/>
                  </a:ext>
                </a:extLst>
              </a:tr>
            </a:tbl>
          </a:graphicData>
        </a:graphic>
      </p:graphicFrame>
    </p:spTree>
    <p:extLst>
      <p:ext uri="{BB962C8B-B14F-4D97-AF65-F5344CB8AC3E}">
        <p14:creationId xmlns:p14="http://schemas.microsoft.com/office/powerpoint/2010/main" val="3510787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fontScale="90000"/>
          </a:bodyPr>
          <a:lstStyle/>
          <a:p>
            <a:pPr marL="0" lvl="0" indent="0" algn="l" rtl="0">
              <a:spcBef>
                <a:spcPts val="0"/>
              </a:spcBef>
              <a:spcAft>
                <a:spcPts val="0"/>
              </a:spcAft>
              <a:buNone/>
            </a:pPr>
            <a:r>
              <a:rPr lang="en-US" dirty="0"/>
              <a:t>Abbreviated</a:t>
            </a:r>
            <a:r>
              <a:rPr lang="en" dirty="0"/>
              <a:t> Day </a:t>
            </a:r>
            <a:r>
              <a:rPr lang="en-US" dirty="0"/>
              <a:t>Application</a:t>
            </a:r>
            <a:r>
              <a:rPr lang="en" dirty="0"/>
              <a:t> Features – Stop Date</a:t>
            </a:r>
            <a:endParaRPr dirty="0"/>
          </a:p>
        </p:txBody>
      </p:sp>
      <p:sp>
        <p:nvSpPr>
          <p:cNvPr id="722" name="Google Shape;722;p105"/>
          <p:cNvSpPr txBox="1">
            <a:spLocks noGrp="1"/>
          </p:cNvSpPr>
          <p:nvPr>
            <p:ph type="body" idx="4294967295"/>
          </p:nvPr>
        </p:nvSpPr>
        <p:spPr>
          <a:xfrm>
            <a:off x="224688" y="1227591"/>
            <a:ext cx="8401494" cy="3609585"/>
          </a:xfrm>
          <a:prstGeom prst="rect">
            <a:avLst/>
          </a:prstGeom>
          <a:noFill/>
          <a:ln>
            <a:noFill/>
          </a:ln>
        </p:spPr>
        <p:txBody>
          <a:bodyPr spcFirstLastPara="1" wrap="square" lIns="91425" tIns="91425" rIns="91425" bIns="91425" anchor="t" anchorCtr="0">
            <a:noAutofit/>
          </a:bodyPr>
          <a:lstStyle/>
          <a:p>
            <a:pPr marL="520700" lvl="4" indent="-457200">
              <a:buSzPts val="2600"/>
            </a:pPr>
            <a:r>
              <a:rPr lang="en-US" sz="2600" dirty="0"/>
              <a:t>When the abbreviated day program ends:</a:t>
            </a:r>
          </a:p>
          <a:p>
            <a:pPr marL="863600" lvl="5" indent="-342900">
              <a:buSzPts val="2600"/>
            </a:pPr>
            <a:r>
              <a:rPr lang="en-US" sz="2200" dirty="0"/>
              <a:t>Enter the Abbreviated School Day Program Stop Date</a:t>
            </a:r>
          </a:p>
          <a:p>
            <a:pPr marL="1320800" lvl="6" indent="-342900">
              <a:buSzPct val="70000"/>
              <a:buFont typeface="Courier New" panose="02070309020205020404" pitchFamily="49" charset="0"/>
              <a:buChar char="o"/>
            </a:pPr>
            <a:r>
              <a:rPr lang="en-US" sz="2200" dirty="0"/>
              <a:t>No fields will be editable thereafter</a:t>
            </a:r>
          </a:p>
          <a:p>
            <a:pPr marL="863600" lvl="5" indent="-342900">
              <a:buSzPts val="2600"/>
            </a:pPr>
            <a:r>
              <a:rPr lang="en-US" sz="2200" dirty="0"/>
              <a:t>If a student is placed on an Abbreviated School Day Program later in the school year, enter a new record</a:t>
            </a:r>
          </a:p>
          <a:p>
            <a:pPr marL="520700" lvl="5" indent="0">
              <a:buSzPts val="2600"/>
              <a:buNone/>
            </a:pPr>
            <a:endParaRPr lang="en-US" sz="2200" dirty="0"/>
          </a:p>
          <a:p>
            <a:pPr marL="406400" lvl="4">
              <a:buSzPts val="2600"/>
            </a:pPr>
            <a:r>
              <a:rPr lang="en-US" sz="2400" dirty="0"/>
              <a:t>At this time, deletion of records must be done via ODE. Contact the Research Analyst to delete a record.</a:t>
            </a:r>
          </a:p>
          <a:p>
            <a:pPr marL="863600" lvl="5" indent="-342900">
              <a:buSzPts val="2600"/>
            </a:pPr>
            <a:endParaRPr lang="en-US" sz="2200" dirty="0"/>
          </a:p>
          <a:p>
            <a:pPr marL="914400" lvl="5" indent="-393700">
              <a:buSzPts val="2600"/>
              <a:buFont typeface="Calibri"/>
              <a:buChar char="●"/>
            </a:pPr>
            <a:endParaRPr lang="en-US" sz="2200" dirty="0"/>
          </a:p>
          <a:p>
            <a:pPr marL="914400" lvl="5" indent="-393700">
              <a:buSzPts val="2600"/>
              <a:buFont typeface="Calibri"/>
              <a:buChar char="●"/>
            </a:pPr>
            <a:endParaRPr lang="en-US" sz="2200" dirty="0"/>
          </a:p>
          <a:p>
            <a:pPr marL="520700" lvl="5" indent="0">
              <a:buSzPts val="2600"/>
              <a:buNone/>
            </a:pPr>
            <a:endParaRPr lang="en-US" sz="2200" dirty="0"/>
          </a:p>
        </p:txBody>
      </p:sp>
    </p:spTree>
    <p:extLst>
      <p:ext uri="{BB962C8B-B14F-4D97-AF65-F5344CB8AC3E}">
        <p14:creationId xmlns:p14="http://schemas.microsoft.com/office/powerpoint/2010/main" val="1969997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Program Stop Reason Codes</a:t>
            </a:r>
            <a:endParaRPr dirty="0"/>
          </a:p>
        </p:txBody>
      </p:sp>
      <p:graphicFrame>
        <p:nvGraphicFramePr>
          <p:cNvPr id="5" name="Table 4">
            <a:extLst>
              <a:ext uri="{FF2B5EF4-FFF2-40B4-BE49-F238E27FC236}">
                <a16:creationId xmlns:a16="http://schemas.microsoft.com/office/drawing/2014/main" id="{7E3D508E-EFF7-B6D3-28D6-B897A7015B41}"/>
              </a:ext>
            </a:extLst>
          </p:cNvPr>
          <p:cNvGraphicFramePr>
            <a:graphicFrameLocks noGrp="1"/>
          </p:cNvGraphicFramePr>
          <p:nvPr>
            <p:extLst>
              <p:ext uri="{D42A27DB-BD31-4B8C-83A1-F6EECF244321}">
                <p14:modId xmlns:p14="http://schemas.microsoft.com/office/powerpoint/2010/main" val="4125942634"/>
              </p:ext>
            </p:extLst>
          </p:nvPr>
        </p:nvGraphicFramePr>
        <p:xfrm>
          <a:off x="1828800" y="1460500"/>
          <a:ext cx="5727699" cy="3035302"/>
        </p:xfrm>
        <a:graphic>
          <a:graphicData uri="http://schemas.openxmlformats.org/drawingml/2006/table">
            <a:tbl>
              <a:tblPr firstRow="1" firstCol="1" bandRow="1"/>
              <a:tblGrid>
                <a:gridCol w="499429">
                  <a:extLst>
                    <a:ext uri="{9D8B030D-6E8A-4147-A177-3AD203B41FA5}">
                      <a16:colId xmlns:a16="http://schemas.microsoft.com/office/drawing/2014/main" val="339610483"/>
                    </a:ext>
                  </a:extLst>
                </a:gridCol>
                <a:gridCol w="5228270">
                  <a:extLst>
                    <a:ext uri="{9D8B030D-6E8A-4147-A177-3AD203B41FA5}">
                      <a16:colId xmlns:a16="http://schemas.microsoft.com/office/drawing/2014/main" val="2601605322"/>
                    </a:ext>
                  </a:extLst>
                </a:gridCol>
              </a:tblGrid>
              <a:tr h="206313">
                <a:tc>
                  <a:txBody>
                    <a:bodyPr/>
                    <a:lstStyle/>
                    <a:p>
                      <a:pPr marL="0" marR="0">
                        <a:spcBef>
                          <a:spcPts val="200"/>
                        </a:spcBef>
                        <a:spcAft>
                          <a:spcPts val="0"/>
                        </a:spcAft>
                      </a:pPr>
                      <a:r>
                        <a:rPr lang="en-US" sz="1100" b="1">
                          <a:solidFill>
                            <a:srgbClr val="FFFFFF"/>
                          </a:solidFill>
                          <a:effectLst/>
                          <a:latin typeface="Calibri" panose="020F0502020204030204" pitchFamily="34" charset="0"/>
                          <a:ea typeface="Calibri" panose="020F0502020204030204" pitchFamily="34" charset="0"/>
                          <a:cs typeface="Calibri" panose="020F0502020204030204" pitchFamily="34" charset="0"/>
                        </a:rPr>
                        <a:t>Code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1F497D"/>
                    </a:solidFill>
                  </a:tcPr>
                </a:tc>
                <a:tc>
                  <a:txBody>
                    <a:bodyPr/>
                    <a:lstStyle/>
                    <a:p>
                      <a:pPr marL="0" marR="0">
                        <a:spcBef>
                          <a:spcPts val="200"/>
                        </a:spcBef>
                        <a:spcAft>
                          <a:spcPts val="0"/>
                        </a:spcAft>
                      </a:pPr>
                      <a:r>
                        <a:rPr lang="en-US" sz="1100" b="1">
                          <a:solidFill>
                            <a:srgbClr val="FFFFFF"/>
                          </a:solidFill>
                          <a:effectLst/>
                          <a:latin typeface="Calibri" panose="020F0502020204030204" pitchFamily="34" charset="0"/>
                          <a:ea typeface="Calibri" panose="020F0502020204030204" pitchFamily="34" charset="0"/>
                          <a:cs typeface="Calibri" panose="020F0502020204030204" pitchFamily="34" charset="0"/>
                        </a:rPr>
                        <a:t>Name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1F497D"/>
                    </a:solidFill>
                  </a:tcPr>
                </a:tc>
                <a:extLst>
                  <a:ext uri="{0D108BD9-81ED-4DB2-BD59-A6C34878D82A}">
                    <a16:rowId xmlns:a16="http://schemas.microsoft.com/office/drawing/2014/main" val="897898548"/>
                  </a:ext>
                </a:extLst>
              </a:tr>
              <a:tr h="294621">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Returned to full-time instruction and educational services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3635142911"/>
                  </a:ext>
                </a:extLst>
              </a:tr>
              <a:tr h="206313">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Moved out of District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1020004073"/>
                  </a:ext>
                </a:extLst>
              </a:tr>
              <a:tr h="280554">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Dropped out of school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612980994"/>
                  </a:ext>
                </a:extLst>
              </a:tr>
              <a:tr h="206313">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longer in Special Education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899057147"/>
                  </a:ext>
                </a:extLst>
              </a:tr>
              <a:tr h="343855">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longer on a 504 Plan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1879870734"/>
                  </a:ext>
                </a:extLst>
              </a:tr>
              <a:tr h="343855">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06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longer in referral status (not eligible for IEP)</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389914761"/>
                  </a:ext>
                </a:extLst>
              </a:tr>
              <a:tr h="343855">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longer in referral status (not eligible for 504)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487862201"/>
                  </a:ext>
                </a:extLst>
              </a:tr>
              <a:tr h="343855">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08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Graduated with Regular Diploma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3654960838"/>
                  </a:ext>
                </a:extLst>
              </a:tr>
              <a:tr h="206313">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Received Modified Diploma, no longer in school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4112975293"/>
                  </a:ext>
                </a:extLst>
              </a:tr>
              <a:tr h="259455">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10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Received Extended Diploma or Certificate of Attendance, no longer in school</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2654687539"/>
                  </a:ext>
                </a:extLst>
              </a:tr>
            </a:tbl>
          </a:graphicData>
        </a:graphic>
      </p:graphicFrame>
    </p:spTree>
    <p:extLst>
      <p:ext uri="{BB962C8B-B14F-4D97-AF65-F5344CB8AC3E}">
        <p14:creationId xmlns:p14="http://schemas.microsoft.com/office/powerpoint/2010/main" val="401956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1" y="342900"/>
            <a:ext cx="8463505"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sz="2950" dirty="0"/>
              <a:t>Abbreviated</a:t>
            </a:r>
            <a:r>
              <a:rPr lang="en" sz="2950" dirty="0"/>
              <a:t> Day </a:t>
            </a:r>
            <a:r>
              <a:rPr lang="en-US" sz="2950" dirty="0"/>
              <a:t>Application</a:t>
            </a:r>
            <a:r>
              <a:rPr lang="en" sz="2950" dirty="0"/>
              <a:t> Features – Open Records</a:t>
            </a:r>
            <a:endParaRPr sz="2950" dirty="0"/>
          </a:p>
        </p:txBody>
      </p:sp>
      <p:sp>
        <p:nvSpPr>
          <p:cNvPr id="722" name="Google Shape;722;p105"/>
          <p:cNvSpPr txBox="1">
            <a:spLocks noGrp="1"/>
          </p:cNvSpPr>
          <p:nvPr>
            <p:ph type="body" idx="4294967295"/>
          </p:nvPr>
        </p:nvSpPr>
        <p:spPr>
          <a:xfrm>
            <a:off x="224700" y="1303791"/>
            <a:ext cx="8694600" cy="3573009"/>
          </a:xfrm>
          <a:prstGeom prst="rect">
            <a:avLst/>
          </a:prstGeom>
          <a:noFill/>
          <a:ln>
            <a:noFill/>
          </a:ln>
        </p:spPr>
        <p:txBody>
          <a:bodyPr spcFirstLastPara="1" wrap="square" lIns="91425" tIns="91425" rIns="91425" bIns="91425" anchor="t" anchorCtr="0">
            <a:noAutofit/>
          </a:bodyPr>
          <a:lstStyle/>
          <a:p>
            <a:pPr marL="520700" indent="-457200">
              <a:lnSpc>
                <a:spcPct val="100000"/>
              </a:lnSpc>
              <a:spcBef>
                <a:spcPts val="0"/>
              </a:spcBef>
              <a:buSzPts val="2600"/>
              <a:buFont typeface="Arial" panose="020B0604020202020204" pitchFamily="34" charset="0"/>
              <a:buChar char="•"/>
            </a:pPr>
            <a:r>
              <a:rPr lang="en-US" sz="2600" dirty="0"/>
              <a:t>Only one “open” record allowed per student in school year</a:t>
            </a:r>
          </a:p>
          <a:p>
            <a:pPr marL="977900" lvl="1" indent="-457200">
              <a:lnSpc>
                <a:spcPct val="100000"/>
              </a:lnSpc>
              <a:spcBef>
                <a:spcPts val="0"/>
              </a:spcBef>
              <a:buSzPct val="70000"/>
              <a:buFont typeface="Courier New" panose="02070309020205020404" pitchFamily="49" charset="0"/>
              <a:buChar char="o"/>
            </a:pPr>
            <a:r>
              <a:rPr lang="en-US" sz="2600" dirty="0"/>
              <a:t>Students can have multiple records reported </a:t>
            </a:r>
          </a:p>
          <a:p>
            <a:pPr marL="977900" lvl="1" indent="-457200">
              <a:lnSpc>
                <a:spcPct val="100000"/>
              </a:lnSpc>
              <a:spcBef>
                <a:spcPts val="0"/>
              </a:spcBef>
              <a:buSzPct val="70000"/>
              <a:buFont typeface="Courier New" panose="02070309020205020404" pitchFamily="49" charset="0"/>
              <a:buChar char="o"/>
            </a:pPr>
            <a:r>
              <a:rPr lang="en-US" sz="2600" dirty="0"/>
              <a:t>Only one with a BLANK Abbreviated School Day Program Stop Date</a:t>
            </a:r>
          </a:p>
        </p:txBody>
      </p:sp>
    </p:spTree>
    <p:extLst>
      <p:ext uri="{BB962C8B-B14F-4D97-AF65-F5344CB8AC3E}">
        <p14:creationId xmlns:p14="http://schemas.microsoft.com/office/powerpoint/2010/main" val="2442242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E6D16A-B9F9-C3D9-42E4-860B955698B3}"/>
              </a:ext>
            </a:extLst>
          </p:cNvPr>
          <p:cNvSpPr>
            <a:spLocks noGrp="1"/>
          </p:cNvSpPr>
          <p:nvPr>
            <p:ph type="ctrTitle"/>
          </p:nvPr>
        </p:nvSpPr>
        <p:spPr/>
        <p:txBody>
          <a:bodyPr/>
          <a:lstStyle/>
          <a:p>
            <a:r>
              <a:rPr lang="en-US" dirty="0"/>
              <a:t>Reporting Criteria</a:t>
            </a:r>
          </a:p>
        </p:txBody>
      </p:sp>
    </p:spTree>
    <p:extLst>
      <p:ext uri="{BB962C8B-B14F-4D97-AF65-F5344CB8AC3E}">
        <p14:creationId xmlns:p14="http://schemas.microsoft.com/office/powerpoint/2010/main" val="966181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292608" y="342900"/>
            <a:ext cx="8333574"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More on When a Record Become Reportable</a:t>
            </a:r>
            <a:endParaRPr dirty="0"/>
          </a:p>
        </p:txBody>
      </p:sp>
      <p:sp>
        <p:nvSpPr>
          <p:cNvPr id="722" name="Google Shape;722;p105"/>
          <p:cNvSpPr txBox="1">
            <a:spLocks noGrp="1"/>
          </p:cNvSpPr>
          <p:nvPr>
            <p:ph type="body" idx="4294967295"/>
          </p:nvPr>
        </p:nvSpPr>
        <p:spPr>
          <a:xfrm>
            <a:off x="375690" y="1184732"/>
            <a:ext cx="8694600" cy="3837308"/>
          </a:xfrm>
          <a:prstGeom prst="rect">
            <a:avLst/>
          </a:prstGeom>
          <a:noFill/>
          <a:ln>
            <a:noFill/>
          </a:ln>
        </p:spPr>
        <p:txBody>
          <a:bodyPr spcFirstLastPara="1" wrap="square" lIns="91425" tIns="91425" rIns="91425" bIns="91425" anchor="t" anchorCtr="0">
            <a:noAutofit/>
          </a:bodyPr>
          <a:lstStyle/>
          <a:p>
            <a:pPr marL="38100" lvl="0" indent="0">
              <a:lnSpc>
                <a:spcPct val="100000"/>
              </a:lnSpc>
              <a:spcBef>
                <a:spcPts val="500"/>
              </a:spcBef>
              <a:buSzPts val="3000"/>
              <a:buNone/>
            </a:pPr>
            <a:r>
              <a:rPr lang="en-US" sz="2600" u="sng" dirty="0">
                <a:solidFill>
                  <a:schemeClr val="tx1"/>
                </a:solidFill>
              </a:rPr>
              <a:t>If Count of Days is 11 Consecutive Days:</a:t>
            </a:r>
          </a:p>
          <a:p>
            <a:pPr marL="495300" indent="-457200">
              <a:lnSpc>
                <a:spcPct val="100000"/>
              </a:lnSpc>
              <a:spcBef>
                <a:spcPts val="500"/>
              </a:spcBef>
              <a:buSzPts val="3000"/>
              <a:buFont typeface="Arial" panose="020B0604020202020204" pitchFamily="34" charset="0"/>
              <a:buChar char="•"/>
            </a:pPr>
            <a:r>
              <a:rPr lang="en-US" sz="2600" dirty="0">
                <a:solidFill>
                  <a:schemeClr val="tx1"/>
                </a:solidFill>
              </a:rPr>
              <a:t>Report the record </a:t>
            </a:r>
          </a:p>
          <a:p>
            <a:pPr marL="952500" lvl="1" indent="-457200">
              <a:lnSpc>
                <a:spcPct val="100000"/>
              </a:lnSpc>
              <a:spcBef>
                <a:spcPts val="500"/>
              </a:spcBef>
              <a:buSzPct val="70000"/>
              <a:buFont typeface="Courier New" panose="02070309020205020404" pitchFamily="49" charset="0"/>
              <a:buChar char="o"/>
            </a:pPr>
            <a:r>
              <a:rPr lang="en-US" sz="2600" dirty="0">
                <a:solidFill>
                  <a:schemeClr val="tx1"/>
                </a:solidFill>
              </a:rPr>
              <a:t>Day 1, not Day 11, is the Abbreviated School Day Program Start Date </a:t>
            </a:r>
          </a:p>
          <a:p>
            <a:pPr marL="38100" indent="0">
              <a:lnSpc>
                <a:spcPct val="100000"/>
              </a:lnSpc>
              <a:spcBef>
                <a:spcPts val="500"/>
              </a:spcBef>
              <a:buSzPts val="3000"/>
              <a:buNone/>
            </a:pPr>
            <a:r>
              <a:rPr lang="en-US" sz="2600" u="sng" dirty="0">
                <a:solidFill>
                  <a:schemeClr val="tx1"/>
                </a:solidFill>
              </a:rPr>
              <a:t>If Count of Days is 11 Cumulative Days:</a:t>
            </a:r>
          </a:p>
          <a:p>
            <a:pPr marL="495300" lvl="1" indent="-457200">
              <a:lnSpc>
                <a:spcPct val="100000"/>
              </a:lnSpc>
              <a:spcBef>
                <a:spcPts val="500"/>
              </a:spcBef>
              <a:buSzPts val="3000"/>
              <a:buFont typeface="Arial" panose="020B0604020202020204" pitchFamily="34" charset="0"/>
              <a:buChar char="•"/>
            </a:pPr>
            <a:r>
              <a:rPr lang="en-US" sz="2600" dirty="0">
                <a:solidFill>
                  <a:schemeClr val="tx1"/>
                </a:solidFill>
              </a:rPr>
              <a:t>Report multiple records, one for each instance leading up to a count of 11 days total</a:t>
            </a:r>
          </a:p>
          <a:p>
            <a:pPr marL="914400" lvl="2" indent="-419100">
              <a:lnSpc>
                <a:spcPct val="100000"/>
              </a:lnSpc>
              <a:spcBef>
                <a:spcPts val="500"/>
              </a:spcBef>
              <a:buSzPts val="3000"/>
              <a:buFont typeface="Arial"/>
              <a:buChar char="●"/>
            </a:pPr>
            <a:endParaRPr lang="en-US" sz="2600" dirty="0">
              <a:solidFill>
                <a:schemeClr val="tx1"/>
              </a:solidFill>
            </a:endParaRPr>
          </a:p>
          <a:p>
            <a:pPr lvl="1" indent="-419100">
              <a:lnSpc>
                <a:spcPct val="100000"/>
              </a:lnSpc>
              <a:spcBef>
                <a:spcPts val="500"/>
              </a:spcBef>
              <a:buSzPts val="3000"/>
              <a:buFont typeface="Arial"/>
              <a:buChar char="●"/>
            </a:pPr>
            <a:endParaRPr lang="en-US" sz="2600" dirty="0">
              <a:solidFill>
                <a:srgbClr val="FF0000"/>
              </a:solidFill>
            </a:endParaRPr>
          </a:p>
          <a:p>
            <a:pPr lvl="0" indent="-419100">
              <a:lnSpc>
                <a:spcPct val="100000"/>
              </a:lnSpc>
              <a:spcBef>
                <a:spcPts val="500"/>
              </a:spcBef>
              <a:buSzPts val="3000"/>
              <a:buChar char="●"/>
            </a:pPr>
            <a:endParaRPr lang="en-US" sz="2600" dirty="0">
              <a:solidFill>
                <a:schemeClr val="tx1"/>
              </a:solidFill>
            </a:endParaRPr>
          </a:p>
          <a:p>
            <a:pPr lvl="1" indent="-419100">
              <a:lnSpc>
                <a:spcPct val="100000"/>
              </a:lnSpc>
              <a:spcBef>
                <a:spcPts val="500"/>
              </a:spcBef>
              <a:buSzPts val="3000"/>
              <a:buChar char="●"/>
            </a:pPr>
            <a:endParaRPr lang="en-US" sz="2600" dirty="0"/>
          </a:p>
        </p:txBody>
      </p:sp>
    </p:spTree>
    <p:extLst>
      <p:ext uri="{BB962C8B-B14F-4D97-AF65-F5344CB8AC3E}">
        <p14:creationId xmlns:p14="http://schemas.microsoft.com/office/powerpoint/2010/main" val="3682935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1"/>
        <p:cNvGrpSpPr/>
        <p:nvPr/>
      </p:nvGrpSpPr>
      <p:grpSpPr>
        <a:xfrm>
          <a:off x="0" y="0"/>
          <a:ext cx="0" cy="0"/>
          <a:chOff x="0" y="0"/>
          <a:chExt cx="0" cy="0"/>
        </a:xfrm>
      </p:grpSpPr>
      <p:sp>
        <p:nvSpPr>
          <p:cNvPr id="672" name="Google Shape;672;p100"/>
          <p:cNvSpPr txBox="1">
            <a:spLocks noGrp="1"/>
          </p:cNvSpPr>
          <p:nvPr>
            <p:ph type="title"/>
          </p:nvPr>
        </p:nvSpPr>
        <p:spPr>
          <a:xfrm>
            <a:off x="537882" y="342900"/>
            <a:ext cx="8088300" cy="769800"/>
          </a:xfrm>
          <a:prstGeom prst="rect">
            <a:avLst/>
          </a:prstGeom>
          <a:noFill/>
          <a:ln>
            <a:noFill/>
          </a:ln>
        </p:spPr>
        <p:txBody>
          <a:bodyPr spcFirstLastPara="1" wrap="square" lIns="68575" tIns="34275" rIns="68575" bIns="34275" anchor="b" anchorCtr="0">
            <a:normAutofit/>
          </a:bodyPr>
          <a:lstStyle/>
          <a:p>
            <a:pPr marL="0" lvl="0" indent="0" algn="l" rtl="0">
              <a:lnSpc>
                <a:spcPct val="90000"/>
              </a:lnSpc>
              <a:spcBef>
                <a:spcPts val="0"/>
              </a:spcBef>
              <a:spcAft>
                <a:spcPts val="0"/>
              </a:spcAft>
              <a:buClr>
                <a:schemeClr val="accent1"/>
              </a:buClr>
              <a:buSzPts val="3300"/>
              <a:buFont typeface="Calibri"/>
              <a:buNone/>
            </a:pPr>
            <a:r>
              <a:rPr lang="en"/>
              <a:t>Agenda</a:t>
            </a:r>
            <a:endParaRPr/>
          </a:p>
        </p:txBody>
      </p:sp>
      <p:pic>
        <p:nvPicPr>
          <p:cNvPr id="673" name="Google Shape;673;p100" descr="Pencils in histogram form"/>
          <p:cNvPicPr preferRelativeResize="0">
            <a:picLocks noGrp="1"/>
          </p:cNvPicPr>
          <p:nvPr>
            <p:ph type="body" idx="1"/>
          </p:nvPr>
        </p:nvPicPr>
        <p:blipFill rotWithShape="1">
          <a:blip r:embed="rId3">
            <a:alphaModFix/>
          </a:blip>
          <a:srcRect/>
          <a:stretch/>
        </p:blipFill>
        <p:spPr>
          <a:xfrm>
            <a:off x="312887" y="1556094"/>
            <a:ext cx="4052283" cy="2395419"/>
          </a:xfrm>
          <a:prstGeom prst="rect">
            <a:avLst/>
          </a:prstGeom>
          <a:noFill/>
          <a:ln>
            <a:noFill/>
          </a:ln>
        </p:spPr>
      </p:pic>
      <p:graphicFrame>
        <p:nvGraphicFramePr>
          <p:cNvPr id="5" name="Table 4">
            <a:extLst>
              <a:ext uri="{FF2B5EF4-FFF2-40B4-BE49-F238E27FC236}">
                <a16:creationId xmlns:a16="http://schemas.microsoft.com/office/drawing/2014/main" id="{13B7EA7D-2A53-0C4F-F602-4B131165CE86}"/>
              </a:ext>
            </a:extLst>
          </p:cNvPr>
          <p:cNvGraphicFramePr>
            <a:graphicFrameLocks noGrp="1"/>
          </p:cNvGraphicFramePr>
          <p:nvPr>
            <p:extLst>
              <p:ext uri="{D42A27DB-BD31-4B8C-83A1-F6EECF244321}">
                <p14:modId xmlns:p14="http://schemas.microsoft.com/office/powerpoint/2010/main" val="3387524242"/>
              </p:ext>
            </p:extLst>
          </p:nvPr>
        </p:nvGraphicFramePr>
        <p:xfrm>
          <a:off x="4582032" y="1085023"/>
          <a:ext cx="3788229" cy="3337560"/>
        </p:xfrm>
        <a:graphic>
          <a:graphicData uri="http://schemas.openxmlformats.org/drawingml/2006/table">
            <a:tbl>
              <a:tblPr firstRow="1" bandRow="1">
                <a:tableStyleId>{69CF1AB2-1976-4502-BF36-3FF5EA218861}</a:tableStyleId>
              </a:tblPr>
              <a:tblGrid>
                <a:gridCol w="3788229">
                  <a:extLst>
                    <a:ext uri="{9D8B030D-6E8A-4147-A177-3AD203B41FA5}">
                      <a16:colId xmlns:a16="http://schemas.microsoft.com/office/drawing/2014/main" val="3684799557"/>
                    </a:ext>
                  </a:extLst>
                </a:gridCol>
              </a:tblGrid>
              <a:tr h="370840">
                <a:tc>
                  <a:txBody>
                    <a:bodyPr/>
                    <a:lstStyle/>
                    <a:p>
                      <a:r>
                        <a:rPr lang="en-US" b="0" dirty="0"/>
                        <a:t>Purpose of Application</a:t>
                      </a:r>
                    </a:p>
                  </a:txBody>
                  <a:tcPr/>
                </a:tc>
                <a:extLst>
                  <a:ext uri="{0D108BD9-81ED-4DB2-BD59-A6C34878D82A}">
                    <a16:rowId xmlns:a16="http://schemas.microsoft.com/office/drawing/2014/main" val="4089498888"/>
                  </a:ext>
                </a:extLst>
              </a:tr>
              <a:tr h="370840">
                <a:tc>
                  <a:txBody>
                    <a:bodyPr/>
                    <a:lstStyle/>
                    <a:p>
                      <a:r>
                        <a:rPr lang="en-US" dirty="0"/>
                        <a:t>Application Features</a:t>
                      </a:r>
                    </a:p>
                  </a:txBody>
                  <a:tcPr/>
                </a:tc>
                <a:extLst>
                  <a:ext uri="{0D108BD9-81ED-4DB2-BD59-A6C34878D82A}">
                    <a16:rowId xmlns:a16="http://schemas.microsoft.com/office/drawing/2014/main" val="1011543917"/>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t>Reporting Criteria</a:t>
                      </a:r>
                    </a:p>
                  </a:txBody>
                  <a:tcPr/>
                </a:tc>
                <a:extLst>
                  <a:ext uri="{0D108BD9-81ED-4DB2-BD59-A6C34878D82A}">
                    <a16:rowId xmlns:a16="http://schemas.microsoft.com/office/drawing/2014/main" val="919185515"/>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t>Data Entry and Record Management </a:t>
                      </a:r>
                    </a:p>
                  </a:txBody>
                  <a:tcPr/>
                </a:tc>
                <a:extLst>
                  <a:ext uri="{0D108BD9-81ED-4DB2-BD59-A6C34878D82A}">
                    <a16:rowId xmlns:a16="http://schemas.microsoft.com/office/drawing/2014/main" val="1946324098"/>
                  </a:ext>
                </a:extLst>
              </a:tr>
              <a:tr h="370840">
                <a:tc>
                  <a:txBody>
                    <a:bodyPr/>
                    <a:lstStyle/>
                    <a:p>
                      <a:r>
                        <a:rPr lang="en-US" dirty="0"/>
                        <a:t>Troubleshooting &amp; FAQ</a:t>
                      </a:r>
                    </a:p>
                  </a:txBody>
                  <a:tcPr/>
                </a:tc>
                <a:extLst>
                  <a:ext uri="{0D108BD9-81ED-4DB2-BD59-A6C34878D82A}">
                    <a16:rowId xmlns:a16="http://schemas.microsoft.com/office/drawing/2014/main" val="1151183292"/>
                  </a:ext>
                </a:extLst>
              </a:tr>
              <a:tr h="370840">
                <a:tc>
                  <a:txBody>
                    <a:bodyPr/>
                    <a:lstStyle/>
                    <a:p>
                      <a:r>
                        <a:rPr lang="en-US" dirty="0"/>
                        <a:t>Demonstration:</a:t>
                      </a:r>
                    </a:p>
                  </a:txBody>
                  <a:tcPr/>
                </a:tc>
                <a:extLst>
                  <a:ext uri="{0D108BD9-81ED-4DB2-BD59-A6C34878D82A}">
                    <a16:rowId xmlns:a16="http://schemas.microsoft.com/office/drawing/2014/main" val="1855722757"/>
                  </a:ext>
                </a:extLst>
              </a:tr>
              <a:tr h="370840">
                <a:tc>
                  <a:txBody>
                    <a:bodyPr/>
                    <a:lstStyle/>
                    <a:p>
                      <a:r>
                        <a:rPr lang="en-US" dirty="0"/>
                        <a:t>         Submitting &amp; Editing Records</a:t>
                      </a:r>
                    </a:p>
                  </a:txBody>
                  <a:tcPr/>
                </a:tc>
                <a:extLst>
                  <a:ext uri="{0D108BD9-81ED-4DB2-BD59-A6C34878D82A}">
                    <a16:rowId xmlns:a16="http://schemas.microsoft.com/office/drawing/2014/main" val="391759997"/>
                  </a:ext>
                </a:extLst>
              </a:tr>
              <a:tr h="370840">
                <a:tc>
                  <a:txBody>
                    <a:bodyPr/>
                    <a:lstStyle/>
                    <a:p>
                      <a:r>
                        <a:rPr lang="en-US" dirty="0"/>
                        <a:t>         Verification</a:t>
                      </a:r>
                    </a:p>
                  </a:txBody>
                  <a:tcPr/>
                </a:tc>
                <a:extLst>
                  <a:ext uri="{0D108BD9-81ED-4DB2-BD59-A6C34878D82A}">
                    <a16:rowId xmlns:a16="http://schemas.microsoft.com/office/drawing/2014/main" val="3940299164"/>
                  </a:ext>
                </a:extLst>
              </a:tr>
              <a:tr h="370840">
                <a:tc>
                  <a:txBody>
                    <a:bodyPr/>
                    <a:lstStyle/>
                    <a:p>
                      <a:r>
                        <a:rPr lang="en-US" dirty="0"/>
                        <a:t>         Production Downloads</a:t>
                      </a:r>
                    </a:p>
                  </a:txBody>
                  <a:tcPr/>
                </a:tc>
                <a:extLst>
                  <a:ext uri="{0D108BD9-81ED-4DB2-BD59-A6C34878D82A}">
                    <a16:rowId xmlns:a16="http://schemas.microsoft.com/office/drawing/2014/main" val="2619979724"/>
                  </a:ext>
                </a:extLst>
              </a:tr>
            </a:tbl>
          </a:graphicData>
        </a:graphic>
      </p:graphicFrame>
      <p:sp>
        <p:nvSpPr>
          <p:cNvPr id="674" name="Google Shape;674;p100"/>
          <p:cNvSpPr txBox="1">
            <a:spLocks noGrp="1"/>
          </p:cNvSpPr>
          <p:nvPr>
            <p:ph type="ftr" idx="11"/>
          </p:nvPr>
        </p:nvSpPr>
        <p:spPr>
          <a:xfrm>
            <a:off x="537882" y="4604845"/>
            <a:ext cx="2148300" cy="273900"/>
          </a:xfrm>
          <a:prstGeom prst="rect">
            <a:avLst/>
          </a:prstGeom>
          <a:noFill/>
          <a:ln>
            <a:noFill/>
          </a:ln>
        </p:spPr>
        <p:txBody>
          <a:bodyPr spcFirstLastPara="1" wrap="square" lIns="68575" tIns="34275" rIns="68575" bIns="34275" anchor="ctr" anchorCtr="0">
            <a:normAutofit/>
          </a:bodyPr>
          <a:lstStyle/>
          <a:p>
            <a:pPr marL="0" lvl="0" indent="0" algn="l" rtl="0">
              <a:spcBef>
                <a:spcPts val="0"/>
              </a:spcBef>
              <a:spcAft>
                <a:spcPts val="0"/>
              </a:spcAft>
              <a:buNone/>
            </a:pPr>
            <a:r>
              <a:rPr lang="en"/>
              <a:t>Oregon Department of Education</a:t>
            </a:r>
            <a:endParaRPr/>
          </a:p>
        </p:txBody>
      </p:sp>
      <p:sp>
        <p:nvSpPr>
          <p:cNvPr id="675" name="Google Shape;675;p100"/>
          <p:cNvSpPr txBox="1">
            <a:spLocks noGrp="1"/>
          </p:cNvSpPr>
          <p:nvPr>
            <p:ph type="sldNum" idx="12"/>
          </p:nvPr>
        </p:nvSpPr>
        <p:spPr>
          <a:xfrm>
            <a:off x="6457950" y="4604845"/>
            <a:ext cx="2168400" cy="273900"/>
          </a:xfrm>
          <a:prstGeom prst="rect">
            <a:avLst/>
          </a:prstGeom>
          <a:noFill/>
          <a:ln>
            <a:noFill/>
          </a:ln>
        </p:spPr>
        <p:txBody>
          <a:bodyPr spcFirstLastPara="1" wrap="square" lIns="68575" tIns="34275" rIns="68575" bIns="34275" anchor="ctr" anchorCtr="0">
            <a:normAutofit/>
          </a:bodyPr>
          <a:lstStyle/>
          <a:p>
            <a:pPr marL="0" lvl="0" indent="0" algn="r" rtl="0">
              <a:spcBef>
                <a:spcPts val="0"/>
              </a:spcBef>
              <a:spcAft>
                <a:spcPts val="0"/>
              </a:spcAft>
              <a:buClr>
                <a:srgbClr val="000000"/>
              </a:buClr>
              <a:buFont typeface="Arial"/>
              <a:buNone/>
            </a:pP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292608" y="342900"/>
            <a:ext cx="8333574"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Example:  If Count of Days are Consecutive</a:t>
            </a:r>
            <a:endParaRPr dirty="0"/>
          </a:p>
        </p:txBody>
      </p:sp>
      <p:sp>
        <p:nvSpPr>
          <p:cNvPr id="722" name="Google Shape;722;p105"/>
          <p:cNvSpPr txBox="1">
            <a:spLocks noGrp="1"/>
          </p:cNvSpPr>
          <p:nvPr>
            <p:ph type="body" idx="4294967295"/>
          </p:nvPr>
        </p:nvSpPr>
        <p:spPr>
          <a:xfrm>
            <a:off x="292608" y="1227591"/>
            <a:ext cx="8694600" cy="3646161"/>
          </a:xfrm>
          <a:prstGeom prst="rect">
            <a:avLst/>
          </a:prstGeom>
          <a:noFill/>
          <a:ln>
            <a:noFill/>
          </a:ln>
        </p:spPr>
        <p:txBody>
          <a:bodyPr spcFirstLastPara="1" wrap="square" lIns="91425" tIns="91425" rIns="91425" bIns="91425" anchor="t" anchorCtr="0">
            <a:noAutofit/>
          </a:bodyPr>
          <a:lstStyle/>
          <a:p>
            <a:pPr marL="495300" indent="-457200">
              <a:lnSpc>
                <a:spcPct val="100000"/>
              </a:lnSpc>
              <a:spcBef>
                <a:spcPts val="500"/>
              </a:spcBef>
              <a:buSzPts val="3000"/>
            </a:pPr>
            <a:r>
              <a:rPr lang="en-US" sz="2600" dirty="0">
                <a:solidFill>
                  <a:schemeClr val="tx1"/>
                </a:solidFill>
              </a:rPr>
              <a:t>Login and enter the record</a:t>
            </a:r>
          </a:p>
          <a:p>
            <a:pPr marL="495300" indent="-457200">
              <a:lnSpc>
                <a:spcPct val="100000"/>
              </a:lnSpc>
              <a:spcBef>
                <a:spcPts val="500"/>
              </a:spcBef>
              <a:buSzPts val="3000"/>
            </a:pPr>
            <a:r>
              <a:rPr lang="en-US" sz="2600" dirty="0">
                <a:solidFill>
                  <a:schemeClr val="tx1"/>
                </a:solidFill>
              </a:rPr>
              <a:t>Enter Abbreviated School Day Program Start Date </a:t>
            </a:r>
          </a:p>
          <a:p>
            <a:pPr marL="952500" lvl="1" indent="-457200">
              <a:lnSpc>
                <a:spcPct val="100000"/>
              </a:lnSpc>
              <a:spcBef>
                <a:spcPts val="500"/>
              </a:spcBef>
              <a:buSzPct val="70000"/>
              <a:buFont typeface="Courier New" panose="02070309020205020404" pitchFamily="49" charset="0"/>
              <a:buChar char="o"/>
            </a:pPr>
            <a:r>
              <a:rPr lang="en-US" sz="2600" dirty="0">
                <a:solidFill>
                  <a:schemeClr val="tx1"/>
                </a:solidFill>
              </a:rPr>
              <a:t>This is the date the student started on an abbreviated school day, not day 11</a:t>
            </a:r>
          </a:p>
          <a:p>
            <a:pPr marL="495300" indent="-457200">
              <a:lnSpc>
                <a:spcPct val="100000"/>
              </a:lnSpc>
              <a:spcBef>
                <a:spcPts val="500"/>
              </a:spcBef>
              <a:buSzPts val="3000"/>
            </a:pPr>
            <a:r>
              <a:rPr lang="en-US" sz="2600" dirty="0">
                <a:solidFill>
                  <a:schemeClr val="tx1"/>
                </a:solidFill>
              </a:rPr>
              <a:t>Enter all other data except….</a:t>
            </a:r>
          </a:p>
          <a:p>
            <a:pPr marL="952500" lvl="1" indent="-457200">
              <a:lnSpc>
                <a:spcPct val="100000"/>
              </a:lnSpc>
              <a:spcBef>
                <a:spcPts val="500"/>
              </a:spcBef>
              <a:buSzPct val="70000"/>
              <a:buFont typeface="Courier New" panose="02070309020205020404" pitchFamily="49" charset="0"/>
              <a:buChar char="o"/>
            </a:pPr>
            <a:r>
              <a:rPr lang="en-US" sz="2600" dirty="0">
                <a:solidFill>
                  <a:schemeClr val="tx1"/>
                </a:solidFill>
              </a:rPr>
              <a:t>Leave Abbreviated School Day Program Stop Date blank if student is still on an abbreviated school day program</a:t>
            </a:r>
            <a:endParaRPr lang="en-US" sz="2600" dirty="0">
              <a:solidFill>
                <a:srgbClr val="FF0000"/>
              </a:solidFill>
            </a:endParaRPr>
          </a:p>
          <a:p>
            <a:pPr lvl="0" indent="-419100">
              <a:lnSpc>
                <a:spcPct val="100000"/>
              </a:lnSpc>
              <a:spcBef>
                <a:spcPts val="500"/>
              </a:spcBef>
              <a:buSzPts val="3000"/>
              <a:buChar char="●"/>
            </a:pPr>
            <a:endParaRPr lang="en-US" sz="2600" dirty="0">
              <a:solidFill>
                <a:schemeClr val="tx1"/>
              </a:solidFill>
            </a:endParaRPr>
          </a:p>
          <a:p>
            <a:pPr lvl="1" indent="-419100">
              <a:lnSpc>
                <a:spcPct val="100000"/>
              </a:lnSpc>
              <a:spcBef>
                <a:spcPts val="500"/>
              </a:spcBef>
              <a:buSzPts val="3000"/>
              <a:buChar char="●"/>
            </a:pPr>
            <a:endParaRPr lang="en-US" sz="2600" dirty="0"/>
          </a:p>
        </p:txBody>
      </p:sp>
    </p:spTree>
    <p:extLst>
      <p:ext uri="{BB962C8B-B14F-4D97-AF65-F5344CB8AC3E}">
        <p14:creationId xmlns:p14="http://schemas.microsoft.com/office/powerpoint/2010/main" val="1076369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292608" y="342900"/>
            <a:ext cx="8333574"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Example:  If Count of Days are Cumulative</a:t>
            </a:r>
            <a:endParaRPr dirty="0"/>
          </a:p>
        </p:txBody>
      </p:sp>
      <p:sp>
        <p:nvSpPr>
          <p:cNvPr id="722" name="Google Shape;722;p105"/>
          <p:cNvSpPr txBox="1">
            <a:spLocks noGrp="1"/>
          </p:cNvSpPr>
          <p:nvPr>
            <p:ph type="body" idx="4294967295"/>
          </p:nvPr>
        </p:nvSpPr>
        <p:spPr>
          <a:xfrm>
            <a:off x="358912" y="1227591"/>
            <a:ext cx="8474695" cy="3774177"/>
          </a:xfrm>
          <a:prstGeom prst="rect">
            <a:avLst/>
          </a:prstGeom>
          <a:noFill/>
          <a:ln>
            <a:noFill/>
          </a:ln>
        </p:spPr>
        <p:txBody>
          <a:bodyPr spcFirstLastPara="1" wrap="square" lIns="91425" tIns="91425" rIns="91425" bIns="91425" anchor="t" anchorCtr="0">
            <a:noAutofit/>
          </a:bodyPr>
          <a:lstStyle/>
          <a:p>
            <a:pPr marL="38100" indent="0">
              <a:lnSpc>
                <a:spcPct val="100000"/>
              </a:lnSpc>
              <a:spcBef>
                <a:spcPts val="500"/>
              </a:spcBef>
              <a:buSzPts val="3000"/>
              <a:buNone/>
            </a:pPr>
            <a:r>
              <a:rPr lang="en-US" sz="2200" u="sng" dirty="0">
                <a:solidFill>
                  <a:schemeClr val="tx1"/>
                </a:solidFill>
              </a:rPr>
              <a:t>Record Number 1</a:t>
            </a:r>
            <a:r>
              <a:rPr lang="en-US" sz="2200" dirty="0">
                <a:solidFill>
                  <a:schemeClr val="tx1"/>
                </a:solidFill>
              </a:rPr>
              <a:t>:</a:t>
            </a:r>
          </a:p>
          <a:p>
            <a:pPr indent="-419100">
              <a:lnSpc>
                <a:spcPct val="100000"/>
              </a:lnSpc>
              <a:spcBef>
                <a:spcPts val="500"/>
              </a:spcBef>
              <a:buSzPts val="3000"/>
              <a:buFont typeface="Arial" panose="020B0604020202020204" pitchFamily="34" charset="0"/>
              <a:buChar char="•"/>
            </a:pPr>
            <a:r>
              <a:rPr lang="en-US" sz="2200" dirty="0">
                <a:solidFill>
                  <a:schemeClr val="tx1"/>
                </a:solidFill>
              </a:rPr>
              <a:t>Enter Day 1, not Day 11, as the Abbreviated School Day Program Start Date </a:t>
            </a:r>
          </a:p>
          <a:p>
            <a:pPr indent="-419100">
              <a:lnSpc>
                <a:spcPct val="100000"/>
              </a:lnSpc>
              <a:spcBef>
                <a:spcPts val="500"/>
              </a:spcBef>
              <a:buSzPts val="3000"/>
              <a:buFont typeface="Arial" panose="020B0604020202020204" pitchFamily="34" charset="0"/>
              <a:buChar char="•"/>
            </a:pPr>
            <a:r>
              <a:rPr lang="en-US" sz="2200" dirty="0">
                <a:solidFill>
                  <a:schemeClr val="tx1"/>
                </a:solidFill>
              </a:rPr>
              <a:t>Enter Abbreviated School Day Program Stop Date</a:t>
            </a:r>
          </a:p>
          <a:p>
            <a:pPr marL="38100" indent="0">
              <a:lnSpc>
                <a:spcPct val="100000"/>
              </a:lnSpc>
              <a:spcBef>
                <a:spcPts val="500"/>
              </a:spcBef>
              <a:buSzPts val="3000"/>
              <a:buNone/>
            </a:pPr>
            <a:r>
              <a:rPr lang="en-US" sz="2200" u="sng" dirty="0">
                <a:solidFill>
                  <a:schemeClr val="tx1"/>
                </a:solidFill>
              </a:rPr>
              <a:t>Record Number 2</a:t>
            </a:r>
            <a:r>
              <a:rPr lang="en-US" sz="2200" dirty="0">
                <a:solidFill>
                  <a:schemeClr val="tx1"/>
                </a:solidFill>
              </a:rPr>
              <a:t>:</a:t>
            </a:r>
          </a:p>
          <a:p>
            <a:pPr indent="-419100">
              <a:lnSpc>
                <a:spcPct val="100000"/>
              </a:lnSpc>
              <a:spcBef>
                <a:spcPts val="500"/>
              </a:spcBef>
              <a:buSzPts val="3000"/>
              <a:buFont typeface="Arial" panose="020B0604020202020204" pitchFamily="34" charset="0"/>
              <a:buChar char="•"/>
            </a:pPr>
            <a:r>
              <a:rPr lang="en-US" sz="2200" dirty="0">
                <a:solidFill>
                  <a:schemeClr val="tx1"/>
                </a:solidFill>
              </a:rPr>
              <a:t>Enter date student was again placed on an Abbreviated School Day Program</a:t>
            </a:r>
          </a:p>
          <a:p>
            <a:pPr indent="-419100">
              <a:lnSpc>
                <a:spcPct val="100000"/>
              </a:lnSpc>
              <a:spcBef>
                <a:spcPts val="500"/>
              </a:spcBef>
              <a:buSzPts val="3000"/>
              <a:buFont typeface="Arial" panose="020B0604020202020204" pitchFamily="34" charset="0"/>
              <a:buChar char="•"/>
            </a:pPr>
            <a:r>
              <a:rPr lang="en-US" sz="2200" dirty="0">
                <a:solidFill>
                  <a:schemeClr val="tx1"/>
                </a:solidFill>
              </a:rPr>
              <a:t>Leave Abbreviated School Day Program Stop Date blank if student is still on an Abbreviated School Day Program</a:t>
            </a:r>
          </a:p>
          <a:p>
            <a:pPr marL="38100" indent="0">
              <a:lnSpc>
                <a:spcPct val="100000"/>
              </a:lnSpc>
              <a:spcBef>
                <a:spcPts val="500"/>
              </a:spcBef>
              <a:buSzPts val="3000"/>
              <a:buNone/>
            </a:pPr>
            <a:endParaRPr lang="en-US" sz="2400" dirty="0">
              <a:solidFill>
                <a:schemeClr val="tx1"/>
              </a:solidFill>
            </a:endParaRPr>
          </a:p>
          <a:p>
            <a:pPr indent="-419100">
              <a:lnSpc>
                <a:spcPct val="100000"/>
              </a:lnSpc>
              <a:spcBef>
                <a:spcPts val="500"/>
              </a:spcBef>
              <a:buSzPts val="3000"/>
              <a:buFont typeface="Arial"/>
              <a:buChar char="●"/>
            </a:pPr>
            <a:endParaRPr lang="en-US" sz="2600" dirty="0">
              <a:solidFill>
                <a:schemeClr val="tx1"/>
              </a:solidFill>
            </a:endParaRPr>
          </a:p>
          <a:p>
            <a:pPr lvl="1" indent="-419100">
              <a:lnSpc>
                <a:spcPct val="100000"/>
              </a:lnSpc>
              <a:spcBef>
                <a:spcPts val="500"/>
              </a:spcBef>
              <a:buSzPts val="3000"/>
              <a:buChar char="●"/>
            </a:pPr>
            <a:endParaRPr lang="en-US" sz="2600" dirty="0"/>
          </a:p>
        </p:txBody>
      </p:sp>
    </p:spTree>
    <p:extLst>
      <p:ext uri="{BB962C8B-B14F-4D97-AF65-F5344CB8AC3E}">
        <p14:creationId xmlns:p14="http://schemas.microsoft.com/office/powerpoint/2010/main" val="4180325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E6D16A-B9F9-C3D9-42E4-860B955698B3}"/>
              </a:ext>
            </a:extLst>
          </p:cNvPr>
          <p:cNvSpPr>
            <a:spLocks noGrp="1"/>
          </p:cNvSpPr>
          <p:nvPr>
            <p:ph type="ctrTitle"/>
          </p:nvPr>
        </p:nvSpPr>
        <p:spPr/>
        <p:txBody>
          <a:bodyPr/>
          <a:lstStyle/>
          <a:p>
            <a:r>
              <a:rPr lang="en-US" dirty="0"/>
              <a:t>Data Entry and Record Management</a:t>
            </a:r>
          </a:p>
        </p:txBody>
      </p:sp>
    </p:spTree>
    <p:extLst>
      <p:ext uri="{BB962C8B-B14F-4D97-AF65-F5344CB8AC3E}">
        <p14:creationId xmlns:p14="http://schemas.microsoft.com/office/powerpoint/2010/main" val="547451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3200"/>
              <a:buFont typeface="Calibri"/>
              <a:buNone/>
            </a:pPr>
            <a:r>
              <a:rPr lang="en" sz="3200" dirty="0"/>
              <a:t>Data Entry Fields – Dates</a:t>
            </a:r>
            <a:endParaRPr sz="3200" dirty="0">
              <a:solidFill>
                <a:srgbClr val="000000"/>
              </a:solidFill>
            </a:endParaRPr>
          </a:p>
        </p:txBody>
      </p:sp>
      <p:sp>
        <p:nvSpPr>
          <p:cNvPr id="2" name="Text Placeholder 1"/>
          <p:cNvSpPr>
            <a:spLocks noGrp="1"/>
          </p:cNvSpPr>
          <p:nvPr>
            <p:ph type="body" idx="1"/>
          </p:nvPr>
        </p:nvSpPr>
        <p:spPr>
          <a:xfrm>
            <a:off x="288471" y="1369219"/>
            <a:ext cx="8337711" cy="3081900"/>
          </a:xfrm>
        </p:spPr>
        <p:txBody>
          <a:bodyPr>
            <a:normAutofit/>
          </a:bodyPr>
          <a:lstStyle/>
          <a:p>
            <a:pPr marL="476250" indent="-342900">
              <a:spcBef>
                <a:spcPts val="0"/>
              </a:spcBef>
              <a:buSzPct val="110000"/>
            </a:pPr>
            <a:r>
              <a:rPr lang="en-US" sz="2300" b="1" dirty="0"/>
              <a:t>Program Start Date (Required)</a:t>
            </a:r>
            <a:endParaRPr lang="en-US" sz="2300" dirty="0">
              <a:solidFill>
                <a:srgbClr val="366091"/>
              </a:solidFill>
            </a:endParaRPr>
          </a:p>
          <a:p>
            <a:pPr marL="933450" lvl="1" indent="-342900">
              <a:spcBef>
                <a:spcPts val="0"/>
              </a:spcBef>
              <a:buSzPct val="70000"/>
              <a:buFont typeface="Courier New" panose="02070309020205020404" pitchFamily="49" charset="0"/>
              <a:buChar char="o"/>
            </a:pPr>
            <a:r>
              <a:rPr lang="en-US" sz="2400" dirty="0">
                <a:solidFill>
                  <a:schemeClr val="tx1"/>
                </a:solidFill>
              </a:rPr>
              <a:t>Enter the date the student started on an abbreviated school day </a:t>
            </a:r>
          </a:p>
          <a:p>
            <a:pPr marL="933450" lvl="1" indent="-342900">
              <a:spcBef>
                <a:spcPts val="0"/>
              </a:spcBef>
              <a:buSzPct val="70000"/>
              <a:buFont typeface="Courier New" panose="02070309020205020404" pitchFamily="49" charset="0"/>
              <a:buChar char="o"/>
            </a:pPr>
            <a:r>
              <a:rPr lang="en-US" sz="2400" dirty="0">
                <a:solidFill>
                  <a:schemeClr val="tx1"/>
                </a:solidFill>
              </a:rPr>
              <a:t>This is </a:t>
            </a:r>
            <a:r>
              <a:rPr lang="en-US" sz="2400" u="sng" dirty="0">
                <a:solidFill>
                  <a:schemeClr val="tx1"/>
                </a:solidFill>
              </a:rPr>
              <a:t>Day 1</a:t>
            </a:r>
            <a:r>
              <a:rPr lang="en-US" sz="2400" dirty="0">
                <a:solidFill>
                  <a:schemeClr val="tx1"/>
                </a:solidFill>
              </a:rPr>
              <a:t>, not Day 11 for each instance</a:t>
            </a:r>
            <a:endParaRPr lang="en-US" sz="2300" dirty="0">
              <a:solidFill>
                <a:srgbClr val="FF0000"/>
              </a:solidFill>
            </a:endParaRPr>
          </a:p>
          <a:p>
            <a:pPr marL="476250" indent="-342900">
              <a:spcBef>
                <a:spcPts val="0"/>
              </a:spcBef>
              <a:buSzPct val="100000"/>
            </a:pPr>
            <a:r>
              <a:rPr lang="en-US" sz="2300" b="1" dirty="0"/>
              <a:t>Date Expected to Return to Full Day (Required)</a:t>
            </a:r>
            <a:br>
              <a:rPr lang="en-US" sz="2300" b="1" dirty="0"/>
            </a:br>
            <a:r>
              <a:rPr lang="en-US" sz="2300" dirty="0"/>
              <a:t>Date student is expected to not be on an Abbreviated Day Program</a:t>
            </a:r>
          </a:p>
          <a:p>
            <a:pPr marL="933450" lvl="1" indent="-342900">
              <a:spcBef>
                <a:spcPts val="0"/>
              </a:spcBef>
              <a:buSzPct val="70000"/>
              <a:buFont typeface="Courier New" panose="02070309020205020404" pitchFamily="49" charset="0"/>
              <a:buChar char="o"/>
            </a:pPr>
            <a:endParaRPr lang="en-US" sz="2300" dirty="0">
              <a:solidFill>
                <a:schemeClr val="tx1"/>
              </a:solidFill>
            </a:endParaRPr>
          </a:p>
          <a:p>
            <a:pPr marL="933450" lvl="1" indent="-342900">
              <a:spcBef>
                <a:spcPts val="0"/>
              </a:spcBef>
              <a:buSzPct val="104000"/>
              <a:buFont typeface="Calibri" panose="020F0502020204030204" pitchFamily="34" charset="0"/>
              <a:buChar char="•"/>
            </a:pPr>
            <a:endParaRPr lang="en-US" sz="23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3200"/>
              <a:buFont typeface="Calibri"/>
              <a:buNone/>
            </a:pPr>
            <a:r>
              <a:rPr lang="en" sz="3200" dirty="0"/>
              <a:t>Data Entry Fields – Weekly Minutes</a:t>
            </a:r>
            <a:endParaRPr sz="3200" dirty="0">
              <a:solidFill>
                <a:srgbClr val="000000"/>
              </a:solidFill>
            </a:endParaRPr>
          </a:p>
        </p:txBody>
      </p:sp>
      <p:sp>
        <p:nvSpPr>
          <p:cNvPr id="2" name="Text Placeholder 1"/>
          <p:cNvSpPr>
            <a:spLocks noGrp="1"/>
          </p:cNvSpPr>
          <p:nvPr>
            <p:ph type="body" idx="1"/>
          </p:nvPr>
        </p:nvSpPr>
        <p:spPr>
          <a:xfrm>
            <a:off x="386881" y="1402775"/>
            <a:ext cx="8088300" cy="3081900"/>
          </a:xfrm>
        </p:spPr>
        <p:txBody>
          <a:bodyPr>
            <a:normAutofit/>
          </a:bodyPr>
          <a:lstStyle/>
          <a:p>
            <a:pPr marL="476250" indent="-342900">
              <a:spcBef>
                <a:spcPts val="0"/>
              </a:spcBef>
              <a:buSzPct val="110000"/>
            </a:pPr>
            <a:r>
              <a:rPr lang="en-US" sz="2300" b="1" dirty="0"/>
              <a:t>Student’s Weekly Instruction and Service Minutes (Required)</a:t>
            </a:r>
            <a:br>
              <a:rPr lang="en-US" sz="2300" b="1" dirty="0"/>
            </a:br>
            <a:r>
              <a:rPr lang="en-US" sz="2300" dirty="0"/>
              <a:t>The weekly instructional and educational service minutes provided to the student </a:t>
            </a:r>
            <a:endParaRPr lang="en-US" sz="2300" dirty="0">
              <a:solidFill>
                <a:srgbClr val="366091"/>
              </a:solidFill>
            </a:endParaRPr>
          </a:p>
          <a:p>
            <a:pPr marL="476250" indent="-342900">
              <a:spcBef>
                <a:spcPts val="0"/>
              </a:spcBef>
              <a:buSzPct val="110000"/>
            </a:pPr>
            <a:r>
              <a:rPr lang="en-US" sz="2300" b="1" dirty="0"/>
              <a:t>Weekly minutes for grade (Bell to Bell) (Required)</a:t>
            </a:r>
            <a:br>
              <a:rPr lang="en-US" sz="2300" b="1" dirty="0"/>
            </a:br>
            <a:r>
              <a:rPr lang="en-US" sz="2400" b="0" dirty="0"/>
              <a:t>Weekly minutes available to other students in the same grade at the Resident District</a:t>
            </a:r>
            <a:endParaRPr lang="en-US" sz="2300" dirty="0"/>
          </a:p>
          <a:p>
            <a:pPr marL="933450" lvl="1" indent="-342900">
              <a:spcBef>
                <a:spcPts val="0"/>
              </a:spcBef>
              <a:buSzPct val="104000"/>
              <a:buFont typeface="Calibri" panose="020F0502020204030204" pitchFamily="34" charset="0"/>
              <a:buChar char="•"/>
            </a:pPr>
            <a:endParaRPr lang="en-US" sz="2300" dirty="0"/>
          </a:p>
        </p:txBody>
      </p:sp>
    </p:spTree>
    <p:extLst>
      <p:ext uri="{BB962C8B-B14F-4D97-AF65-F5344CB8AC3E}">
        <p14:creationId xmlns:p14="http://schemas.microsoft.com/office/powerpoint/2010/main" val="1293454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3200"/>
              <a:buFont typeface="Calibri"/>
              <a:buNone/>
            </a:pPr>
            <a:r>
              <a:rPr lang="en" sz="3200" dirty="0"/>
              <a:t>Data Entry Fields – Program Reason</a:t>
            </a:r>
            <a:endParaRPr sz="3200" dirty="0">
              <a:solidFill>
                <a:srgbClr val="000000"/>
              </a:solidFill>
            </a:endParaRPr>
          </a:p>
        </p:txBody>
      </p:sp>
      <p:sp>
        <p:nvSpPr>
          <p:cNvPr id="2" name="Text Placeholder 1"/>
          <p:cNvSpPr>
            <a:spLocks noGrp="1"/>
          </p:cNvSpPr>
          <p:nvPr>
            <p:ph type="body" idx="1"/>
          </p:nvPr>
        </p:nvSpPr>
        <p:spPr/>
        <p:txBody>
          <a:bodyPr>
            <a:normAutofit/>
          </a:bodyPr>
          <a:lstStyle/>
          <a:p>
            <a:pPr marL="476250" indent="-342900">
              <a:spcBef>
                <a:spcPts val="0"/>
              </a:spcBef>
              <a:buSzPct val="110000"/>
            </a:pPr>
            <a:r>
              <a:rPr lang="en-US" sz="2400" b="1" dirty="0"/>
              <a:t>Program Reason Code (Required)</a:t>
            </a:r>
          </a:p>
          <a:p>
            <a:pPr indent="0">
              <a:spcBef>
                <a:spcPts val="0"/>
              </a:spcBef>
              <a:buSzPct val="110000"/>
              <a:buNone/>
            </a:pPr>
            <a:r>
              <a:rPr lang="en-US" sz="2300" dirty="0"/>
              <a:t>The code indicating the reason the student is on an Abbreviated School Day Program</a:t>
            </a:r>
          </a:p>
          <a:p>
            <a:pPr indent="0">
              <a:spcBef>
                <a:spcPts val="0"/>
              </a:spcBef>
              <a:buSzPct val="110000"/>
              <a:buNone/>
            </a:pPr>
            <a:endParaRPr lang="en-US" sz="2300" dirty="0"/>
          </a:p>
          <a:p>
            <a:pPr marL="476250" indent="-342900">
              <a:spcBef>
                <a:spcPts val="0"/>
              </a:spcBef>
              <a:buSzPct val="110000"/>
            </a:pPr>
            <a:r>
              <a:rPr lang="en-US" sz="2300" b="1" dirty="0"/>
              <a:t>Program Reason Comment</a:t>
            </a:r>
          </a:p>
          <a:p>
            <a:pPr marL="933450" lvl="1" indent="-342900">
              <a:spcBef>
                <a:spcPts val="0"/>
              </a:spcBef>
              <a:buSzPct val="70000"/>
              <a:buFont typeface="Courier New" panose="02070309020205020404" pitchFamily="49" charset="0"/>
              <a:buChar char="o"/>
            </a:pPr>
            <a:r>
              <a:rPr lang="en-US" sz="2300" dirty="0"/>
              <a:t>Required if Code 06 is selected</a:t>
            </a:r>
          </a:p>
          <a:p>
            <a:pPr marL="933450" lvl="1" indent="-342900">
              <a:spcBef>
                <a:spcPts val="0"/>
              </a:spcBef>
              <a:buSzPct val="70000"/>
              <a:buFont typeface="Courier New" panose="02070309020205020404" pitchFamily="49" charset="0"/>
              <a:buChar char="o"/>
            </a:pPr>
            <a:r>
              <a:rPr lang="en-US" sz="2300" dirty="0"/>
              <a:t>Be concise but brief (50 characters)</a:t>
            </a:r>
          </a:p>
        </p:txBody>
      </p:sp>
    </p:spTree>
    <p:extLst>
      <p:ext uri="{BB962C8B-B14F-4D97-AF65-F5344CB8AC3E}">
        <p14:creationId xmlns:p14="http://schemas.microsoft.com/office/powerpoint/2010/main" val="17641364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Program Start Reason Codes</a:t>
            </a:r>
            <a:endParaRPr dirty="0"/>
          </a:p>
        </p:txBody>
      </p:sp>
      <p:graphicFrame>
        <p:nvGraphicFramePr>
          <p:cNvPr id="5" name="Table 4">
            <a:extLst>
              <a:ext uri="{FF2B5EF4-FFF2-40B4-BE49-F238E27FC236}">
                <a16:creationId xmlns:a16="http://schemas.microsoft.com/office/drawing/2014/main" id="{B3BE43C5-3765-67AC-0066-1A6A43D0D62B}"/>
              </a:ext>
            </a:extLst>
          </p:cNvPr>
          <p:cNvGraphicFramePr>
            <a:graphicFrameLocks noGrp="1"/>
          </p:cNvGraphicFramePr>
          <p:nvPr>
            <p:extLst>
              <p:ext uri="{D42A27DB-BD31-4B8C-83A1-F6EECF244321}">
                <p14:modId xmlns:p14="http://schemas.microsoft.com/office/powerpoint/2010/main" val="1724533053"/>
              </p:ext>
            </p:extLst>
          </p:nvPr>
        </p:nvGraphicFramePr>
        <p:xfrm>
          <a:off x="527850" y="1420019"/>
          <a:ext cx="8088299" cy="3240881"/>
        </p:xfrm>
        <a:graphic>
          <a:graphicData uri="http://schemas.openxmlformats.org/drawingml/2006/table">
            <a:tbl>
              <a:tblPr firstRow="1" firstCol="1" bandRow="1"/>
              <a:tblGrid>
                <a:gridCol w="465417">
                  <a:extLst>
                    <a:ext uri="{9D8B030D-6E8A-4147-A177-3AD203B41FA5}">
                      <a16:colId xmlns:a16="http://schemas.microsoft.com/office/drawing/2014/main" val="1663096437"/>
                    </a:ext>
                  </a:extLst>
                </a:gridCol>
                <a:gridCol w="2197100">
                  <a:extLst>
                    <a:ext uri="{9D8B030D-6E8A-4147-A177-3AD203B41FA5}">
                      <a16:colId xmlns:a16="http://schemas.microsoft.com/office/drawing/2014/main" val="1505490047"/>
                    </a:ext>
                  </a:extLst>
                </a:gridCol>
                <a:gridCol w="5425782">
                  <a:extLst>
                    <a:ext uri="{9D8B030D-6E8A-4147-A177-3AD203B41FA5}">
                      <a16:colId xmlns:a16="http://schemas.microsoft.com/office/drawing/2014/main" val="2058120514"/>
                    </a:ext>
                  </a:extLst>
                </a:gridCol>
              </a:tblGrid>
              <a:tr h="188309">
                <a:tc>
                  <a:txBody>
                    <a:bodyPr/>
                    <a:lstStyle/>
                    <a:p>
                      <a:pPr marL="0" marR="0">
                        <a:spcBef>
                          <a:spcPts val="100"/>
                        </a:spcBef>
                        <a:spcAft>
                          <a:spcPts val="200"/>
                        </a:spcAft>
                      </a:pPr>
                      <a:r>
                        <a:rPr lang="en-US" sz="1100" b="1">
                          <a:solidFill>
                            <a:srgbClr val="FFFFFF"/>
                          </a:solidFill>
                          <a:effectLst/>
                          <a:latin typeface="Calibri" panose="020F0502020204030204" pitchFamily="34" charset="0"/>
                          <a:ea typeface="Calibri" panose="020F0502020204030204" pitchFamily="34" charset="0"/>
                          <a:cs typeface="Calibri" panose="020F0502020204030204" pitchFamily="34" charset="0"/>
                        </a:rPr>
                        <a:t>Code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1F497D"/>
                    </a:solidFill>
                  </a:tcPr>
                </a:tc>
                <a:tc>
                  <a:txBody>
                    <a:bodyPr/>
                    <a:lstStyle/>
                    <a:p>
                      <a:pPr marL="0" marR="0">
                        <a:spcBef>
                          <a:spcPts val="100"/>
                        </a:spcBef>
                        <a:spcAft>
                          <a:spcPts val="200"/>
                        </a:spcAft>
                      </a:pPr>
                      <a:r>
                        <a:rPr lang="en-US" sz="1100" b="1">
                          <a:solidFill>
                            <a:srgbClr val="FFFFFF"/>
                          </a:solidFill>
                          <a:effectLst/>
                          <a:latin typeface="Calibri" panose="020F0502020204030204" pitchFamily="34" charset="0"/>
                          <a:ea typeface="Calibri" panose="020F0502020204030204" pitchFamily="34" charset="0"/>
                          <a:cs typeface="Calibri" panose="020F0502020204030204" pitchFamily="34" charset="0"/>
                        </a:rPr>
                        <a:t>Name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1F497D"/>
                    </a:solidFill>
                  </a:tcPr>
                </a:tc>
                <a:tc>
                  <a:txBody>
                    <a:bodyPr/>
                    <a:lstStyle/>
                    <a:p>
                      <a:pPr marL="0" marR="0">
                        <a:spcBef>
                          <a:spcPts val="100"/>
                        </a:spcBef>
                        <a:spcAft>
                          <a:spcPts val="200"/>
                        </a:spcAft>
                      </a:pPr>
                      <a:r>
                        <a:rPr lang="en-US" sz="1100" b="1">
                          <a:solidFill>
                            <a:srgbClr val="FFFFFF"/>
                          </a:solidFill>
                          <a:effectLst/>
                          <a:latin typeface="Calibri" panose="020F0502020204030204" pitchFamily="34" charset="0"/>
                          <a:ea typeface="Calibri" panose="020F0502020204030204" pitchFamily="34" charset="0"/>
                          <a:cs typeface="Calibri" panose="020F0502020204030204" pitchFamily="34" charset="0"/>
                        </a:rPr>
                        <a:t>Description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1F497D"/>
                    </a:solidFill>
                  </a:tcPr>
                </a:tc>
                <a:extLst>
                  <a:ext uri="{0D108BD9-81ED-4DB2-BD59-A6C34878D82A}">
                    <a16:rowId xmlns:a16="http://schemas.microsoft.com/office/drawing/2014/main" val="3106121108"/>
                  </a:ext>
                </a:extLst>
              </a:tr>
              <a:tr h="376620">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Social/Emotional/Behavioral Needs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help the student meet their IEP or 504 goals related to behavior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3516417883"/>
                  </a:ext>
                </a:extLst>
              </a:tr>
              <a:tr h="204716">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Medical Needs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help students meet their medically related needs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3212290113"/>
                  </a:ext>
                </a:extLst>
              </a:tr>
              <a:tr h="376620">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Other</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Student is on an abbreviated school day program for other reason detailed in comment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2052986849"/>
                  </a:ext>
                </a:extLst>
              </a:tr>
              <a:tr h="376620">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07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Adult Transition Needs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Student’s transition plan does not include a full-day schedule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1530573350"/>
                  </a:ext>
                </a:extLst>
              </a:tr>
              <a:tr h="376620">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Charter School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Parental choice for child to attend charter school whose instructional minutes are less than sponsoring district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163494568"/>
                  </a:ext>
                </a:extLst>
              </a:tr>
              <a:tr h="376620">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09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Virtual Asynchronous Instruction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Child attends instructional model with components of asynchronous instruction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462139532"/>
                  </a:ext>
                </a:extLst>
              </a:tr>
              <a:tr h="564929">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Special School or Program</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Team decision for child to attend special school or program where meaningful access is less than the comparison group</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1023860375"/>
                  </a:ext>
                </a:extLst>
              </a:tr>
              <a:tr h="399827">
                <a:tc>
                  <a:txBody>
                    <a:bodyPr/>
                    <a:lstStyle/>
                    <a:p>
                      <a:pPr marL="0" marR="0" algn="ctr">
                        <a:spcBef>
                          <a:spcPts val="100"/>
                        </a:spcBef>
                        <a:spcAft>
                          <a:spcPts val="20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11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Virtual Public Charter School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Virtual Public Charter School / Parental choice for child to attend a Virtual Public Charter School as recognized by ORS #338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1364565428"/>
                  </a:ext>
                </a:extLst>
              </a:tr>
            </a:tbl>
          </a:graphicData>
        </a:graphic>
      </p:graphicFrame>
    </p:spTree>
    <p:extLst>
      <p:ext uri="{BB962C8B-B14F-4D97-AF65-F5344CB8AC3E}">
        <p14:creationId xmlns:p14="http://schemas.microsoft.com/office/powerpoint/2010/main" val="4042554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3200"/>
              <a:buFont typeface="Calibri"/>
              <a:buNone/>
            </a:pPr>
            <a:r>
              <a:rPr lang="en" sz="3200" dirty="0"/>
              <a:t>Data Entry Fields – Notice to Parent</a:t>
            </a:r>
            <a:endParaRPr sz="3200" dirty="0">
              <a:solidFill>
                <a:srgbClr val="000000"/>
              </a:solidFill>
            </a:endParaRPr>
          </a:p>
        </p:txBody>
      </p:sp>
      <p:sp>
        <p:nvSpPr>
          <p:cNvPr id="2" name="Text Placeholder 1"/>
          <p:cNvSpPr>
            <a:spLocks noGrp="1"/>
          </p:cNvSpPr>
          <p:nvPr>
            <p:ph type="body" idx="1"/>
          </p:nvPr>
        </p:nvSpPr>
        <p:spPr>
          <a:xfrm>
            <a:off x="537882" y="1369219"/>
            <a:ext cx="7744727" cy="3081900"/>
          </a:xfrm>
        </p:spPr>
        <p:txBody>
          <a:bodyPr>
            <a:normAutofit/>
          </a:bodyPr>
          <a:lstStyle/>
          <a:p>
            <a:pPr marL="476250" indent="-342900">
              <a:spcBef>
                <a:spcPts val="0"/>
              </a:spcBef>
              <a:buSzPct val="110000"/>
            </a:pPr>
            <a:r>
              <a:rPr lang="en-US" sz="2300" b="1" dirty="0"/>
              <a:t>Notice Provided to Parent (Required)</a:t>
            </a:r>
          </a:p>
          <a:p>
            <a:pPr indent="0">
              <a:spcBef>
                <a:spcPts val="0"/>
              </a:spcBef>
              <a:buSzPct val="110000"/>
              <a:buNone/>
            </a:pPr>
            <a:r>
              <a:rPr lang="en-US" sz="2300" dirty="0">
                <a:solidFill>
                  <a:schemeClr val="tx1"/>
                </a:solidFill>
              </a:rPr>
              <a:t>Required information provided in writing (SB 819,Sec.4 (1-3))</a:t>
            </a:r>
          </a:p>
          <a:p>
            <a:pPr marL="476250" indent="-342900">
              <a:spcBef>
                <a:spcPts val="0"/>
              </a:spcBef>
              <a:buSzPct val="104000"/>
            </a:pPr>
            <a:r>
              <a:rPr lang="en-US" sz="2300" b="1" dirty="0"/>
              <a:t>Date Notice Signed by Parent (Required)</a:t>
            </a:r>
            <a:br>
              <a:rPr lang="en-US" sz="2300" b="1" dirty="0"/>
            </a:br>
            <a:r>
              <a:rPr lang="en-US" sz="2300" dirty="0"/>
              <a:t>The date the district/agency obtained required parental signature of acknowledgement</a:t>
            </a:r>
          </a:p>
          <a:p>
            <a:pPr marL="590550" lvl="1" indent="0">
              <a:spcBef>
                <a:spcPts val="0"/>
              </a:spcBef>
              <a:buSzPct val="104000"/>
              <a:buNone/>
            </a:pPr>
            <a:endParaRPr lang="en-US" sz="2300" dirty="0"/>
          </a:p>
          <a:p>
            <a:pPr marL="933450" lvl="1" indent="-342900">
              <a:spcBef>
                <a:spcPts val="0"/>
              </a:spcBef>
              <a:buSzPct val="104000"/>
              <a:buFont typeface="Calibri" panose="020F0502020204030204" pitchFamily="34" charset="0"/>
              <a:buChar char="•"/>
            </a:pPr>
            <a:endParaRPr lang="en-US" sz="2300" dirty="0"/>
          </a:p>
        </p:txBody>
      </p:sp>
    </p:spTree>
    <p:extLst>
      <p:ext uri="{BB962C8B-B14F-4D97-AF65-F5344CB8AC3E}">
        <p14:creationId xmlns:p14="http://schemas.microsoft.com/office/powerpoint/2010/main" val="2281337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3200"/>
              <a:buFont typeface="Calibri"/>
              <a:buNone/>
            </a:pPr>
            <a:r>
              <a:rPr lang="en" sz="3200" dirty="0"/>
              <a:t>Data Entry Fields – Parent Consent</a:t>
            </a:r>
            <a:endParaRPr sz="3200" dirty="0">
              <a:solidFill>
                <a:srgbClr val="000000"/>
              </a:solidFill>
            </a:endParaRPr>
          </a:p>
        </p:txBody>
      </p:sp>
      <p:sp>
        <p:nvSpPr>
          <p:cNvPr id="2" name="Text Placeholder 1"/>
          <p:cNvSpPr>
            <a:spLocks noGrp="1"/>
          </p:cNvSpPr>
          <p:nvPr>
            <p:ph type="body" idx="1"/>
          </p:nvPr>
        </p:nvSpPr>
        <p:spPr>
          <a:xfrm>
            <a:off x="537882" y="1369218"/>
            <a:ext cx="8088300" cy="3315207"/>
          </a:xfrm>
        </p:spPr>
        <p:txBody>
          <a:bodyPr>
            <a:normAutofit fontScale="85000" lnSpcReduction="20000"/>
          </a:bodyPr>
          <a:lstStyle/>
          <a:p>
            <a:pPr marL="476250" indent="-342900">
              <a:spcBef>
                <a:spcPts val="0"/>
              </a:spcBef>
              <a:buSzPct val="110000"/>
            </a:pPr>
            <a:r>
              <a:rPr lang="en-US" sz="2300" b="1" dirty="0"/>
              <a:t>Date of Initial Parent Consent (Required)</a:t>
            </a:r>
            <a:br>
              <a:rPr lang="en-US" sz="2300" b="1" dirty="0"/>
            </a:br>
            <a:r>
              <a:rPr lang="en-US" sz="2300" dirty="0"/>
              <a:t>Date parent signed consent</a:t>
            </a:r>
          </a:p>
          <a:p>
            <a:pPr marL="133350" indent="0">
              <a:spcBef>
                <a:spcPts val="0"/>
              </a:spcBef>
              <a:buSzPct val="110000"/>
              <a:buNone/>
            </a:pPr>
            <a:endParaRPr lang="en-US" sz="2300" dirty="0"/>
          </a:p>
          <a:p>
            <a:pPr marL="476250" indent="-342900">
              <a:spcBef>
                <a:spcPts val="0"/>
              </a:spcBef>
              <a:buSzPct val="110000"/>
            </a:pPr>
            <a:r>
              <a:rPr lang="en-US" sz="2300" b="1" dirty="0"/>
              <a:t>Latest Parent Consent Form (PDF file)</a:t>
            </a:r>
            <a:br>
              <a:rPr lang="en-US" sz="2300" b="1" dirty="0"/>
            </a:br>
            <a:r>
              <a:rPr lang="en-US" sz="2300" dirty="0"/>
              <a:t>Upload field for Signed Consent and Acknowledgement of receipt of program information</a:t>
            </a:r>
          </a:p>
          <a:p>
            <a:pPr marL="476250" indent="-342900">
              <a:spcBef>
                <a:spcPts val="0"/>
              </a:spcBef>
              <a:buSzPct val="110000"/>
              <a:buFont typeface="Calibri" panose="020F0502020204030204" pitchFamily="34" charset="0"/>
              <a:buChar char="•"/>
            </a:pPr>
            <a:endParaRPr lang="en-US" sz="2300" dirty="0">
              <a:solidFill>
                <a:srgbClr val="FF0000"/>
              </a:solidFill>
            </a:endParaRPr>
          </a:p>
          <a:p>
            <a:pPr marL="133350" indent="0">
              <a:spcBef>
                <a:spcPts val="0"/>
              </a:spcBef>
              <a:buSzPct val="110000"/>
              <a:buNone/>
            </a:pPr>
            <a:r>
              <a:rPr lang="en-US" sz="2300" dirty="0">
                <a:solidFill>
                  <a:schemeClr val="tx1"/>
                </a:solidFill>
              </a:rPr>
              <a:t>Steps to uploading:</a:t>
            </a:r>
          </a:p>
          <a:p>
            <a:pPr marL="1047750" lvl="1" indent="-457200">
              <a:spcBef>
                <a:spcPts val="0"/>
              </a:spcBef>
              <a:buSzPct val="110000"/>
            </a:pPr>
            <a:r>
              <a:rPr lang="en-US" sz="2300" dirty="0">
                <a:solidFill>
                  <a:schemeClr val="tx1"/>
                </a:solidFill>
              </a:rPr>
              <a:t>Browse and select file to be uploaded</a:t>
            </a:r>
          </a:p>
          <a:p>
            <a:pPr marL="1504950" lvl="2" indent="-457200">
              <a:spcBef>
                <a:spcPts val="0"/>
              </a:spcBef>
              <a:buSzPct val="70000"/>
              <a:buFont typeface="Courier New" panose="02070309020205020404" pitchFamily="49" charset="0"/>
              <a:buChar char="o"/>
            </a:pPr>
            <a:r>
              <a:rPr lang="en-US" sz="2300" dirty="0">
                <a:solidFill>
                  <a:schemeClr val="tx1"/>
                </a:solidFill>
              </a:rPr>
              <a:t>Once selected the file uploads</a:t>
            </a:r>
          </a:p>
          <a:p>
            <a:pPr marL="1047750" lvl="1" indent="-457200">
              <a:spcBef>
                <a:spcPts val="0"/>
              </a:spcBef>
              <a:buSzPct val="110000"/>
            </a:pPr>
            <a:r>
              <a:rPr lang="en-US" sz="2300" dirty="0">
                <a:solidFill>
                  <a:schemeClr val="tx1"/>
                </a:solidFill>
              </a:rPr>
              <a:t>Click “Reset” if wrong file selected</a:t>
            </a:r>
          </a:p>
          <a:p>
            <a:pPr marL="1047750" lvl="1" indent="-457200">
              <a:spcBef>
                <a:spcPts val="0"/>
              </a:spcBef>
              <a:buSzPct val="110000"/>
            </a:pPr>
            <a:r>
              <a:rPr lang="en-US" sz="2300" dirty="0">
                <a:solidFill>
                  <a:srgbClr val="C00000"/>
                </a:solidFill>
              </a:rPr>
              <a:t>CAUTION! </a:t>
            </a:r>
            <a:r>
              <a:rPr lang="en-US" sz="2300" dirty="0">
                <a:solidFill>
                  <a:schemeClr val="tx1"/>
                </a:solidFill>
              </a:rPr>
              <a:t>When clicking the Save button at bottom of record</a:t>
            </a:r>
          </a:p>
          <a:p>
            <a:pPr marL="1390650" lvl="2" indent="-342900">
              <a:spcBef>
                <a:spcPts val="0"/>
              </a:spcBef>
              <a:buSzPct val="75000"/>
              <a:buFont typeface="Courier New" panose="02070309020205020404" pitchFamily="49" charset="0"/>
              <a:buChar char="o"/>
            </a:pPr>
            <a:r>
              <a:rPr lang="en-US" sz="2300" dirty="0">
                <a:solidFill>
                  <a:schemeClr val="tx1"/>
                </a:solidFill>
              </a:rPr>
              <a:t>If wrong PDF uploaded, it cannot be deleted</a:t>
            </a:r>
          </a:p>
          <a:p>
            <a:pPr marL="1390650" lvl="2" indent="-342900">
              <a:spcBef>
                <a:spcPts val="0"/>
              </a:spcBef>
              <a:buSzPct val="75000"/>
              <a:buFont typeface="Courier New" panose="02070309020205020404" pitchFamily="49" charset="0"/>
              <a:buChar char="o"/>
            </a:pPr>
            <a:r>
              <a:rPr lang="en-US" sz="2300" dirty="0">
                <a:solidFill>
                  <a:schemeClr val="tx1"/>
                </a:solidFill>
              </a:rPr>
              <a:t>Fix is to immediately use Select File and upload the correct file, then click Save</a:t>
            </a:r>
          </a:p>
          <a:p>
            <a:pPr marL="933450" lvl="1" indent="-342900">
              <a:spcBef>
                <a:spcPts val="0"/>
              </a:spcBef>
              <a:buSzPct val="104000"/>
              <a:buFont typeface="Calibri" panose="020F0502020204030204" pitchFamily="34" charset="0"/>
              <a:buChar char="•"/>
            </a:pPr>
            <a:endParaRPr lang="en-US" sz="2300" dirty="0"/>
          </a:p>
        </p:txBody>
      </p:sp>
    </p:spTree>
    <p:extLst>
      <p:ext uri="{BB962C8B-B14F-4D97-AF65-F5344CB8AC3E}">
        <p14:creationId xmlns:p14="http://schemas.microsoft.com/office/powerpoint/2010/main" val="1266545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3200"/>
              <a:buFont typeface="Calibri"/>
              <a:buNone/>
            </a:pPr>
            <a:r>
              <a:rPr lang="en" sz="3200" dirty="0"/>
              <a:t>Data Entry Fields – Disability Status</a:t>
            </a:r>
            <a:endParaRPr sz="3200" dirty="0">
              <a:solidFill>
                <a:srgbClr val="000000"/>
              </a:solidFill>
            </a:endParaRPr>
          </a:p>
        </p:txBody>
      </p:sp>
      <p:sp>
        <p:nvSpPr>
          <p:cNvPr id="2" name="Text Placeholder 1"/>
          <p:cNvSpPr>
            <a:spLocks noGrp="1"/>
          </p:cNvSpPr>
          <p:nvPr>
            <p:ph type="body" idx="1"/>
          </p:nvPr>
        </p:nvSpPr>
        <p:spPr>
          <a:xfrm>
            <a:off x="537882" y="1243264"/>
            <a:ext cx="8088300" cy="3557336"/>
          </a:xfrm>
        </p:spPr>
        <p:txBody>
          <a:bodyPr>
            <a:normAutofit fontScale="62500" lnSpcReduction="20000"/>
          </a:bodyPr>
          <a:lstStyle/>
          <a:p>
            <a:pPr marL="133350" indent="0">
              <a:spcBef>
                <a:spcPts val="0"/>
              </a:spcBef>
              <a:buSzPct val="110000"/>
              <a:buNone/>
            </a:pPr>
            <a:r>
              <a:rPr lang="en-US" sz="2800" dirty="0"/>
              <a:t>These fields must be accurate. Check them every time a new record is entered!</a:t>
            </a:r>
            <a:endParaRPr lang="en-US" sz="2600" b="1" dirty="0"/>
          </a:p>
          <a:p>
            <a:pPr marL="476250" indent="-342900">
              <a:spcBef>
                <a:spcPts val="0"/>
              </a:spcBef>
              <a:buSzPct val="110000"/>
            </a:pPr>
            <a:endParaRPr lang="en-US" sz="2600" b="1" dirty="0"/>
          </a:p>
          <a:p>
            <a:pPr marL="476250" indent="-342900">
              <a:spcBef>
                <a:spcPts val="0"/>
              </a:spcBef>
              <a:buSzPct val="110000"/>
            </a:pPr>
            <a:r>
              <a:rPr lang="en-US" sz="2600" b="1" dirty="0"/>
              <a:t>Disability Status (Required)</a:t>
            </a:r>
            <a:endParaRPr lang="en-US" sz="2600" dirty="0"/>
          </a:p>
          <a:p>
            <a:pPr marL="933450" lvl="1" indent="-342900">
              <a:spcBef>
                <a:spcPts val="0"/>
              </a:spcBef>
              <a:buSzPct val="70000"/>
              <a:buFont typeface="Courier New" panose="02070309020205020404" pitchFamily="49" charset="0"/>
              <a:buChar char="o"/>
            </a:pPr>
            <a:endParaRPr lang="en-US" sz="2600" dirty="0"/>
          </a:p>
          <a:p>
            <a:pPr marL="933450" lvl="1" indent="-342900">
              <a:spcBef>
                <a:spcPts val="0"/>
              </a:spcBef>
              <a:buSzPct val="70000"/>
              <a:buFont typeface="Courier New" panose="02070309020205020404" pitchFamily="49" charset="0"/>
              <a:buChar char="o"/>
            </a:pPr>
            <a:endParaRPr lang="en-US" sz="2600" dirty="0"/>
          </a:p>
          <a:p>
            <a:pPr marL="933450" lvl="1" indent="-342900">
              <a:spcBef>
                <a:spcPts val="0"/>
              </a:spcBef>
              <a:buSzPct val="70000"/>
              <a:buFont typeface="Courier New" panose="02070309020205020404" pitchFamily="49" charset="0"/>
              <a:buChar char="o"/>
            </a:pPr>
            <a:endParaRPr lang="en-US" sz="2600" dirty="0"/>
          </a:p>
          <a:p>
            <a:pPr marL="933450" lvl="1" indent="-342900">
              <a:spcBef>
                <a:spcPts val="0"/>
              </a:spcBef>
              <a:buSzPct val="70000"/>
              <a:buFont typeface="Courier New" panose="02070309020205020404" pitchFamily="49" charset="0"/>
              <a:buChar char="o"/>
            </a:pPr>
            <a:endParaRPr lang="en-US" sz="2600" dirty="0"/>
          </a:p>
          <a:p>
            <a:pPr marL="933450" lvl="1" indent="-342900">
              <a:spcBef>
                <a:spcPts val="0"/>
              </a:spcBef>
              <a:buSzPct val="70000"/>
              <a:buFont typeface="Courier New" panose="02070309020205020404" pitchFamily="49" charset="0"/>
              <a:buChar char="o"/>
            </a:pPr>
            <a:endParaRPr lang="en-US" sz="2600" dirty="0"/>
          </a:p>
          <a:p>
            <a:pPr marL="933450" lvl="1" indent="-342900">
              <a:spcBef>
                <a:spcPts val="0"/>
              </a:spcBef>
              <a:buSzPct val="70000"/>
              <a:buFont typeface="Courier New" panose="02070309020205020404" pitchFamily="49" charset="0"/>
              <a:buChar char="o"/>
            </a:pPr>
            <a:endParaRPr lang="en-US" sz="2600" dirty="0"/>
          </a:p>
          <a:p>
            <a:pPr marL="933450" lvl="1" indent="-342900">
              <a:spcBef>
                <a:spcPts val="0"/>
              </a:spcBef>
              <a:buSzPct val="70000"/>
              <a:buFont typeface="Courier New" panose="02070309020205020404" pitchFamily="49" charset="0"/>
              <a:buChar char="o"/>
            </a:pPr>
            <a:endParaRPr lang="en-US" sz="2600" dirty="0"/>
          </a:p>
          <a:p>
            <a:pPr marL="933450" lvl="1" indent="-342900">
              <a:spcBef>
                <a:spcPts val="0"/>
              </a:spcBef>
              <a:buSzPct val="70000"/>
              <a:buFont typeface="Courier New" panose="02070309020205020404" pitchFamily="49" charset="0"/>
              <a:buChar char="o"/>
            </a:pPr>
            <a:endParaRPr lang="en-US" sz="2600" dirty="0"/>
          </a:p>
          <a:p>
            <a:pPr marL="933450" lvl="1" indent="-342900">
              <a:spcBef>
                <a:spcPts val="0"/>
              </a:spcBef>
              <a:buSzPct val="70000"/>
              <a:buFont typeface="Courier New" panose="02070309020205020404" pitchFamily="49" charset="0"/>
              <a:buChar char="o"/>
            </a:pPr>
            <a:endParaRPr lang="en-US" sz="2600" dirty="0"/>
          </a:p>
          <a:p>
            <a:pPr marL="933450" lvl="1" indent="-342900">
              <a:spcBef>
                <a:spcPts val="0"/>
              </a:spcBef>
              <a:buSzPct val="70000"/>
              <a:buFont typeface="Courier New" panose="02070309020205020404" pitchFamily="49" charset="0"/>
              <a:buChar char="o"/>
            </a:pPr>
            <a:endParaRPr lang="en-US" sz="2600" dirty="0"/>
          </a:p>
          <a:p>
            <a:pPr marL="933450" lvl="1" indent="-342900">
              <a:spcBef>
                <a:spcPts val="0"/>
              </a:spcBef>
              <a:buSzPct val="70000"/>
              <a:buFont typeface="Courier New" panose="02070309020205020404" pitchFamily="49" charset="0"/>
              <a:buChar char="o"/>
            </a:pPr>
            <a:endParaRPr lang="en-US" sz="2600" dirty="0"/>
          </a:p>
          <a:p>
            <a:pPr marL="933450" lvl="1" indent="-342900">
              <a:spcBef>
                <a:spcPts val="0"/>
              </a:spcBef>
              <a:buSzPct val="70000"/>
              <a:buFont typeface="Courier New" panose="02070309020205020404" pitchFamily="49" charset="0"/>
              <a:buChar char="o"/>
            </a:pPr>
            <a:endParaRPr lang="en-US" sz="2600" dirty="0"/>
          </a:p>
          <a:p>
            <a:pPr marL="133350" indent="0">
              <a:spcBef>
                <a:spcPts val="0"/>
              </a:spcBef>
              <a:buSzPct val="70000"/>
              <a:buNone/>
            </a:pPr>
            <a:endParaRPr lang="en-US" sz="2800" dirty="0">
              <a:solidFill>
                <a:schemeClr val="tx1"/>
              </a:solidFill>
            </a:endParaRPr>
          </a:p>
          <a:p>
            <a:pPr marL="133350" indent="0">
              <a:spcBef>
                <a:spcPts val="0"/>
              </a:spcBef>
              <a:buSzPct val="70000"/>
              <a:buNone/>
            </a:pPr>
            <a:r>
              <a:rPr lang="en-US" sz="2800" dirty="0">
                <a:solidFill>
                  <a:schemeClr val="tx1"/>
                </a:solidFill>
              </a:rPr>
              <a:t>Responses to these matter! This lets ODE know if the student is on an IEP or 504 plan, both or has been referred for either</a:t>
            </a:r>
            <a:endParaRPr lang="en-US" sz="2600" dirty="0"/>
          </a:p>
        </p:txBody>
      </p:sp>
      <p:pic>
        <p:nvPicPr>
          <p:cNvPr id="6" name="Picture 5" descr="Screenshot of the Disability Status fields, where at least one needs to be selected: Special Education, Referred for Special Education, Section 504 and Referred for Section 504.">
            <a:extLst>
              <a:ext uri="{FF2B5EF4-FFF2-40B4-BE49-F238E27FC236}">
                <a16:creationId xmlns:a16="http://schemas.microsoft.com/office/drawing/2014/main" id="{B5F26998-F5CF-2A2E-EAA2-6B1FDEF84E11}"/>
              </a:ext>
            </a:extLst>
          </p:cNvPr>
          <p:cNvPicPr>
            <a:picLocks noChangeAspect="1"/>
          </p:cNvPicPr>
          <p:nvPr/>
        </p:nvPicPr>
        <p:blipFill>
          <a:blip r:embed="rId3"/>
          <a:stretch>
            <a:fillRect/>
          </a:stretch>
        </p:blipFill>
        <p:spPr>
          <a:xfrm>
            <a:off x="2395233" y="2038350"/>
            <a:ext cx="4353533" cy="1800476"/>
          </a:xfrm>
          <a:prstGeom prst="rect">
            <a:avLst/>
          </a:prstGeom>
        </p:spPr>
      </p:pic>
    </p:spTree>
    <p:extLst>
      <p:ext uri="{BB962C8B-B14F-4D97-AF65-F5344CB8AC3E}">
        <p14:creationId xmlns:p14="http://schemas.microsoft.com/office/powerpoint/2010/main" val="1106761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1"/>
        <p:cNvGrpSpPr/>
        <p:nvPr/>
      </p:nvGrpSpPr>
      <p:grpSpPr>
        <a:xfrm>
          <a:off x="0" y="0"/>
          <a:ext cx="0" cy="0"/>
          <a:chOff x="0" y="0"/>
          <a:chExt cx="0" cy="0"/>
        </a:xfrm>
      </p:grpSpPr>
      <p:sp>
        <p:nvSpPr>
          <p:cNvPr id="704" name="Google Shape;704;p102"/>
          <p:cNvSpPr txBox="1">
            <a:spLocks noGrp="1"/>
          </p:cNvSpPr>
          <p:nvPr>
            <p:ph type="title"/>
          </p:nvPr>
        </p:nvSpPr>
        <p:spPr>
          <a:xfrm>
            <a:off x="537882" y="431825"/>
            <a:ext cx="8088300" cy="769800"/>
          </a:xfrm>
          <a:prstGeom prst="rect">
            <a:avLst/>
          </a:prstGeom>
        </p:spPr>
        <p:txBody>
          <a:bodyPr spcFirstLastPara="1" wrap="square" lIns="68575" tIns="34275" rIns="68575" bIns="34275" anchor="t" anchorCtr="0">
            <a:normAutofit/>
          </a:bodyPr>
          <a:lstStyle/>
          <a:p>
            <a:pPr marL="0" lvl="0" indent="0" rtl="0">
              <a:spcBef>
                <a:spcPts val="0"/>
              </a:spcBef>
              <a:spcAft>
                <a:spcPts val="0"/>
              </a:spcAft>
              <a:buNone/>
            </a:pPr>
            <a:r>
              <a:rPr lang="en-US" dirty="0"/>
              <a:t>Abbreviated Day Application Web Page</a:t>
            </a:r>
            <a:endParaRPr dirty="0"/>
          </a:p>
        </p:txBody>
      </p:sp>
      <p:sp>
        <p:nvSpPr>
          <p:cNvPr id="3" name="Text Placeholder 2"/>
          <p:cNvSpPr>
            <a:spLocks noGrp="1"/>
          </p:cNvSpPr>
          <p:nvPr>
            <p:ph type="body" idx="1"/>
          </p:nvPr>
        </p:nvSpPr>
        <p:spPr>
          <a:xfrm>
            <a:off x="491225" y="1305339"/>
            <a:ext cx="8088300" cy="3406336"/>
          </a:xfrm>
        </p:spPr>
        <p:txBody>
          <a:bodyPr>
            <a:noAutofit/>
          </a:bodyPr>
          <a:lstStyle/>
          <a:p>
            <a:pPr marL="139700" indent="0">
              <a:buNone/>
            </a:pPr>
            <a:br>
              <a:rPr lang="en-US" sz="2400" dirty="0"/>
            </a:br>
            <a:endParaRPr lang="en-US" sz="2400" dirty="0"/>
          </a:p>
          <a:p>
            <a:pPr marL="139700" indent="0">
              <a:buNone/>
            </a:pPr>
            <a:endParaRPr lang="en-US" sz="2400" dirty="0"/>
          </a:p>
          <a:p>
            <a:pPr marL="139700" indent="0">
              <a:buNone/>
            </a:pPr>
            <a:endParaRPr lang="en-US" sz="2400" dirty="0"/>
          </a:p>
          <a:p>
            <a:pPr marL="139700" indent="0">
              <a:buNone/>
            </a:pPr>
            <a:endParaRPr lang="en-US" sz="2400" dirty="0"/>
          </a:p>
          <a:p>
            <a:pPr marL="139700" indent="0">
              <a:buNone/>
            </a:pPr>
            <a:endParaRPr lang="en-US" sz="2400" dirty="0"/>
          </a:p>
          <a:p>
            <a:pPr>
              <a:buSzPct val="105000"/>
            </a:pPr>
            <a:endParaRPr lang="en-US" sz="2400" dirty="0"/>
          </a:p>
        </p:txBody>
      </p:sp>
      <p:pic>
        <p:nvPicPr>
          <p:cNvPr id="5" name="Picture 4" descr="Screenshot of the Abbreviated Day Application webpage, with red circle around the Permissions document.">
            <a:extLst>
              <a:ext uri="{FF2B5EF4-FFF2-40B4-BE49-F238E27FC236}">
                <a16:creationId xmlns:a16="http://schemas.microsoft.com/office/drawing/2014/main" id="{5647F87A-8215-5A4E-49AD-7D1E8AB96092}"/>
              </a:ext>
            </a:extLst>
          </p:cNvPr>
          <p:cNvPicPr>
            <a:picLocks noChangeAspect="1"/>
          </p:cNvPicPr>
          <p:nvPr/>
        </p:nvPicPr>
        <p:blipFill>
          <a:blip r:embed="rId3"/>
          <a:stretch>
            <a:fillRect/>
          </a:stretch>
        </p:blipFill>
        <p:spPr>
          <a:xfrm>
            <a:off x="1403580" y="1305339"/>
            <a:ext cx="6336839" cy="3393498"/>
          </a:xfrm>
          <a:prstGeom prst="rect">
            <a:avLst/>
          </a:prstGeom>
        </p:spPr>
      </p:pic>
      <p:sp>
        <p:nvSpPr>
          <p:cNvPr id="6" name="Rectangle 5">
            <a:extLst>
              <a:ext uri="{FF2B5EF4-FFF2-40B4-BE49-F238E27FC236}">
                <a16:creationId xmlns:a16="http://schemas.microsoft.com/office/drawing/2014/main" id="{278EBF35-4682-DAD9-F537-221A5338CEBA}"/>
              </a:ext>
              <a:ext uri="{C183D7F6-B498-43B3-948B-1728B52AA6E4}">
                <adec:decorative xmlns:adec="http://schemas.microsoft.com/office/drawing/2017/decorative" val="1"/>
              </a:ext>
            </a:extLst>
          </p:cNvPr>
          <p:cNvSpPr/>
          <p:nvPr/>
        </p:nvSpPr>
        <p:spPr>
          <a:xfrm>
            <a:off x="2959768" y="4339389"/>
            <a:ext cx="3096127" cy="272716"/>
          </a:xfrm>
          <a:prstGeom prst="rect">
            <a:avLst/>
          </a:prstGeom>
          <a:noFill/>
          <a:ln w="2857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3200"/>
              <a:buFont typeface="Calibri"/>
              <a:buNone/>
            </a:pPr>
            <a:r>
              <a:rPr lang="en" sz="3200" dirty="0"/>
              <a:t>Data Entry Fields – Critical Fields to Check</a:t>
            </a:r>
            <a:endParaRPr sz="3200" dirty="0">
              <a:solidFill>
                <a:srgbClr val="000000"/>
              </a:solidFill>
            </a:endParaRPr>
          </a:p>
        </p:txBody>
      </p:sp>
      <p:sp>
        <p:nvSpPr>
          <p:cNvPr id="2" name="Text Placeholder 1"/>
          <p:cNvSpPr>
            <a:spLocks noGrp="1"/>
          </p:cNvSpPr>
          <p:nvPr>
            <p:ph type="body" idx="1"/>
          </p:nvPr>
        </p:nvSpPr>
        <p:spPr>
          <a:xfrm>
            <a:off x="537882" y="1369218"/>
            <a:ext cx="8088300" cy="3513677"/>
          </a:xfrm>
        </p:spPr>
        <p:txBody>
          <a:bodyPr>
            <a:normAutofit lnSpcReduction="10000"/>
          </a:bodyPr>
          <a:lstStyle/>
          <a:p>
            <a:pPr marL="476250" indent="-342900">
              <a:spcBef>
                <a:spcPts val="0"/>
              </a:spcBef>
              <a:buSzPct val="104000"/>
            </a:pPr>
            <a:r>
              <a:rPr lang="en-US" sz="2600" b="1" dirty="0"/>
              <a:t>Special Education Primary Disability</a:t>
            </a:r>
          </a:p>
          <a:p>
            <a:pPr marL="933450" lvl="1" indent="-342900">
              <a:spcBef>
                <a:spcPts val="0"/>
              </a:spcBef>
              <a:buSzPct val="70000"/>
              <a:buFont typeface="Courier New" panose="02070309020205020404" pitchFamily="49" charset="0"/>
              <a:buChar char="o"/>
            </a:pPr>
            <a:r>
              <a:rPr lang="en-US" sz="2500" dirty="0"/>
              <a:t>Select the primary special education disability from the drop-down list if the Special Education box is checked.  If the Special Education box is not checked, select 00-Not Applicable.</a:t>
            </a:r>
          </a:p>
          <a:p>
            <a:pPr marL="133350" indent="0">
              <a:spcBef>
                <a:spcPts val="0"/>
              </a:spcBef>
              <a:buSzPct val="104000"/>
              <a:buNone/>
            </a:pPr>
            <a:endParaRPr lang="en-US" sz="2600" b="1" dirty="0"/>
          </a:p>
          <a:p>
            <a:pPr marL="476250" indent="-342900">
              <a:spcBef>
                <a:spcPts val="0"/>
              </a:spcBef>
              <a:buSzPct val="104000"/>
            </a:pPr>
            <a:r>
              <a:rPr lang="en-US" sz="2600" b="1" dirty="0"/>
              <a:t>Last IEP Date</a:t>
            </a:r>
          </a:p>
          <a:p>
            <a:pPr marL="933450" lvl="1" indent="-342900">
              <a:spcBef>
                <a:spcPts val="0"/>
              </a:spcBef>
              <a:buSzPct val="70000"/>
              <a:buFont typeface="Courier New" panose="02070309020205020404" pitchFamily="49" charset="0"/>
              <a:buChar char="o"/>
            </a:pPr>
            <a:r>
              <a:rPr lang="en-US" sz="2600" dirty="0"/>
              <a:t>The date that the student’s most recent Individual Education Plan was completed. This field is required if the Special Education box is checked.</a:t>
            </a:r>
            <a:endParaRPr lang="en-US" sz="2300" dirty="0">
              <a:solidFill>
                <a:schemeClr val="tx1"/>
              </a:solidFill>
            </a:endParaRPr>
          </a:p>
        </p:txBody>
      </p:sp>
    </p:spTree>
    <p:extLst>
      <p:ext uri="{BB962C8B-B14F-4D97-AF65-F5344CB8AC3E}">
        <p14:creationId xmlns:p14="http://schemas.microsoft.com/office/powerpoint/2010/main" val="29523175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3200"/>
              <a:buFont typeface="Calibri"/>
              <a:buNone/>
            </a:pPr>
            <a:r>
              <a:rPr lang="en" sz="3200" dirty="0"/>
              <a:t>Data Entry Fields – Program Stop</a:t>
            </a:r>
            <a:endParaRPr sz="3200" dirty="0">
              <a:solidFill>
                <a:srgbClr val="000000"/>
              </a:solidFill>
            </a:endParaRPr>
          </a:p>
        </p:txBody>
      </p:sp>
      <p:sp>
        <p:nvSpPr>
          <p:cNvPr id="2" name="Text Placeholder 1"/>
          <p:cNvSpPr>
            <a:spLocks noGrp="1"/>
          </p:cNvSpPr>
          <p:nvPr>
            <p:ph type="body" idx="1"/>
          </p:nvPr>
        </p:nvSpPr>
        <p:spPr>
          <a:xfrm>
            <a:off x="537882" y="1369218"/>
            <a:ext cx="8088300" cy="3513677"/>
          </a:xfrm>
        </p:spPr>
        <p:txBody>
          <a:bodyPr>
            <a:normAutofit/>
          </a:bodyPr>
          <a:lstStyle/>
          <a:p>
            <a:pPr marL="476250" indent="-342900">
              <a:spcBef>
                <a:spcPts val="0"/>
              </a:spcBef>
              <a:buSzPct val="110000"/>
            </a:pPr>
            <a:r>
              <a:rPr lang="en-US" sz="2300" b="1" dirty="0"/>
              <a:t>Program Stop Date</a:t>
            </a:r>
          </a:p>
          <a:p>
            <a:pPr indent="0">
              <a:spcBef>
                <a:spcPts val="0"/>
              </a:spcBef>
              <a:buSzPct val="110000"/>
              <a:buNone/>
            </a:pPr>
            <a:r>
              <a:rPr lang="en-US" sz="2300" dirty="0"/>
              <a:t>The date the student was last on an Abbreviated School Day Program. </a:t>
            </a:r>
            <a:r>
              <a:rPr lang="en-US" sz="2300" dirty="0">
                <a:solidFill>
                  <a:srgbClr val="FF0000"/>
                </a:solidFill>
              </a:rPr>
              <a:t>Leave blank if student is still on an Abbreviated School Day Program.</a:t>
            </a:r>
          </a:p>
          <a:p>
            <a:pPr marL="133350" indent="0">
              <a:spcBef>
                <a:spcPts val="0"/>
              </a:spcBef>
              <a:buSzPct val="110000"/>
              <a:buNone/>
            </a:pPr>
            <a:endParaRPr lang="en-US" sz="2300" dirty="0"/>
          </a:p>
          <a:p>
            <a:pPr marL="476250" indent="-342900">
              <a:spcBef>
                <a:spcPts val="0"/>
              </a:spcBef>
              <a:buSzPct val="110000"/>
            </a:pPr>
            <a:r>
              <a:rPr lang="en-US" sz="2300" b="1" dirty="0"/>
              <a:t>Program Stop Reason</a:t>
            </a:r>
          </a:p>
          <a:p>
            <a:pPr indent="0">
              <a:spcBef>
                <a:spcPts val="0"/>
              </a:spcBef>
              <a:buSzPct val="110000"/>
              <a:buNone/>
            </a:pPr>
            <a:r>
              <a:rPr lang="en-US" sz="2300" dirty="0"/>
              <a:t>The reason for which the student’s Abbreviated School Day Program was stopped. Leave blank if student is still on an Abbreviated School Day Program. </a:t>
            </a:r>
          </a:p>
          <a:p>
            <a:pPr marL="476250" indent="-342900">
              <a:spcBef>
                <a:spcPts val="0"/>
              </a:spcBef>
              <a:buSzPct val="110000"/>
              <a:buFont typeface="Calibri" panose="020F0502020204030204" pitchFamily="34" charset="0"/>
              <a:buChar char="•"/>
            </a:pPr>
            <a:endParaRPr lang="en-US" sz="2300" dirty="0">
              <a:solidFill>
                <a:schemeClr val="tx1"/>
              </a:solidFill>
            </a:endParaRPr>
          </a:p>
        </p:txBody>
      </p:sp>
    </p:spTree>
    <p:extLst>
      <p:ext uri="{BB962C8B-B14F-4D97-AF65-F5344CB8AC3E}">
        <p14:creationId xmlns:p14="http://schemas.microsoft.com/office/powerpoint/2010/main" val="15260948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5"/>
          <p:cNvSpPr txBox="1">
            <a:spLocks noGrp="1"/>
          </p:cNvSpPr>
          <p:nvPr>
            <p:ph type="title"/>
          </p:nvPr>
        </p:nvSpPr>
        <p:spPr>
          <a:xfrm>
            <a:off x="537882" y="342900"/>
            <a:ext cx="8386662" cy="769800"/>
          </a:xfrm>
          <a:prstGeom prst="rect">
            <a:avLst/>
          </a:prstGeom>
          <a:noFill/>
          <a:ln>
            <a:noFill/>
          </a:ln>
        </p:spPr>
        <p:txBody>
          <a:bodyPr spcFirstLastPara="1" wrap="square" lIns="91425" tIns="45700" rIns="91425" bIns="45700" anchor="ctr" anchorCtr="0">
            <a:normAutofit/>
          </a:bodyPr>
          <a:lstStyle/>
          <a:p>
            <a:pPr>
              <a:lnSpc>
                <a:spcPct val="100000"/>
              </a:lnSpc>
              <a:buClr>
                <a:schemeClr val="dk1"/>
              </a:buClr>
              <a:buSzPts val="3200"/>
            </a:pPr>
            <a:r>
              <a:rPr lang="en-US" sz="3200" dirty="0"/>
              <a:t>More on Program Stop Date</a:t>
            </a:r>
            <a:endParaRPr sz="3200" dirty="0">
              <a:solidFill>
                <a:srgbClr val="000000"/>
              </a:solidFill>
            </a:endParaRPr>
          </a:p>
        </p:txBody>
      </p:sp>
      <p:sp>
        <p:nvSpPr>
          <p:cNvPr id="2" name="Text Placeholder 1"/>
          <p:cNvSpPr>
            <a:spLocks noGrp="1"/>
          </p:cNvSpPr>
          <p:nvPr>
            <p:ph type="body" idx="1"/>
          </p:nvPr>
        </p:nvSpPr>
        <p:spPr/>
        <p:txBody>
          <a:bodyPr>
            <a:normAutofit/>
          </a:bodyPr>
          <a:lstStyle/>
          <a:p>
            <a:pPr marL="133350" indent="0">
              <a:spcBef>
                <a:spcPts val="0"/>
              </a:spcBef>
              <a:buSzPct val="104000"/>
              <a:buNone/>
            </a:pPr>
            <a:r>
              <a:rPr lang="en-US" sz="2300" dirty="0"/>
              <a:t>Enter the Stop Date when:</a:t>
            </a:r>
          </a:p>
          <a:p>
            <a:pPr marL="476250" indent="-342900">
              <a:spcBef>
                <a:spcPts val="0"/>
              </a:spcBef>
              <a:buSzPct val="104000"/>
            </a:pPr>
            <a:r>
              <a:rPr lang="en-US" sz="2300" dirty="0"/>
              <a:t>Student is no longer on an Abbreviated School Day Program</a:t>
            </a:r>
          </a:p>
          <a:p>
            <a:pPr marL="476250" indent="-342900">
              <a:spcBef>
                <a:spcPts val="0"/>
              </a:spcBef>
              <a:buSzPct val="104000"/>
            </a:pPr>
            <a:r>
              <a:rPr lang="en-US" sz="2300" dirty="0"/>
              <a:t>Student moves out of state or to another resident district</a:t>
            </a:r>
          </a:p>
          <a:p>
            <a:pPr marL="476250" indent="-342900">
              <a:spcBef>
                <a:spcPts val="0"/>
              </a:spcBef>
              <a:buSzPct val="104000"/>
            </a:pPr>
            <a:r>
              <a:rPr lang="en-US" sz="2300" dirty="0"/>
              <a:t>Student graduates with a regular high school diploma </a:t>
            </a:r>
          </a:p>
          <a:p>
            <a:pPr marL="476250" indent="-342900">
              <a:spcBef>
                <a:spcPts val="0"/>
              </a:spcBef>
              <a:buSzPct val="104000"/>
            </a:pPr>
            <a:r>
              <a:rPr lang="en-US" sz="2300" dirty="0"/>
              <a:t>Student returns to regular education</a:t>
            </a:r>
          </a:p>
          <a:p>
            <a:pPr marL="933450" lvl="1" indent="-342900">
              <a:spcBef>
                <a:spcPts val="0"/>
              </a:spcBef>
              <a:buSzPct val="70000"/>
              <a:buFont typeface="Courier New" panose="02070309020205020404" pitchFamily="49" charset="0"/>
              <a:buChar char="o"/>
            </a:pPr>
            <a:r>
              <a:rPr lang="en-US" sz="2300" dirty="0"/>
              <a:t>No longer in Special Education </a:t>
            </a:r>
            <a:r>
              <a:rPr lang="en-US" sz="2300" b="1" dirty="0"/>
              <a:t>or</a:t>
            </a:r>
            <a:r>
              <a:rPr lang="en-US" sz="2300" dirty="0"/>
              <a:t> on 504 Plan</a:t>
            </a:r>
          </a:p>
          <a:p>
            <a:pPr marL="476250" indent="-342900">
              <a:spcBef>
                <a:spcPts val="0"/>
              </a:spcBef>
              <a:buSzPct val="104000"/>
            </a:pPr>
            <a:r>
              <a:rPr lang="en-US" sz="2300" dirty="0"/>
              <a:t>Student referred for an initial evaluation for Special Education or 504</a:t>
            </a:r>
          </a:p>
          <a:p>
            <a:pPr marL="933450" lvl="1" indent="-342900">
              <a:spcBef>
                <a:spcPts val="0"/>
              </a:spcBef>
              <a:buSzPct val="70000"/>
              <a:buFont typeface="Courier New" panose="02070309020205020404" pitchFamily="49" charset="0"/>
              <a:buChar char="o"/>
            </a:pPr>
            <a:r>
              <a:rPr lang="en-US" sz="2300" dirty="0"/>
              <a:t>When evaluation complete and found not eligible</a:t>
            </a:r>
          </a:p>
          <a:p>
            <a:pPr marL="933450" lvl="1" indent="-342900">
              <a:spcBef>
                <a:spcPts val="0"/>
              </a:spcBef>
              <a:buSzPct val="104000"/>
              <a:buFont typeface="Calibri" panose="020F0502020204030204" pitchFamily="34" charset="0"/>
              <a:buChar char="•"/>
            </a:pPr>
            <a:endParaRPr lang="en-US" sz="2300" dirty="0"/>
          </a:p>
        </p:txBody>
      </p:sp>
    </p:spTree>
    <p:extLst>
      <p:ext uri="{BB962C8B-B14F-4D97-AF65-F5344CB8AC3E}">
        <p14:creationId xmlns:p14="http://schemas.microsoft.com/office/powerpoint/2010/main" val="692312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0"/>
        <p:cNvGrpSpPr/>
        <p:nvPr/>
      </p:nvGrpSpPr>
      <p:grpSpPr>
        <a:xfrm>
          <a:off x="0" y="0"/>
          <a:ext cx="0" cy="0"/>
          <a:chOff x="0" y="0"/>
          <a:chExt cx="0" cy="0"/>
        </a:xfrm>
      </p:grpSpPr>
      <p:sp>
        <p:nvSpPr>
          <p:cNvPr id="791" name="Google Shape;791;p115"/>
          <p:cNvSpPr txBox="1">
            <a:spLocks noGrp="1"/>
          </p:cNvSpPr>
          <p:nvPr>
            <p:ph type="title"/>
          </p:nvPr>
        </p:nvSpPr>
        <p:spPr>
          <a:xfrm>
            <a:off x="537882" y="342900"/>
            <a:ext cx="8386662" cy="769800"/>
          </a:xfrm>
          <a:prstGeom prst="rect">
            <a:avLst/>
          </a:prstGeom>
          <a:noFill/>
          <a:ln>
            <a:noFill/>
          </a:ln>
        </p:spPr>
        <p:txBody>
          <a:bodyPr spcFirstLastPara="1" wrap="square" lIns="91425" tIns="45700" rIns="91425" bIns="45700" anchor="ctr" anchorCtr="0">
            <a:normAutofit/>
          </a:bodyPr>
          <a:lstStyle/>
          <a:p>
            <a:pPr>
              <a:lnSpc>
                <a:spcPct val="100000"/>
              </a:lnSpc>
              <a:buClr>
                <a:schemeClr val="dk1"/>
              </a:buClr>
              <a:buSzPts val="3200"/>
            </a:pPr>
            <a:r>
              <a:rPr lang="en-US" sz="3200" dirty="0"/>
              <a:t>Stop Reason Codes – New!</a:t>
            </a:r>
            <a:endParaRPr sz="3200" dirty="0">
              <a:solidFill>
                <a:srgbClr val="000000"/>
              </a:solidFill>
            </a:endParaRPr>
          </a:p>
        </p:txBody>
      </p:sp>
      <p:graphicFrame>
        <p:nvGraphicFramePr>
          <p:cNvPr id="3" name="Table 2">
            <a:extLst>
              <a:ext uri="{FF2B5EF4-FFF2-40B4-BE49-F238E27FC236}">
                <a16:creationId xmlns:a16="http://schemas.microsoft.com/office/drawing/2014/main" id="{476684B8-6E2A-EAC5-D24F-9B248D03CDDF}"/>
              </a:ext>
            </a:extLst>
          </p:cNvPr>
          <p:cNvGraphicFramePr>
            <a:graphicFrameLocks noGrp="1"/>
          </p:cNvGraphicFramePr>
          <p:nvPr>
            <p:extLst>
              <p:ext uri="{D42A27DB-BD31-4B8C-83A1-F6EECF244321}">
                <p14:modId xmlns:p14="http://schemas.microsoft.com/office/powerpoint/2010/main" val="451630540"/>
              </p:ext>
            </p:extLst>
          </p:nvPr>
        </p:nvGraphicFramePr>
        <p:xfrm>
          <a:off x="1828800" y="1460500"/>
          <a:ext cx="5727699" cy="3035302"/>
        </p:xfrm>
        <a:graphic>
          <a:graphicData uri="http://schemas.openxmlformats.org/drawingml/2006/table">
            <a:tbl>
              <a:tblPr firstRow="1" firstCol="1" bandRow="1"/>
              <a:tblGrid>
                <a:gridCol w="499429">
                  <a:extLst>
                    <a:ext uri="{9D8B030D-6E8A-4147-A177-3AD203B41FA5}">
                      <a16:colId xmlns:a16="http://schemas.microsoft.com/office/drawing/2014/main" val="339610483"/>
                    </a:ext>
                  </a:extLst>
                </a:gridCol>
                <a:gridCol w="5228270">
                  <a:extLst>
                    <a:ext uri="{9D8B030D-6E8A-4147-A177-3AD203B41FA5}">
                      <a16:colId xmlns:a16="http://schemas.microsoft.com/office/drawing/2014/main" val="2601605322"/>
                    </a:ext>
                  </a:extLst>
                </a:gridCol>
              </a:tblGrid>
              <a:tr h="206313">
                <a:tc>
                  <a:txBody>
                    <a:bodyPr/>
                    <a:lstStyle/>
                    <a:p>
                      <a:pPr marL="0" marR="0">
                        <a:spcBef>
                          <a:spcPts val="200"/>
                        </a:spcBef>
                        <a:spcAft>
                          <a:spcPts val="0"/>
                        </a:spcAft>
                      </a:pPr>
                      <a:r>
                        <a:rPr lang="en-US" sz="1100" b="1">
                          <a:solidFill>
                            <a:srgbClr val="FFFFFF"/>
                          </a:solidFill>
                          <a:effectLst/>
                          <a:latin typeface="Calibri" panose="020F0502020204030204" pitchFamily="34" charset="0"/>
                          <a:ea typeface="Calibri" panose="020F0502020204030204" pitchFamily="34" charset="0"/>
                          <a:cs typeface="Calibri" panose="020F0502020204030204" pitchFamily="34" charset="0"/>
                        </a:rPr>
                        <a:t>Code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1F497D"/>
                    </a:solidFill>
                  </a:tcPr>
                </a:tc>
                <a:tc>
                  <a:txBody>
                    <a:bodyPr/>
                    <a:lstStyle/>
                    <a:p>
                      <a:pPr marL="0" marR="0">
                        <a:spcBef>
                          <a:spcPts val="200"/>
                        </a:spcBef>
                        <a:spcAft>
                          <a:spcPts val="0"/>
                        </a:spcAft>
                      </a:pPr>
                      <a:r>
                        <a:rPr lang="en-US" sz="1100" b="1">
                          <a:solidFill>
                            <a:srgbClr val="FFFFFF"/>
                          </a:solidFill>
                          <a:effectLst/>
                          <a:latin typeface="Calibri" panose="020F0502020204030204" pitchFamily="34" charset="0"/>
                          <a:ea typeface="Calibri" panose="020F0502020204030204" pitchFamily="34" charset="0"/>
                          <a:cs typeface="Calibri" panose="020F0502020204030204" pitchFamily="34" charset="0"/>
                        </a:rPr>
                        <a:t>Name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1F497D"/>
                    </a:solidFill>
                  </a:tcPr>
                </a:tc>
                <a:extLst>
                  <a:ext uri="{0D108BD9-81ED-4DB2-BD59-A6C34878D82A}">
                    <a16:rowId xmlns:a16="http://schemas.microsoft.com/office/drawing/2014/main" val="897898548"/>
                  </a:ext>
                </a:extLst>
              </a:tr>
              <a:tr h="294621">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Returned to full-time instruction and educational services</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3635142911"/>
                  </a:ext>
                </a:extLst>
              </a:tr>
              <a:tr h="206313">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Moved out of District</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1020004073"/>
                  </a:ext>
                </a:extLst>
              </a:tr>
              <a:tr h="280554">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Dropped out of school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612980994"/>
                  </a:ext>
                </a:extLst>
              </a:tr>
              <a:tr h="206313">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longer in Special Education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899057147"/>
                  </a:ext>
                </a:extLst>
              </a:tr>
              <a:tr h="343855">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longer on a 504 Plan</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1879870734"/>
                  </a:ext>
                </a:extLst>
              </a:tr>
              <a:tr h="343855">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06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longer in referral status (not eligible for IEP)</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389914761"/>
                  </a:ext>
                </a:extLst>
              </a:tr>
              <a:tr h="343855">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longer in referral status (not eligible for 504)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487862201"/>
                  </a:ext>
                </a:extLst>
              </a:tr>
              <a:tr h="343855">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08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Graduated with Regular Diploma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3654960838"/>
                  </a:ext>
                </a:extLst>
              </a:tr>
              <a:tr h="206313">
                <a:tc>
                  <a:txBody>
                    <a:bodyPr/>
                    <a:lstStyle/>
                    <a:p>
                      <a:pPr marL="0" marR="0" algn="ctr">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spcBef>
                          <a:spcPts val="100"/>
                        </a:spcBef>
                        <a:spcAft>
                          <a:spcPts val="200"/>
                        </a:spcAft>
                      </a:pPr>
                      <a:r>
                        <a:rPr lang="en-US" sz="1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Received Modified Diploma, no longer in school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4112975293"/>
                  </a:ext>
                </a:extLst>
              </a:tr>
              <a:tr h="259455">
                <a:tc>
                  <a:txBody>
                    <a:bodyPr/>
                    <a:lstStyle/>
                    <a:p>
                      <a:pPr marL="0" marR="0" algn="ctr">
                        <a:spcBef>
                          <a:spcPts val="100"/>
                        </a:spcBef>
                        <a:spcAft>
                          <a:spcPts val="200"/>
                        </a:spcAft>
                      </a:pPr>
                      <a:r>
                        <a:rPr lang="en-US" sz="1100">
                          <a:effectLst/>
                          <a:latin typeface="Calibri" panose="020F0502020204030204" pitchFamily="34" charset="0"/>
                          <a:ea typeface="Times New Roman" panose="02020603050405020304" pitchFamily="18" charset="0"/>
                          <a:cs typeface="Calibri" panose="020F0502020204030204" pitchFamily="34" charset="0"/>
                        </a:rPr>
                        <a:t>10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tc>
                  <a:txBody>
                    <a:bodyPr/>
                    <a:lstStyle/>
                    <a:p>
                      <a:pPr marL="0" marR="0">
                        <a:spcBef>
                          <a:spcPts val="100"/>
                        </a:spcBef>
                        <a:spcAft>
                          <a:spcPts val="20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Received Extended Diploma or Certificate of Attendance, no longer in school</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2654687539"/>
                  </a:ext>
                </a:extLst>
              </a:tr>
            </a:tbl>
          </a:graphicData>
        </a:graphic>
      </p:graphicFrame>
    </p:spTree>
    <p:extLst>
      <p:ext uri="{BB962C8B-B14F-4D97-AF65-F5344CB8AC3E}">
        <p14:creationId xmlns:p14="http://schemas.microsoft.com/office/powerpoint/2010/main" val="41227304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Multiple Records During the same School Year</a:t>
            </a:r>
            <a:endParaRPr dirty="0"/>
          </a:p>
        </p:txBody>
      </p:sp>
      <p:sp>
        <p:nvSpPr>
          <p:cNvPr id="722" name="Google Shape;722;p105"/>
          <p:cNvSpPr txBox="1">
            <a:spLocks noGrp="1"/>
          </p:cNvSpPr>
          <p:nvPr>
            <p:ph type="body" idx="4294967295"/>
          </p:nvPr>
        </p:nvSpPr>
        <p:spPr>
          <a:xfrm>
            <a:off x="224688" y="1227592"/>
            <a:ext cx="8694600" cy="1702986"/>
          </a:xfrm>
          <a:prstGeom prst="rect">
            <a:avLst/>
          </a:prstGeom>
          <a:noFill/>
          <a:ln>
            <a:noFill/>
          </a:ln>
        </p:spPr>
        <p:txBody>
          <a:bodyPr spcFirstLastPara="1" wrap="square" lIns="91425" tIns="91425" rIns="91425" bIns="91425" anchor="t" anchorCtr="0">
            <a:noAutofit/>
          </a:bodyPr>
          <a:lstStyle/>
          <a:p>
            <a:pPr marL="520700" indent="-457200">
              <a:lnSpc>
                <a:spcPct val="100000"/>
              </a:lnSpc>
              <a:spcBef>
                <a:spcPts val="0"/>
              </a:spcBef>
              <a:buSzPts val="2600"/>
            </a:pPr>
            <a:r>
              <a:rPr lang="en-US" sz="2400" dirty="0"/>
              <a:t>Students may only have one “Open” record during the reporting period, or one record without a Program Stop Date</a:t>
            </a:r>
          </a:p>
          <a:p>
            <a:pPr marL="520700" indent="-457200">
              <a:lnSpc>
                <a:spcPct val="100000"/>
              </a:lnSpc>
              <a:spcBef>
                <a:spcPts val="0"/>
              </a:spcBef>
              <a:buSzPts val="2600"/>
            </a:pPr>
            <a:r>
              <a:rPr lang="en-US" sz="2400" dirty="0"/>
              <a:t>Students can have multiple records with a Program Stop Date.</a:t>
            </a:r>
          </a:p>
          <a:p>
            <a:pPr marL="520700" indent="-457200">
              <a:lnSpc>
                <a:spcPct val="100000"/>
              </a:lnSpc>
              <a:spcBef>
                <a:spcPts val="0"/>
              </a:spcBef>
              <a:buSzPts val="2600"/>
            </a:pPr>
            <a:endParaRPr lang="en-US" sz="2400" dirty="0"/>
          </a:p>
        </p:txBody>
      </p:sp>
    </p:spTree>
    <p:extLst>
      <p:ext uri="{BB962C8B-B14F-4D97-AF65-F5344CB8AC3E}">
        <p14:creationId xmlns:p14="http://schemas.microsoft.com/office/powerpoint/2010/main" val="41043941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Multiple Records Confirmation</a:t>
            </a:r>
            <a:endParaRPr dirty="0"/>
          </a:p>
        </p:txBody>
      </p:sp>
      <p:pic>
        <p:nvPicPr>
          <p:cNvPr id="3" name="Picture 2" descr="Screenshot of the Confirm Action warning message, stating: There is an Open Record reported for this student (no Program Stop Date)&#10;Click “Add” to create a historical record with a Program Stop Date.&#10;Click “Edit” to open the current Open Record for editing.">
            <a:extLst>
              <a:ext uri="{FF2B5EF4-FFF2-40B4-BE49-F238E27FC236}">
                <a16:creationId xmlns:a16="http://schemas.microsoft.com/office/drawing/2014/main" id="{02FA6C5E-B3B4-2612-64CB-C3501860D437}"/>
              </a:ext>
            </a:extLst>
          </p:cNvPr>
          <p:cNvPicPr>
            <a:picLocks noChangeAspect="1"/>
          </p:cNvPicPr>
          <p:nvPr/>
        </p:nvPicPr>
        <p:blipFill>
          <a:blip r:embed="rId3"/>
          <a:stretch>
            <a:fillRect/>
          </a:stretch>
        </p:blipFill>
        <p:spPr>
          <a:xfrm>
            <a:off x="1382709" y="1279976"/>
            <a:ext cx="6378557" cy="3530987"/>
          </a:xfrm>
          <a:prstGeom prst="rect">
            <a:avLst/>
          </a:prstGeom>
        </p:spPr>
      </p:pic>
    </p:spTree>
    <p:extLst>
      <p:ext uri="{BB962C8B-B14F-4D97-AF65-F5344CB8AC3E}">
        <p14:creationId xmlns:p14="http://schemas.microsoft.com/office/powerpoint/2010/main" val="18879428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Monthly Verification</a:t>
            </a:r>
            <a:endParaRPr dirty="0"/>
          </a:p>
        </p:txBody>
      </p:sp>
      <p:sp>
        <p:nvSpPr>
          <p:cNvPr id="722" name="Google Shape;722;p105"/>
          <p:cNvSpPr txBox="1">
            <a:spLocks noGrp="1"/>
          </p:cNvSpPr>
          <p:nvPr>
            <p:ph type="body" idx="4294967295"/>
          </p:nvPr>
        </p:nvSpPr>
        <p:spPr>
          <a:xfrm>
            <a:off x="316967" y="1227591"/>
            <a:ext cx="8694600" cy="3755889"/>
          </a:xfrm>
          <a:prstGeom prst="rect">
            <a:avLst/>
          </a:prstGeom>
          <a:noFill/>
          <a:ln>
            <a:noFill/>
          </a:ln>
        </p:spPr>
        <p:txBody>
          <a:bodyPr spcFirstLastPara="1" wrap="square" lIns="91425" tIns="91425" rIns="91425" bIns="91425" anchor="t" anchorCtr="0">
            <a:noAutofit/>
          </a:bodyPr>
          <a:lstStyle/>
          <a:p>
            <a:pPr marL="0" marR="0" lvl="0" indent="0">
              <a:spcBef>
                <a:spcPts val="0"/>
              </a:spcBef>
              <a:spcAft>
                <a:spcPts val="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Verification is required at the end of each month. ODE cannot consider the monthly submission complete until the submitting district verifies it as complete. All districts are required to complete the verification process on the Reports tab. </a:t>
            </a:r>
          </a:p>
          <a:p>
            <a:pPr marL="0" marR="0" lvl="0" indent="0">
              <a:spcBef>
                <a:spcPts val="0"/>
              </a:spcBef>
              <a:spcAft>
                <a:spcPts val="0"/>
              </a:spcAft>
              <a:buNone/>
            </a:pP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spcBef>
                <a:spcPts val="0"/>
              </a:spcBef>
              <a:spcAft>
                <a:spcPts val="0"/>
              </a:spcAft>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You can expect a communication by email or phone from ODE if your district has not verified their data by the beginning of the month. </a:t>
            </a:r>
          </a:p>
          <a:p>
            <a:pPr marL="342900" marR="0" lvl="0" indent="-342900">
              <a:spcBef>
                <a:spcPts val="0"/>
              </a:spcBef>
              <a:spcAft>
                <a:spcPts val="0"/>
              </a:spcAft>
              <a:buFont typeface="+mj-lt"/>
              <a:buAutoNum type="arabicPeriod"/>
            </a:pP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marL="0" marR="0" lvl="0" indent="0">
              <a:spcBef>
                <a:spcPts val="0"/>
              </a:spcBef>
              <a:spcAft>
                <a:spcPts val="1200"/>
              </a:spcAft>
              <a:buNone/>
            </a:pPr>
            <a:r>
              <a:rPr lang="en-US"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A demonstration of how to verify will be provided in this training.</a:t>
            </a:r>
            <a:endParaRPr lang="en-US" sz="18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520700" lvl="2" indent="0">
              <a:buSzPts val="2600"/>
              <a:buNone/>
            </a:pPr>
            <a:endParaRPr lang="en-US" sz="2300" b="1" dirty="0"/>
          </a:p>
        </p:txBody>
      </p:sp>
    </p:spTree>
    <p:extLst>
      <p:ext uri="{BB962C8B-B14F-4D97-AF65-F5344CB8AC3E}">
        <p14:creationId xmlns:p14="http://schemas.microsoft.com/office/powerpoint/2010/main" val="8425463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E6D16A-B9F9-C3D9-42E4-860B955698B3}"/>
              </a:ext>
            </a:extLst>
          </p:cNvPr>
          <p:cNvSpPr>
            <a:spLocks noGrp="1"/>
          </p:cNvSpPr>
          <p:nvPr>
            <p:ph type="ctrTitle"/>
          </p:nvPr>
        </p:nvSpPr>
        <p:spPr/>
        <p:txBody>
          <a:bodyPr/>
          <a:lstStyle/>
          <a:p>
            <a:r>
              <a:rPr lang="en-US" dirty="0"/>
              <a:t>Troubleshooting &amp; FAQ</a:t>
            </a:r>
          </a:p>
        </p:txBody>
      </p:sp>
    </p:spTree>
    <p:extLst>
      <p:ext uri="{BB962C8B-B14F-4D97-AF65-F5344CB8AC3E}">
        <p14:creationId xmlns:p14="http://schemas.microsoft.com/office/powerpoint/2010/main" val="2810504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Reason Codes: “Other”</a:t>
            </a:r>
            <a:endParaRPr dirty="0"/>
          </a:p>
        </p:txBody>
      </p:sp>
      <p:sp>
        <p:nvSpPr>
          <p:cNvPr id="722" name="Google Shape;722;p105"/>
          <p:cNvSpPr txBox="1">
            <a:spLocks noGrp="1"/>
          </p:cNvSpPr>
          <p:nvPr>
            <p:ph type="body" idx="4294967295"/>
          </p:nvPr>
        </p:nvSpPr>
        <p:spPr>
          <a:xfrm>
            <a:off x="224688" y="1227591"/>
            <a:ext cx="8694600" cy="3755889"/>
          </a:xfrm>
          <a:prstGeom prst="rect">
            <a:avLst/>
          </a:prstGeom>
          <a:noFill/>
          <a:ln>
            <a:noFill/>
          </a:ln>
        </p:spPr>
        <p:txBody>
          <a:bodyPr spcFirstLastPara="1" wrap="square" lIns="91425" tIns="91425" rIns="91425" bIns="91425" anchor="t" anchorCtr="0">
            <a:noAutofit/>
          </a:bodyPr>
          <a:lstStyle/>
          <a:p>
            <a:pPr marL="285750" indent="-285750">
              <a:spcBef>
                <a:spcPts val="0"/>
              </a:spcBef>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Please </a:t>
            </a:r>
            <a:r>
              <a:rPr lang="en-US" sz="1800" b="1" u="sng" dirty="0">
                <a:effectLst/>
                <a:latin typeface="Calibri" panose="020F0502020204030204" pitchFamily="34" charset="0"/>
                <a:ea typeface="Times New Roman" panose="02020603050405020304" pitchFamily="18" charset="0"/>
                <a:cs typeface="Times New Roman" panose="02020603050405020304" pitchFamily="18" charset="0"/>
              </a:rPr>
              <a:t>only</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use this code when other codes absolutely do not describe the situation of the student in question. </a:t>
            </a:r>
          </a:p>
          <a:p>
            <a:pPr marL="285750" indent="-285750">
              <a:spcBef>
                <a:spcPts val="0"/>
              </a:spcBef>
            </a:pPr>
            <a:r>
              <a:rPr lang="en-US" dirty="0">
                <a:solidFill>
                  <a:srgbClr val="C00000"/>
                </a:solidFill>
                <a:latin typeface="Calibri" panose="020F0502020204030204" pitchFamily="34" charset="0"/>
                <a:ea typeface="Times New Roman" panose="02020603050405020304" pitchFamily="18" charset="0"/>
                <a:cs typeface="Times New Roman" panose="02020603050405020304" pitchFamily="18" charset="0"/>
              </a:rPr>
              <a:t>Last year we had over 400 “Other” options selected, which we had to review and place in appropriate existing codes.</a:t>
            </a:r>
          </a:p>
          <a:p>
            <a:pPr marL="520700" lvl="2" indent="0">
              <a:buSzPts val="2600"/>
              <a:buNone/>
            </a:pPr>
            <a:endParaRPr lang="en-US" sz="2300" b="1" dirty="0"/>
          </a:p>
        </p:txBody>
      </p:sp>
    </p:spTree>
    <p:extLst>
      <p:ext uri="{BB962C8B-B14F-4D97-AF65-F5344CB8AC3E}">
        <p14:creationId xmlns:p14="http://schemas.microsoft.com/office/powerpoint/2010/main" val="35350402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US" dirty="0"/>
              <a:t>Deleting records</a:t>
            </a:r>
            <a:endParaRPr dirty="0"/>
          </a:p>
        </p:txBody>
      </p:sp>
      <p:sp>
        <p:nvSpPr>
          <p:cNvPr id="722" name="Google Shape;722;p105"/>
          <p:cNvSpPr txBox="1">
            <a:spLocks noGrp="1"/>
          </p:cNvSpPr>
          <p:nvPr>
            <p:ph type="body" idx="4294967295"/>
          </p:nvPr>
        </p:nvSpPr>
        <p:spPr>
          <a:xfrm>
            <a:off x="224688" y="1227591"/>
            <a:ext cx="8694600" cy="3755889"/>
          </a:xfrm>
          <a:prstGeom prst="rect">
            <a:avLst/>
          </a:prstGeom>
          <a:noFill/>
          <a:ln>
            <a:noFill/>
          </a:ln>
        </p:spPr>
        <p:txBody>
          <a:bodyPr spcFirstLastPara="1" wrap="square" lIns="91425" tIns="91425" rIns="91425" bIns="91425" anchor="t" anchorCtr="0">
            <a:noAutofit/>
          </a:bodyPr>
          <a:lstStyle/>
          <a:p>
            <a:pPr marL="406400" lvl="1">
              <a:buSzPts val="2600"/>
            </a:pPr>
            <a:r>
              <a:rPr lang="en-US" sz="2300" dirty="0"/>
              <a:t>To delete a record, please contact the Research Analyst to submit a ticket to ODE on your behalf. </a:t>
            </a:r>
          </a:p>
          <a:p>
            <a:pPr marL="406400" lvl="1">
              <a:buSzPts val="2600"/>
            </a:pPr>
            <a:r>
              <a:rPr lang="en-US" sz="2300" dirty="0">
                <a:solidFill>
                  <a:srgbClr val="FF0000"/>
                </a:solidFill>
              </a:rPr>
              <a:t>Records cannot be deleted by district staff.</a:t>
            </a:r>
          </a:p>
        </p:txBody>
      </p:sp>
    </p:spTree>
    <p:extLst>
      <p:ext uri="{BB962C8B-B14F-4D97-AF65-F5344CB8AC3E}">
        <p14:creationId xmlns:p14="http://schemas.microsoft.com/office/powerpoint/2010/main" val="4174041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8"/>
        <p:cNvGrpSpPr/>
        <p:nvPr/>
      </p:nvGrpSpPr>
      <p:grpSpPr>
        <a:xfrm>
          <a:off x="0" y="0"/>
          <a:ext cx="0" cy="0"/>
          <a:chOff x="0" y="0"/>
          <a:chExt cx="0" cy="0"/>
        </a:xfrm>
      </p:grpSpPr>
      <p:sp>
        <p:nvSpPr>
          <p:cNvPr id="711" name="Google Shape;711;p103"/>
          <p:cNvSpPr txBox="1">
            <a:spLocks noGrp="1"/>
          </p:cNvSpPr>
          <p:nvPr>
            <p:ph type="title"/>
          </p:nvPr>
        </p:nvSpPr>
        <p:spPr>
          <a:xfrm>
            <a:off x="4373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 dirty="0"/>
              <a:t>Contact Information </a:t>
            </a:r>
            <a:endParaRPr dirty="0"/>
          </a:p>
        </p:txBody>
      </p:sp>
      <p:sp>
        <p:nvSpPr>
          <p:cNvPr id="710" name="Google Shape;710;p103"/>
          <p:cNvSpPr txBox="1"/>
          <p:nvPr/>
        </p:nvSpPr>
        <p:spPr>
          <a:xfrm>
            <a:off x="451077" y="1401458"/>
            <a:ext cx="7849279" cy="3268518"/>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en" sz="1800" b="1" i="0" strike="noStrike" cap="none" dirty="0">
                <a:solidFill>
                  <a:schemeClr val="dk1"/>
                </a:solidFill>
                <a:latin typeface="Calibri"/>
                <a:ea typeface="Calibri"/>
                <a:cs typeface="Calibri"/>
                <a:sym typeface="Calibri"/>
              </a:rPr>
              <a:t>Data Owner</a:t>
            </a:r>
            <a:r>
              <a:rPr lang="en" sz="1800" b="1" i="0" u="none" strike="noStrike" cap="none" dirty="0">
                <a:solidFill>
                  <a:schemeClr val="dk1"/>
                </a:solidFill>
                <a:latin typeface="Calibri"/>
                <a:ea typeface="Calibri"/>
                <a:cs typeface="Calibri"/>
                <a:sym typeface="Calibri"/>
              </a:rPr>
              <a:t>: </a:t>
            </a:r>
            <a:endParaRPr sz="1800" b="1" i="0" u="none" strike="noStrike" cap="none" dirty="0">
              <a:solidFill>
                <a:srgbClr val="000000"/>
              </a:solidFill>
              <a:latin typeface="Calibri"/>
              <a:ea typeface="Calibri"/>
              <a:cs typeface="Calibri"/>
              <a:sym typeface="Calibri"/>
            </a:endParaRPr>
          </a:p>
          <a:p>
            <a:pPr lvl="0">
              <a:spcAft>
                <a:spcPts val="1000"/>
              </a:spcAft>
              <a:buSzPts val="2800"/>
            </a:pPr>
            <a:r>
              <a:rPr lang="en-US" sz="1800" dirty="0">
                <a:solidFill>
                  <a:schemeClr val="dk1"/>
                </a:solidFill>
                <a:latin typeface="Calibri"/>
                <a:ea typeface="Calibri"/>
                <a:cs typeface="Calibri"/>
                <a:sym typeface="Calibri"/>
              </a:rPr>
              <a:t>Elizabeth Jankowski, (503) 881-9798 or </a:t>
            </a:r>
            <a:r>
              <a:rPr lang="en-US" sz="1800" dirty="0">
                <a:solidFill>
                  <a:schemeClr val="dk1"/>
                </a:solidFill>
                <a:latin typeface="Calibri"/>
                <a:ea typeface="Calibri"/>
                <a:cs typeface="Calibri"/>
                <a:sym typeface="Calibri"/>
                <a:hlinkClick r:id="rId3"/>
              </a:rPr>
              <a:t>elizabeth.jankowski@ode.oregon.gov</a:t>
            </a:r>
            <a:r>
              <a:rPr lang="en-US" sz="1800" dirty="0">
                <a:solidFill>
                  <a:schemeClr val="dk1"/>
                </a:solidFill>
                <a:latin typeface="Calibri"/>
                <a:ea typeface="Calibri"/>
                <a:cs typeface="Calibri"/>
                <a:sym typeface="Calibri"/>
              </a:rPr>
              <a:t> </a:t>
            </a:r>
            <a:endParaRPr lang="en" sz="1800" b="1" i="0" u="sng" strike="noStrike" cap="none" dirty="0">
              <a:solidFill>
                <a:schemeClr val="dk1"/>
              </a:solidFill>
              <a:latin typeface="Calibri"/>
              <a:ea typeface="Calibri"/>
              <a:cs typeface="Calibri"/>
              <a:sym typeface="Calibri"/>
            </a:endParaRPr>
          </a:p>
          <a:p>
            <a:pPr marL="0" marR="0" lvl="0" indent="0" algn="l" rtl="0">
              <a:lnSpc>
                <a:spcPct val="100000"/>
              </a:lnSpc>
              <a:spcBef>
                <a:spcPts val="360"/>
              </a:spcBef>
              <a:spcAft>
                <a:spcPts val="0"/>
              </a:spcAft>
              <a:buClr>
                <a:srgbClr val="000000"/>
              </a:buClr>
              <a:buSzPts val="2800"/>
              <a:buFont typeface="Arial"/>
              <a:buNone/>
            </a:pPr>
            <a:r>
              <a:rPr lang="en" sz="1800" b="1" i="0" strike="noStrike" cap="none" dirty="0">
                <a:solidFill>
                  <a:schemeClr val="dk1"/>
                </a:solidFill>
                <a:latin typeface="Calibri"/>
                <a:ea typeface="Calibri"/>
                <a:cs typeface="Calibri"/>
                <a:sym typeface="Calibri"/>
              </a:rPr>
              <a:t>Abbreviated S</a:t>
            </a:r>
            <a:r>
              <a:rPr lang="en-US" sz="1800" b="1" i="0" strike="noStrike" cap="none" dirty="0">
                <a:solidFill>
                  <a:schemeClr val="dk1"/>
                </a:solidFill>
                <a:latin typeface="Calibri"/>
                <a:ea typeface="Calibri"/>
                <a:cs typeface="Calibri"/>
                <a:sym typeface="Calibri"/>
              </a:rPr>
              <a:t>c</a:t>
            </a:r>
            <a:r>
              <a:rPr lang="en" sz="1800" b="1" i="0" strike="noStrike" cap="none" dirty="0">
                <a:solidFill>
                  <a:schemeClr val="dk1"/>
                </a:solidFill>
                <a:latin typeface="Calibri"/>
                <a:ea typeface="Calibri"/>
                <a:cs typeface="Calibri"/>
                <a:sym typeface="Calibri"/>
              </a:rPr>
              <a:t>hool Day Program Research Analyst</a:t>
            </a:r>
            <a:r>
              <a:rPr lang="en" sz="1800" b="1" i="0" u="none" strike="noStrike" cap="none" dirty="0">
                <a:solidFill>
                  <a:schemeClr val="dk1"/>
                </a:solidFill>
                <a:latin typeface="Calibri"/>
                <a:ea typeface="Calibri"/>
                <a:cs typeface="Calibri"/>
                <a:sym typeface="Calibri"/>
              </a:rPr>
              <a:t>:</a:t>
            </a:r>
            <a:endParaRPr sz="1800" i="0" u="none" strike="noStrike" cap="none" dirty="0">
              <a:solidFill>
                <a:srgbClr val="000000"/>
              </a:solidFill>
              <a:latin typeface="Calibri"/>
              <a:ea typeface="Calibri"/>
              <a:cs typeface="Calibri"/>
              <a:sym typeface="Calibri"/>
            </a:endParaRPr>
          </a:p>
          <a:p>
            <a:pPr marL="0" marR="0" lvl="0" indent="0" algn="l" rtl="0">
              <a:spcBef>
                <a:spcPts val="360"/>
              </a:spcBef>
              <a:spcAft>
                <a:spcPts val="1000"/>
              </a:spcAft>
              <a:buClr>
                <a:schemeClr val="dk1"/>
              </a:buClr>
              <a:buSzPts val="1100"/>
              <a:buFont typeface="Arial"/>
              <a:buNone/>
            </a:pPr>
            <a:r>
              <a:rPr lang="en" sz="1800" i="0" strike="noStrike" cap="none" dirty="0">
                <a:solidFill>
                  <a:schemeClr val="dk1"/>
                </a:solidFill>
                <a:latin typeface="Calibri"/>
                <a:ea typeface="Calibri"/>
                <a:cs typeface="Calibri"/>
                <a:sym typeface="Calibri"/>
              </a:rPr>
              <a:t>Cara McMurry, </a:t>
            </a:r>
            <a:r>
              <a:rPr lang="en-US" sz="1800" dirty="0">
                <a:solidFill>
                  <a:schemeClr val="dk1"/>
                </a:solidFill>
                <a:latin typeface="Calibri"/>
                <a:ea typeface="Calibri"/>
                <a:cs typeface="Calibri"/>
                <a:sym typeface="Calibri"/>
              </a:rPr>
              <a:t>(</a:t>
            </a:r>
            <a:r>
              <a:rPr lang="en-US" sz="1800" i="0" strike="noStrike" cap="none" dirty="0">
                <a:solidFill>
                  <a:schemeClr val="dk1"/>
                </a:solidFill>
                <a:latin typeface="Calibri"/>
                <a:ea typeface="Calibri"/>
                <a:cs typeface="Calibri"/>
                <a:sym typeface="Calibri"/>
              </a:rPr>
              <a:t>503) 689-2783 or </a:t>
            </a:r>
            <a:r>
              <a:rPr lang="en-US" sz="1800" i="0" strike="noStrike" cap="none" dirty="0">
                <a:solidFill>
                  <a:schemeClr val="dk1"/>
                </a:solidFill>
                <a:latin typeface="Calibri"/>
                <a:ea typeface="Calibri"/>
                <a:cs typeface="Calibri"/>
                <a:sym typeface="Calibri"/>
                <a:hlinkClick r:id="rId4"/>
              </a:rPr>
              <a:t>cara.mcmurry@ode.oregon.gov</a:t>
            </a:r>
            <a:endParaRPr lang="en" sz="1800" i="0" u="none" strike="noStrike" cap="none" dirty="0">
              <a:solidFill>
                <a:schemeClr val="dk1"/>
              </a:solidFill>
              <a:latin typeface="Calibri"/>
              <a:ea typeface="Calibri"/>
              <a:cs typeface="Calibri"/>
              <a:sym typeface="Calibri"/>
            </a:endParaRPr>
          </a:p>
          <a:p>
            <a:pPr marL="0" marR="0" lvl="0" indent="0" algn="l" rtl="0">
              <a:spcBef>
                <a:spcPts val="360"/>
              </a:spcBef>
              <a:spcAft>
                <a:spcPts val="0"/>
              </a:spcAft>
              <a:buClr>
                <a:schemeClr val="dk1"/>
              </a:buClr>
              <a:buSzPts val="1100"/>
              <a:buFont typeface="Arial"/>
              <a:buNone/>
            </a:pPr>
            <a:r>
              <a:rPr lang="en" sz="1800" b="1" i="1" u="none" strike="noStrike" cap="none" dirty="0">
                <a:solidFill>
                  <a:schemeClr val="dk1"/>
                </a:solidFill>
                <a:latin typeface="Calibri"/>
                <a:ea typeface="Calibri"/>
                <a:cs typeface="Calibri"/>
                <a:sym typeface="Calibri"/>
              </a:rPr>
              <a:t>Other Research Analysts on the Data Team:</a:t>
            </a:r>
          </a:p>
          <a:p>
            <a:pPr marL="0" marR="0" lvl="0" indent="0" algn="l" rtl="0">
              <a:spcBef>
                <a:spcPts val="360"/>
              </a:spcBef>
              <a:spcAft>
                <a:spcPts val="0"/>
              </a:spcAft>
              <a:buClr>
                <a:schemeClr val="dk1"/>
              </a:buClr>
              <a:buSzPts val="1100"/>
              <a:buFont typeface="Arial"/>
              <a:buNone/>
            </a:pPr>
            <a:r>
              <a:rPr lang="en" sz="1800" i="0" u="none" strike="noStrike" cap="none" dirty="0">
                <a:solidFill>
                  <a:schemeClr val="dk1"/>
                </a:solidFill>
                <a:latin typeface="Calibri"/>
                <a:ea typeface="Calibri"/>
                <a:cs typeface="Calibri"/>
                <a:sym typeface="Calibri"/>
              </a:rPr>
              <a:t>Amanda Claycomb (</a:t>
            </a:r>
            <a:r>
              <a:rPr lang="en-US" sz="1800" i="0" u="none" strike="noStrike" cap="none" dirty="0">
                <a:solidFill>
                  <a:schemeClr val="dk1"/>
                </a:solidFill>
                <a:latin typeface="Calibri"/>
                <a:ea typeface="Calibri"/>
                <a:cs typeface="Calibri"/>
                <a:sym typeface="Calibri"/>
              </a:rPr>
              <a:t>503) 931-8003 or </a:t>
            </a:r>
            <a:r>
              <a:rPr lang="en-US" sz="1800" i="0" u="none" strike="noStrike" cap="none" dirty="0">
                <a:solidFill>
                  <a:schemeClr val="dk1"/>
                </a:solidFill>
                <a:latin typeface="Calibri"/>
                <a:ea typeface="Calibri"/>
                <a:cs typeface="Calibri"/>
                <a:sym typeface="Calibri"/>
                <a:hlinkClick r:id="rId5"/>
              </a:rPr>
              <a:t>amanda.claycomb@ode.oregon.gov</a:t>
            </a:r>
            <a:endParaRPr lang="en" sz="1800" i="0" u="none" strike="noStrike" cap="none" dirty="0">
              <a:solidFill>
                <a:schemeClr val="dk1"/>
              </a:solidFill>
              <a:latin typeface="Calibri"/>
              <a:ea typeface="Calibri"/>
              <a:cs typeface="Calibri"/>
              <a:sym typeface="Calibri"/>
            </a:endParaRPr>
          </a:p>
          <a:p>
            <a:pPr marL="0" marR="0" lvl="0" indent="0" algn="l" rtl="0">
              <a:spcBef>
                <a:spcPts val="360"/>
              </a:spcBef>
              <a:spcAft>
                <a:spcPts val="0"/>
              </a:spcAft>
              <a:buClr>
                <a:schemeClr val="dk1"/>
              </a:buClr>
              <a:buSzPts val="1100"/>
              <a:buFont typeface="Arial"/>
              <a:buNone/>
            </a:pPr>
            <a:r>
              <a:rPr lang="en" sz="1800" i="0" u="none" strike="noStrike" cap="none" dirty="0">
                <a:solidFill>
                  <a:schemeClr val="dk1"/>
                </a:solidFill>
                <a:latin typeface="Calibri"/>
                <a:ea typeface="Calibri"/>
                <a:cs typeface="Calibri"/>
                <a:sym typeface="Calibri"/>
              </a:rPr>
              <a:t>Jackie McKim, (</a:t>
            </a:r>
            <a:r>
              <a:rPr lang="en" sz="1800" i="0" u="none" strike="noStrike" cap="none" dirty="0">
                <a:solidFill>
                  <a:schemeClr val="tx1"/>
                </a:solidFill>
                <a:latin typeface="Calibri"/>
                <a:ea typeface="Calibri"/>
                <a:cs typeface="Calibri"/>
                <a:sym typeface="Calibri"/>
              </a:rPr>
              <a:t>971) 240-0234 </a:t>
            </a:r>
            <a:r>
              <a:rPr lang="en" sz="1800" i="0" u="none" strike="noStrike" cap="none" dirty="0">
                <a:solidFill>
                  <a:schemeClr val="dk1"/>
                </a:solidFill>
                <a:latin typeface="Calibri"/>
                <a:ea typeface="Calibri"/>
                <a:cs typeface="Calibri"/>
                <a:sym typeface="Calibri"/>
              </a:rPr>
              <a:t>or </a:t>
            </a:r>
            <a:r>
              <a:rPr lang="en" sz="1800" dirty="0">
                <a:solidFill>
                  <a:schemeClr val="tx1"/>
                </a:solidFill>
                <a:latin typeface="Calibri"/>
                <a:ea typeface="Calibri"/>
                <a:cs typeface="Calibri"/>
                <a:sym typeface="Calibri"/>
                <a:hlinkClick r:id="rId6"/>
              </a:rPr>
              <a:t>jackie.mckim@ode.oregon.gov</a:t>
            </a:r>
            <a:endParaRPr lang="en" sz="1800" dirty="0">
              <a:solidFill>
                <a:schemeClr val="tx1"/>
              </a:solidFill>
              <a:latin typeface="Calibri"/>
              <a:ea typeface="Calibri"/>
              <a:cs typeface="Calibri"/>
              <a:sym typeface="Calibri"/>
            </a:endParaRPr>
          </a:p>
          <a:p>
            <a:pPr marL="0" marR="0" lvl="0" indent="0" algn="l" rtl="0">
              <a:spcBef>
                <a:spcPts val="360"/>
              </a:spcBef>
              <a:spcAft>
                <a:spcPts val="0"/>
              </a:spcAft>
              <a:buClr>
                <a:schemeClr val="dk1"/>
              </a:buClr>
              <a:buSzPts val="1100"/>
              <a:buFont typeface="Arial"/>
              <a:buNone/>
            </a:pPr>
            <a:r>
              <a:rPr lang="fr-FR" sz="1800" i="0" u="none" strike="noStrike" cap="none" dirty="0">
                <a:solidFill>
                  <a:schemeClr val="dk1"/>
                </a:solidFill>
                <a:latin typeface="Calibri"/>
                <a:ea typeface="Calibri"/>
                <a:cs typeface="Calibri"/>
                <a:sym typeface="Calibri"/>
              </a:rPr>
              <a:t>Cynthia Garton</a:t>
            </a:r>
            <a:r>
              <a:rPr lang="fr-FR" sz="1800" dirty="0">
                <a:solidFill>
                  <a:schemeClr val="dk1"/>
                </a:solidFill>
                <a:latin typeface="Calibri"/>
                <a:ea typeface="Calibri"/>
                <a:cs typeface="Calibri"/>
                <a:sym typeface="Calibri"/>
              </a:rPr>
              <a:t>,</a:t>
            </a:r>
            <a:r>
              <a:rPr lang="fr-FR" sz="1800" i="0" u="none" strike="noStrike" cap="none" dirty="0">
                <a:solidFill>
                  <a:schemeClr val="dk1"/>
                </a:solidFill>
                <a:latin typeface="Calibri"/>
                <a:ea typeface="Calibri"/>
                <a:cs typeface="Calibri"/>
                <a:sym typeface="Calibri"/>
              </a:rPr>
              <a:t> (503) 508-7492 or </a:t>
            </a:r>
            <a:r>
              <a:rPr lang="fr-FR" sz="1800" i="0" u="none" strike="noStrike" cap="none" dirty="0">
                <a:solidFill>
                  <a:schemeClr val="dk1"/>
                </a:solidFill>
                <a:latin typeface="Calibri"/>
                <a:ea typeface="Calibri"/>
                <a:cs typeface="Calibri"/>
                <a:sym typeface="Calibri"/>
                <a:hlinkClick r:id="rId7"/>
              </a:rPr>
              <a:t>cynthia.garton@ode.oregon.gov</a:t>
            </a:r>
            <a:endParaRPr lang="fr-FR" sz="1800" i="0" u="none" strike="noStrike" cap="none" dirty="0">
              <a:solidFill>
                <a:schemeClr val="dk1"/>
              </a:solidFill>
              <a:latin typeface="Calibri"/>
              <a:ea typeface="Calibri"/>
              <a:cs typeface="Calibri"/>
              <a:sym typeface="Calibri"/>
            </a:endParaRPr>
          </a:p>
          <a:p>
            <a:pPr marL="0" marR="0" lvl="0" indent="0" algn="l" rtl="0">
              <a:spcBef>
                <a:spcPts val="360"/>
              </a:spcBef>
              <a:spcAft>
                <a:spcPts val="0"/>
              </a:spcAft>
              <a:buClr>
                <a:schemeClr val="dk1"/>
              </a:buClr>
              <a:buSzPts val="1100"/>
              <a:buFont typeface="Arial"/>
              <a:buNone/>
            </a:pPr>
            <a:r>
              <a:rPr lang="fr-FR" sz="1800" i="0" u="none" strike="noStrike" cap="none" dirty="0">
                <a:solidFill>
                  <a:schemeClr val="dk1"/>
                </a:solidFill>
                <a:latin typeface="Calibri"/>
                <a:ea typeface="Calibri"/>
                <a:cs typeface="Calibri"/>
                <a:sym typeface="Calibri"/>
              </a:rPr>
              <a:t>Maxwell </a:t>
            </a:r>
            <a:r>
              <a:rPr lang="fr-FR" sz="1800" i="0" u="none" strike="noStrike" cap="none" dirty="0" err="1">
                <a:solidFill>
                  <a:schemeClr val="dk1"/>
                </a:solidFill>
                <a:latin typeface="Calibri"/>
                <a:ea typeface="Calibri"/>
                <a:cs typeface="Calibri"/>
                <a:sym typeface="Calibri"/>
              </a:rPr>
              <a:t>Swope</a:t>
            </a:r>
            <a:r>
              <a:rPr lang="fr-FR" sz="1800" dirty="0">
                <a:solidFill>
                  <a:schemeClr val="dk1"/>
                </a:solidFill>
                <a:latin typeface="Calibri"/>
                <a:ea typeface="Calibri"/>
                <a:cs typeface="Calibri"/>
                <a:sym typeface="Calibri"/>
              </a:rPr>
              <a:t>, </a:t>
            </a:r>
            <a:r>
              <a:rPr lang="fr-FR" sz="1800" i="0" u="none" strike="noStrike" cap="none" dirty="0">
                <a:solidFill>
                  <a:schemeClr val="dk1"/>
                </a:solidFill>
                <a:latin typeface="Calibri"/>
                <a:ea typeface="Calibri"/>
                <a:cs typeface="Calibri"/>
                <a:sym typeface="Calibri"/>
              </a:rPr>
              <a:t>(971) 208-0259 or </a:t>
            </a:r>
            <a:r>
              <a:rPr lang="fr-FR" sz="1800" i="0" u="none" strike="noStrike" cap="none" dirty="0">
                <a:solidFill>
                  <a:schemeClr val="dk1"/>
                </a:solidFill>
                <a:latin typeface="Calibri"/>
                <a:ea typeface="Calibri"/>
                <a:cs typeface="Calibri"/>
                <a:sym typeface="Calibri"/>
                <a:hlinkClick r:id="rId8"/>
              </a:rPr>
              <a:t>maxwell.swope@ode.oregon.gov</a:t>
            </a:r>
            <a:endParaRPr lang="fr-FR" sz="1800" i="0" u="none" strike="noStrike" cap="none" dirty="0">
              <a:solidFill>
                <a:schemeClr val="dk1"/>
              </a:solidFill>
              <a:latin typeface="Calibri"/>
              <a:ea typeface="Calibri"/>
              <a:cs typeface="Calibri"/>
              <a:sym typeface="Calibri"/>
            </a:endParaRPr>
          </a:p>
          <a:p>
            <a:pPr marL="0" marR="0" lvl="0" indent="0" algn="l" rtl="0">
              <a:spcBef>
                <a:spcPts val="360"/>
              </a:spcBef>
              <a:spcAft>
                <a:spcPts val="0"/>
              </a:spcAft>
              <a:buClr>
                <a:schemeClr val="dk1"/>
              </a:buClr>
              <a:buSzPts val="1100"/>
              <a:buFont typeface="Arial"/>
              <a:buNone/>
            </a:pPr>
            <a:endParaRPr sz="2200" i="0" u="none" strike="noStrike" cap="none" dirty="0">
              <a:solidFill>
                <a:schemeClr val="dk1"/>
              </a:solidFill>
              <a:latin typeface="Calibri"/>
              <a:ea typeface="Calibri"/>
              <a:cs typeface="Calibri"/>
              <a:sym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E6D16A-B9F9-C3D9-42E4-860B955698B3}"/>
              </a:ext>
            </a:extLst>
          </p:cNvPr>
          <p:cNvSpPr>
            <a:spLocks noGrp="1"/>
          </p:cNvSpPr>
          <p:nvPr>
            <p:ph type="ctrTitle"/>
          </p:nvPr>
        </p:nvSpPr>
        <p:spPr/>
        <p:txBody>
          <a:bodyPr/>
          <a:lstStyle/>
          <a:p>
            <a:r>
              <a:rPr lang="en-US" dirty="0"/>
              <a:t>Application Demonstration</a:t>
            </a:r>
          </a:p>
        </p:txBody>
      </p:sp>
    </p:spTree>
    <p:extLst>
      <p:ext uri="{BB962C8B-B14F-4D97-AF65-F5344CB8AC3E}">
        <p14:creationId xmlns:p14="http://schemas.microsoft.com/office/powerpoint/2010/main" val="18268058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933"/>
        <p:cNvGrpSpPr/>
        <p:nvPr/>
      </p:nvGrpSpPr>
      <p:grpSpPr>
        <a:xfrm>
          <a:off x="0" y="0"/>
          <a:ext cx="0" cy="0"/>
          <a:chOff x="0" y="0"/>
          <a:chExt cx="0" cy="0"/>
        </a:xfrm>
      </p:grpSpPr>
      <p:sp>
        <p:nvSpPr>
          <p:cNvPr id="5" name="Title 4">
            <a:extLst>
              <a:ext uri="{FF2B5EF4-FFF2-40B4-BE49-F238E27FC236}">
                <a16:creationId xmlns:a16="http://schemas.microsoft.com/office/drawing/2014/main" id="{3ADA0A11-6975-125D-B8E4-E39D8B1F8B57}"/>
              </a:ext>
            </a:extLst>
          </p:cNvPr>
          <p:cNvSpPr>
            <a:spLocks noGrp="1"/>
          </p:cNvSpPr>
          <p:nvPr>
            <p:ph type="title"/>
          </p:nvPr>
        </p:nvSpPr>
        <p:spPr/>
        <p:txBody>
          <a:bodyPr>
            <a:normAutofit/>
          </a:bodyPr>
          <a:lstStyle/>
          <a:p>
            <a:pPr algn="ctr"/>
            <a:r>
              <a:rPr lang="en-US" sz="1800" b="1" dirty="0">
                <a:solidFill>
                  <a:schemeClr val="accent1">
                    <a:lumMod val="75000"/>
                  </a:schemeClr>
                </a:solidFill>
                <a:latin typeface="Arial" panose="020B0604020202020204" pitchFamily="34" charset="0"/>
                <a:cs typeface="Arial" panose="020B0604020202020204" pitchFamily="34" charset="0"/>
              </a:rPr>
              <a:t>Thank YOU all so much for YOUR excellent work! We could not produce accurate data without YOUR Help! </a:t>
            </a:r>
          </a:p>
        </p:txBody>
      </p:sp>
      <p:sp>
        <p:nvSpPr>
          <p:cNvPr id="3" name="TextBox 2">
            <a:extLst>
              <a:ext uri="{FF2B5EF4-FFF2-40B4-BE49-F238E27FC236}">
                <a16:creationId xmlns:a16="http://schemas.microsoft.com/office/drawing/2014/main" id="{C9F8D1AA-F2F8-4A22-D407-4CC31C9C35EF}"/>
              </a:ext>
            </a:extLst>
          </p:cNvPr>
          <p:cNvSpPr txBox="1"/>
          <p:nvPr/>
        </p:nvSpPr>
        <p:spPr>
          <a:xfrm>
            <a:off x="405493" y="1163223"/>
            <a:ext cx="8333014" cy="307777"/>
          </a:xfrm>
          <a:prstGeom prst="rect">
            <a:avLst/>
          </a:prstGeom>
          <a:noFill/>
        </p:spPr>
        <p:txBody>
          <a:bodyPr wrap="square" rtlCol="0">
            <a:spAutoFit/>
          </a:bodyPr>
          <a:lstStyle/>
          <a:p>
            <a:pPr algn="ctr"/>
            <a:r>
              <a:rPr lang="en-US" b="1" dirty="0">
                <a:solidFill>
                  <a:schemeClr val="accent1">
                    <a:lumMod val="75000"/>
                  </a:schemeClr>
                </a:solidFill>
              </a:rPr>
              <a:t>Please reach out to any of us with further questions: </a:t>
            </a:r>
          </a:p>
        </p:txBody>
      </p:sp>
      <p:sp>
        <p:nvSpPr>
          <p:cNvPr id="934" name="Google Shape;934;p48"/>
          <p:cNvSpPr txBox="1">
            <a:spLocks noGrp="1"/>
          </p:cNvSpPr>
          <p:nvPr>
            <p:ph type="body" idx="1"/>
          </p:nvPr>
        </p:nvSpPr>
        <p:spPr>
          <a:xfrm>
            <a:off x="537882" y="1471000"/>
            <a:ext cx="8088300" cy="3081900"/>
          </a:xfrm>
          <a:prstGeom prst="rect">
            <a:avLst/>
          </a:prstGeom>
          <a:no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800"/>
              <a:buFont typeface="Arial"/>
              <a:buNone/>
            </a:pPr>
            <a:r>
              <a:rPr lang="en-US" sz="1800" b="1" i="0" strike="noStrike" cap="none" dirty="0">
                <a:solidFill>
                  <a:schemeClr val="dk1"/>
                </a:solidFill>
                <a:latin typeface="Calibri"/>
                <a:ea typeface="Calibri"/>
                <a:cs typeface="Calibri"/>
                <a:sym typeface="Calibri"/>
              </a:rPr>
              <a:t>Data Owner: </a:t>
            </a:r>
            <a:endParaRPr lang="en-US" b="1" dirty="0">
              <a:solidFill>
                <a:srgbClr val="000000"/>
              </a:solidFill>
            </a:endParaRPr>
          </a:p>
          <a:p>
            <a:pPr marL="0" marR="0" lvl="0" indent="0" algn="l" rtl="0">
              <a:lnSpc>
                <a:spcPct val="100000"/>
              </a:lnSpc>
              <a:spcBef>
                <a:spcPts val="0"/>
              </a:spcBef>
              <a:spcAft>
                <a:spcPts val="0"/>
              </a:spcAft>
              <a:buClr>
                <a:srgbClr val="000000"/>
              </a:buClr>
              <a:buSzPts val="2800"/>
              <a:buFont typeface="Arial"/>
              <a:buNone/>
            </a:pPr>
            <a:r>
              <a:rPr lang="en-US" sz="1800" dirty="0">
                <a:solidFill>
                  <a:schemeClr val="dk1"/>
                </a:solidFill>
                <a:latin typeface="Calibri"/>
                <a:ea typeface="Calibri"/>
                <a:cs typeface="Calibri"/>
                <a:sym typeface="Calibri"/>
              </a:rPr>
              <a:t>Elizabeth Jankowski, (503) 881-9798 or </a:t>
            </a:r>
            <a:r>
              <a:rPr lang="en-US" sz="1800" dirty="0">
                <a:solidFill>
                  <a:schemeClr val="dk1"/>
                </a:solidFill>
                <a:latin typeface="Calibri"/>
                <a:ea typeface="Calibri"/>
                <a:cs typeface="Calibri"/>
                <a:sym typeface="Calibri"/>
                <a:hlinkClick r:id="rId3"/>
              </a:rPr>
              <a:t>elizabeth.jankowski@ode.oregon.gov</a:t>
            </a:r>
            <a:r>
              <a:rPr lang="en-US" sz="1800" dirty="0">
                <a:solidFill>
                  <a:schemeClr val="dk1"/>
                </a:solidFill>
                <a:latin typeface="Calibri"/>
                <a:ea typeface="Calibri"/>
                <a:cs typeface="Calibri"/>
                <a:sym typeface="Calibri"/>
              </a:rPr>
              <a:t> </a:t>
            </a:r>
            <a:endParaRPr lang="en-US" sz="1800" b="1" i="0" u="sng" strike="noStrike" cap="none" dirty="0">
              <a:solidFill>
                <a:schemeClr val="dk1"/>
              </a:solidFill>
              <a:latin typeface="Calibri"/>
              <a:ea typeface="Calibri"/>
              <a:cs typeface="Calibri"/>
              <a:sym typeface="Calibri"/>
            </a:endParaRPr>
          </a:p>
          <a:p>
            <a:pPr marL="0" marR="0" lvl="0" indent="0" algn="l" rtl="0">
              <a:lnSpc>
                <a:spcPct val="100000"/>
              </a:lnSpc>
              <a:spcBef>
                <a:spcPts val="360"/>
              </a:spcBef>
              <a:spcAft>
                <a:spcPts val="0"/>
              </a:spcAft>
              <a:buClr>
                <a:srgbClr val="000000"/>
              </a:buClr>
              <a:buSzPts val="2800"/>
              <a:buFont typeface="Arial"/>
              <a:buNone/>
            </a:pPr>
            <a:endParaRPr lang="en-US" sz="700" b="1" i="0" u="sng" strike="noStrike" cap="none" dirty="0">
              <a:solidFill>
                <a:schemeClr val="dk1"/>
              </a:solidFill>
              <a:latin typeface="Calibri"/>
              <a:ea typeface="Calibri"/>
              <a:cs typeface="Calibri"/>
              <a:sym typeface="Calibri"/>
            </a:endParaRPr>
          </a:p>
          <a:p>
            <a:pPr marL="0" marR="0" lvl="0" indent="0" algn="l" rtl="0">
              <a:lnSpc>
                <a:spcPct val="100000"/>
              </a:lnSpc>
              <a:spcBef>
                <a:spcPts val="360"/>
              </a:spcBef>
              <a:spcAft>
                <a:spcPts val="0"/>
              </a:spcAft>
              <a:buClr>
                <a:srgbClr val="000000"/>
              </a:buClr>
              <a:buSzPts val="2800"/>
              <a:buFont typeface="Arial"/>
              <a:buNone/>
            </a:pPr>
            <a:r>
              <a:rPr lang="en-US" sz="1800" b="1" i="0" strike="noStrike" cap="none" dirty="0">
                <a:solidFill>
                  <a:schemeClr val="dk1"/>
                </a:solidFill>
                <a:latin typeface="Calibri"/>
                <a:ea typeface="Calibri"/>
                <a:cs typeface="Calibri"/>
                <a:sym typeface="Calibri"/>
              </a:rPr>
              <a:t>Abbreviated School Day Program Research Analyst:</a:t>
            </a:r>
            <a:endParaRPr lang="en-US" sz="1800" i="0" strike="noStrike" cap="none" dirty="0">
              <a:solidFill>
                <a:srgbClr val="000000"/>
              </a:solidFill>
              <a:latin typeface="Calibri"/>
              <a:ea typeface="Calibri"/>
              <a:cs typeface="Calibri"/>
              <a:sym typeface="Calibri"/>
            </a:endParaRPr>
          </a:p>
          <a:p>
            <a:pPr marL="0" marR="0" lvl="0" indent="0" algn="l" rtl="0">
              <a:spcBef>
                <a:spcPts val="360"/>
              </a:spcBef>
              <a:spcAft>
                <a:spcPts val="1000"/>
              </a:spcAft>
              <a:buClr>
                <a:schemeClr val="dk1"/>
              </a:buClr>
              <a:buSzPts val="1100"/>
              <a:buFont typeface="Arial"/>
              <a:buNone/>
            </a:pPr>
            <a:r>
              <a:rPr lang="en-US" sz="1800" i="0" strike="noStrike" cap="none" dirty="0">
                <a:solidFill>
                  <a:schemeClr val="dk1"/>
                </a:solidFill>
                <a:latin typeface="Calibri"/>
                <a:ea typeface="Calibri"/>
                <a:cs typeface="Calibri"/>
                <a:sym typeface="Calibri"/>
              </a:rPr>
              <a:t>Cara McMurry, </a:t>
            </a:r>
            <a:r>
              <a:rPr lang="en-US" sz="1800" dirty="0">
                <a:solidFill>
                  <a:schemeClr val="dk1"/>
                </a:solidFill>
                <a:latin typeface="Calibri"/>
                <a:ea typeface="Calibri"/>
                <a:cs typeface="Calibri"/>
                <a:sym typeface="Calibri"/>
              </a:rPr>
              <a:t>(</a:t>
            </a:r>
            <a:r>
              <a:rPr lang="en-US" sz="1800" i="0" strike="noStrike" cap="none" dirty="0">
                <a:solidFill>
                  <a:schemeClr val="dk1"/>
                </a:solidFill>
                <a:latin typeface="Calibri"/>
                <a:ea typeface="Calibri"/>
                <a:cs typeface="Calibri"/>
                <a:sym typeface="Calibri"/>
              </a:rPr>
              <a:t>503) 689-2783 or </a:t>
            </a:r>
            <a:r>
              <a:rPr lang="en-US" sz="1800" i="0" strike="noStrike" cap="none" dirty="0">
                <a:solidFill>
                  <a:schemeClr val="dk1"/>
                </a:solidFill>
                <a:latin typeface="Calibri"/>
                <a:ea typeface="Calibri"/>
                <a:cs typeface="Calibri"/>
                <a:sym typeface="Calibri"/>
                <a:hlinkClick r:id="rId4"/>
              </a:rPr>
              <a:t>cara.mcmurry@ode.oregon.gov</a:t>
            </a:r>
            <a:endParaRPr lang="en-US" sz="1800" i="0" u="none" strike="noStrike" cap="none" dirty="0">
              <a:solidFill>
                <a:schemeClr val="dk1"/>
              </a:solidFill>
              <a:latin typeface="Calibri"/>
              <a:ea typeface="Calibri"/>
              <a:cs typeface="Calibri"/>
              <a:sym typeface="Calibri"/>
            </a:endParaRPr>
          </a:p>
          <a:p>
            <a:pPr marL="0" marR="0" lvl="0" indent="0" algn="l" rtl="0">
              <a:spcBef>
                <a:spcPts val="360"/>
              </a:spcBef>
              <a:spcAft>
                <a:spcPts val="0"/>
              </a:spcAft>
              <a:buClr>
                <a:schemeClr val="dk1"/>
              </a:buClr>
              <a:buSzPts val="1100"/>
              <a:buFont typeface="Arial"/>
              <a:buNone/>
            </a:pPr>
            <a:r>
              <a:rPr lang="en-US" sz="1800" b="1" i="1" u="none" strike="noStrike" cap="none" dirty="0">
                <a:solidFill>
                  <a:schemeClr val="dk1"/>
                </a:solidFill>
                <a:latin typeface="Calibri"/>
                <a:ea typeface="Calibri"/>
                <a:cs typeface="Calibri"/>
                <a:sym typeface="Calibri"/>
              </a:rPr>
              <a:t>Other Research Analysts at ODE:</a:t>
            </a:r>
          </a:p>
          <a:p>
            <a:pPr marL="0" marR="0" lvl="0" indent="0" algn="l" rtl="0">
              <a:spcBef>
                <a:spcPts val="360"/>
              </a:spcBef>
              <a:spcAft>
                <a:spcPts val="0"/>
              </a:spcAft>
              <a:buClr>
                <a:schemeClr val="dk1"/>
              </a:buClr>
              <a:buSzPts val="1100"/>
              <a:buFont typeface="Arial"/>
              <a:buNone/>
            </a:pPr>
            <a:r>
              <a:rPr lang="en-US" sz="1800" i="0" u="none" strike="noStrike" cap="none" dirty="0">
                <a:solidFill>
                  <a:schemeClr val="dk1"/>
                </a:solidFill>
                <a:latin typeface="Calibri"/>
                <a:ea typeface="Calibri"/>
                <a:cs typeface="Calibri"/>
                <a:sym typeface="Calibri"/>
              </a:rPr>
              <a:t>Amanda </a:t>
            </a:r>
            <a:r>
              <a:rPr lang="en-US" sz="1800" i="0" u="none" strike="noStrike" cap="none" dirty="0" err="1">
                <a:solidFill>
                  <a:schemeClr val="dk1"/>
                </a:solidFill>
                <a:latin typeface="Calibri"/>
                <a:ea typeface="Calibri"/>
                <a:cs typeface="Calibri"/>
                <a:sym typeface="Calibri"/>
              </a:rPr>
              <a:t>Claycomb</a:t>
            </a:r>
            <a:r>
              <a:rPr lang="en-US" sz="1800" i="0" u="none" strike="noStrike" cap="none" dirty="0">
                <a:solidFill>
                  <a:schemeClr val="dk1"/>
                </a:solidFill>
                <a:latin typeface="Calibri"/>
                <a:ea typeface="Calibri"/>
                <a:cs typeface="Calibri"/>
                <a:sym typeface="Calibri"/>
              </a:rPr>
              <a:t> (503) 931-8003 or </a:t>
            </a:r>
            <a:r>
              <a:rPr lang="en-US" sz="1800" i="0" u="none" strike="noStrike" cap="none" dirty="0">
                <a:solidFill>
                  <a:schemeClr val="dk1"/>
                </a:solidFill>
                <a:latin typeface="Calibri"/>
                <a:ea typeface="Calibri"/>
                <a:cs typeface="Calibri"/>
                <a:sym typeface="Calibri"/>
                <a:hlinkClick r:id="rId5"/>
              </a:rPr>
              <a:t>amanda.claycomb@ode.oregon.gov</a:t>
            </a:r>
            <a:endParaRPr lang="en-US" sz="1800" i="0" u="none" strike="noStrike" cap="none" dirty="0">
              <a:solidFill>
                <a:schemeClr val="dk1"/>
              </a:solidFill>
              <a:latin typeface="Calibri"/>
              <a:ea typeface="Calibri"/>
              <a:cs typeface="Calibri"/>
              <a:sym typeface="Calibri"/>
            </a:endParaRPr>
          </a:p>
          <a:p>
            <a:pPr marL="0" marR="0" lvl="0" indent="0" algn="l" rtl="0">
              <a:spcBef>
                <a:spcPts val="360"/>
              </a:spcBef>
              <a:spcAft>
                <a:spcPts val="0"/>
              </a:spcAft>
              <a:buClr>
                <a:schemeClr val="dk1"/>
              </a:buClr>
              <a:buSzPts val="1100"/>
              <a:buFont typeface="Arial"/>
              <a:buNone/>
            </a:pPr>
            <a:r>
              <a:rPr lang="en-US" sz="1800" i="0" u="none" strike="noStrike" cap="none" dirty="0">
                <a:solidFill>
                  <a:schemeClr val="dk1"/>
                </a:solidFill>
                <a:latin typeface="Calibri"/>
                <a:ea typeface="Calibri"/>
                <a:cs typeface="Calibri"/>
                <a:sym typeface="Calibri"/>
              </a:rPr>
              <a:t>Jackie McKim, (</a:t>
            </a:r>
            <a:r>
              <a:rPr lang="en-US" sz="1800" i="0" u="none" strike="noStrike" cap="none" dirty="0">
                <a:solidFill>
                  <a:schemeClr val="tx1"/>
                </a:solidFill>
                <a:latin typeface="Calibri"/>
                <a:ea typeface="Calibri"/>
                <a:cs typeface="Calibri"/>
                <a:sym typeface="Calibri"/>
              </a:rPr>
              <a:t>971) 240-0234 </a:t>
            </a:r>
            <a:r>
              <a:rPr lang="en-US" sz="1800" i="0" u="none" strike="noStrike" cap="none" dirty="0">
                <a:solidFill>
                  <a:schemeClr val="dk1"/>
                </a:solidFill>
                <a:latin typeface="Calibri"/>
                <a:ea typeface="Calibri"/>
                <a:cs typeface="Calibri"/>
                <a:sym typeface="Calibri"/>
              </a:rPr>
              <a:t>or </a:t>
            </a:r>
            <a:r>
              <a:rPr lang="en-US" sz="1800" u="sng" dirty="0">
                <a:solidFill>
                  <a:schemeClr val="hlink"/>
                </a:solidFill>
                <a:latin typeface="Calibri"/>
                <a:ea typeface="Calibri"/>
                <a:cs typeface="Calibri"/>
                <a:sym typeface="Calibri"/>
                <a:hlinkClick r:id="rId6"/>
              </a:rPr>
              <a:t>jackie.mckim@ode.oregon.gov</a:t>
            </a:r>
            <a:endParaRPr lang="en-US" sz="1800" u="sng" dirty="0">
              <a:solidFill>
                <a:schemeClr val="hlink"/>
              </a:solidFill>
              <a:latin typeface="Calibri"/>
              <a:ea typeface="Calibri"/>
              <a:cs typeface="Calibri"/>
              <a:sym typeface="Calibri"/>
            </a:endParaRPr>
          </a:p>
          <a:p>
            <a:pPr marL="0" marR="0" lvl="0" indent="0" algn="l" rtl="0">
              <a:spcBef>
                <a:spcPts val="360"/>
              </a:spcBef>
              <a:spcAft>
                <a:spcPts val="0"/>
              </a:spcAft>
              <a:buClr>
                <a:schemeClr val="dk1"/>
              </a:buClr>
              <a:buSzPts val="1100"/>
              <a:buFont typeface="Arial"/>
              <a:buNone/>
            </a:pPr>
            <a:r>
              <a:rPr lang="en-US" sz="1800" i="0" u="none" strike="noStrike" cap="none" dirty="0">
                <a:solidFill>
                  <a:schemeClr val="dk1"/>
                </a:solidFill>
                <a:latin typeface="Calibri"/>
                <a:ea typeface="Calibri"/>
                <a:cs typeface="Calibri"/>
                <a:sym typeface="Calibri"/>
              </a:rPr>
              <a:t>Cynthia Garton</a:t>
            </a:r>
            <a:r>
              <a:rPr lang="en-US" sz="1800" dirty="0">
                <a:solidFill>
                  <a:schemeClr val="dk1"/>
                </a:solidFill>
                <a:latin typeface="Calibri"/>
                <a:ea typeface="Calibri"/>
                <a:cs typeface="Calibri"/>
                <a:sym typeface="Calibri"/>
              </a:rPr>
              <a:t>,</a:t>
            </a:r>
            <a:r>
              <a:rPr lang="en-US" sz="1800" i="0" u="none" strike="noStrike" cap="none" dirty="0">
                <a:solidFill>
                  <a:schemeClr val="dk1"/>
                </a:solidFill>
                <a:latin typeface="Calibri"/>
                <a:ea typeface="Calibri"/>
                <a:cs typeface="Calibri"/>
                <a:sym typeface="Calibri"/>
              </a:rPr>
              <a:t> (503) 508-7492 or </a:t>
            </a:r>
            <a:r>
              <a:rPr lang="en-US" sz="1800" i="0" u="none" strike="noStrike" cap="none" dirty="0">
                <a:solidFill>
                  <a:schemeClr val="dk1"/>
                </a:solidFill>
                <a:latin typeface="Calibri"/>
                <a:ea typeface="Calibri"/>
                <a:cs typeface="Calibri"/>
                <a:sym typeface="Calibri"/>
                <a:hlinkClick r:id="rId7"/>
              </a:rPr>
              <a:t>cynthia.garton@ode.oregon.gov</a:t>
            </a:r>
            <a:endParaRPr lang="en-US" sz="1800" i="0" u="none" strike="noStrike" cap="none" dirty="0">
              <a:solidFill>
                <a:schemeClr val="dk1"/>
              </a:solidFill>
              <a:latin typeface="Calibri"/>
              <a:ea typeface="Calibri"/>
              <a:cs typeface="Calibri"/>
              <a:sym typeface="Calibri"/>
            </a:endParaRPr>
          </a:p>
          <a:p>
            <a:pPr marL="0" marR="0" lvl="0" indent="0" algn="l" rtl="0">
              <a:spcBef>
                <a:spcPts val="360"/>
              </a:spcBef>
              <a:spcAft>
                <a:spcPts val="0"/>
              </a:spcAft>
              <a:buClr>
                <a:schemeClr val="dk1"/>
              </a:buClr>
              <a:buSzPts val="1100"/>
              <a:buFont typeface="Arial"/>
              <a:buNone/>
            </a:pPr>
            <a:r>
              <a:rPr lang="en-US" sz="1800" i="0" u="none" strike="noStrike" cap="none" dirty="0">
                <a:solidFill>
                  <a:schemeClr val="dk1"/>
                </a:solidFill>
                <a:latin typeface="Calibri"/>
                <a:ea typeface="Calibri"/>
                <a:cs typeface="Calibri"/>
                <a:sym typeface="Calibri"/>
              </a:rPr>
              <a:t>Maxwell Swope</a:t>
            </a:r>
            <a:r>
              <a:rPr lang="en-US" sz="1800" dirty="0">
                <a:solidFill>
                  <a:schemeClr val="dk1"/>
                </a:solidFill>
                <a:latin typeface="Calibri"/>
                <a:ea typeface="Calibri"/>
                <a:cs typeface="Calibri"/>
                <a:sym typeface="Calibri"/>
              </a:rPr>
              <a:t>, </a:t>
            </a:r>
            <a:r>
              <a:rPr lang="en-US" sz="1800" i="0" u="none" strike="noStrike" cap="none" dirty="0">
                <a:solidFill>
                  <a:schemeClr val="dk1"/>
                </a:solidFill>
                <a:latin typeface="Calibri"/>
                <a:ea typeface="Calibri"/>
                <a:cs typeface="Calibri"/>
                <a:sym typeface="Calibri"/>
              </a:rPr>
              <a:t>(971) 208-0259 or </a:t>
            </a:r>
            <a:r>
              <a:rPr lang="en-US" sz="1800" i="0" u="none" strike="noStrike" cap="none" dirty="0">
                <a:solidFill>
                  <a:schemeClr val="dk1"/>
                </a:solidFill>
                <a:latin typeface="Calibri"/>
                <a:ea typeface="Calibri"/>
                <a:cs typeface="Calibri"/>
                <a:sym typeface="Calibri"/>
                <a:hlinkClick r:id="rId8"/>
              </a:rPr>
              <a:t>maxwell.swope@ode.oregon.gov</a:t>
            </a:r>
            <a:endParaRPr lang="en-US" sz="1800" i="0" u="none" strike="noStrike" cap="none" dirty="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E6D16A-B9F9-C3D9-42E4-860B955698B3}"/>
              </a:ext>
            </a:extLst>
          </p:cNvPr>
          <p:cNvSpPr>
            <a:spLocks noGrp="1"/>
          </p:cNvSpPr>
          <p:nvPr>
            <p:ph type="ctrTitle"/>
          </p:nvPr>
        </p:nvSpPr>
        <p:spPr/>
        <p:txBody>
          <a:bodyPr/>
          <a:lstStyle/>
          <a:p>
            <a:r>
              <a:rPr lang="en-US" dirty="0"/>
              <a:t>Purpose of Application</a:t>
            </a:r>
          </a:p>
        </p:txBody>
      </p:sp>
    </p:spTree>
    <p:extLst>
      <p:ext uri="{BB962C8B-B14F-4D97-AF65-F5344CB8AC3E}">
        <p14:creationId xmlns:p14="http://schemas.microsoft.com/office/powerpoint/2010/main" val="2871304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5"/>
        <p:cNvGrpSpPr/>
        <p:nvPr/>
      </p:nvGrpSpPr>
      <p:grpSpPr>
        <a:xfrm>
          <a:off x="0" y="0"/>
          <a:ext cx="0" cy="0"/>
          <a:chOff x="0" y="0"/>
          <a:chExt cx="0" cy="0"/>
        </a:xfrm>
      </p:grpSpPr>
      <p:sp>
        <p:nvSpPr>
          <p:cNvPr id="717" name="Google Shape;717;p104"/>
          <p:cNvSpPr txBox="1">
            <a:spLocks noGrp="1"/>
          </p:cNvSpPr>
          <p:nvPr>
            <p:ph type="title"/>
          </p:nvPr>
        </p:nvSpPr>
        <p:spPr>
          <a:xfrm>
            <a:off x="527857" y="313925"/>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 dirty="0"/>
              <a:t>Purpose of the Application</a:t>
            </a:r>
            <a:endParaRPr dirty="0"/>
          </a:p>
        </p:txBody>
      </p:sp>
      <p:sp>
        <p:nvSpPr>
          <p:cNvPr id="716" name="Google Shape;716;p104"/>
          <p:cNvSpPr txBox="1"/>
          <p:nvPr/>
        </p:nvSpPr>
        <p:spPr>
          <a:xfrm>
            <a:off x="361500" y="1288279"/>
            <a:ext cx="8421000" cy="4001065"/>
          </a:xfrm>
          <a:prstGeom prst="rect">
            <a:avLst/>
          </a:prstGeom>
          <a:noFill/>
          <a:ln>
            <a:noFill/>
          </a:ln>
        </p:spPr>
        <p:txBody>
          <a:bodyPr spcFirstLastPara="1" wrap="square" lIns="91425" tIns="91425" rIns="91425" bIns="91425" anchor="t" anchorCtr="0">
            <a:spAutoFit/>
          </a:bodyPr>
          <a:lstStyle/>
          <a:p>
            <a:pPr marL="457200" lvl="0" indent="-368300" algn="l" rtl="0">
              <a:spcBef>
                <a:spcPts val="0"/>
              </a:spcBef>
              <a:spcAft>
                <a:spcPts val="0"/>
              </a:spcAft>
              <a:buSzPct val="125000"/>
              <a:buFont typeface="Arial" panose="020B0604020202020204" pitchFamily="34" charset="0"/>
              <a:buChar char="•"/>
            </a:pPr>
            <a:r>
              <a:rPr lang="en" sz="2600" dirty="0">
                <a:latin typeface="Calibri"/>
                <a:ea typeface="Calibri"/>
                <a:cs typeface="Calibri"/>
                <a:sym typeface="Calibri"/>
              </a:rPr>
              <a:t>Collect student level records who are on an Abbreviated School Day Program </a:t>
            </a:r>
          </a:p>
          <a:p>
            <a:pPr marL="457200" lvl="0" indent="-368300" algn="l" rtl="0">
              <a:spcBef>
                <a:spcPts val="0"/>
              </a:spcBef>
              <a:spcAft>
                <a:spcPts val="0"/>
              </a:spcAft>
              <a:buSzPct val="125000"/>
              <a:buFont typeface="Arial" panose="020B0604020202020204" pitchFamily="34" charset="0"/>
              <a:buChar char="•"/>
            </a:pPr>
            <a:r>
              <a:rPr lang="en" sz="2600" dirty="0">
                <a:latin typeface="Calibri"/>
                <a:ea typeface="Calibri"/>
                <a:cs typeface="Calibri"/>
                <a:sym typeface="Calibri"/>
              </a:rPr>
              <a:t>This Application will provide the basic data elements needed and will be used to:</a:t>
            </a:r>
          </a:p>
          <a:p>
            <a:pPr marL="950976" lvl="8" indent="-457200">
              <a:buSzPct val="70000"/>
              <a:buFont typeface="Courier New" panose="02070309020205020404" pitchFamily="49" charset="0"/>
              <a:buChar char="o"/>
            </a:pPr>
            <a:r>
              <a:rPr lang="en-US" sz="2600" dirty="0">
                <a:latin typeface="Calibri"/>
                <a:ea typeface="Calibri"/>
                <a:cs typeface="Calibri"/>
                <a:sym typeface="Calibri"/>
              </a:rPr>
              <a:t>Help with tracking and monitoring per SB 819</a:t>
            </a:r>
          </a:p>
          <a:p>
            <a:pPr marL="950976" lvl="0" indent="-457200" algn="l" rtl="0">
              <a:spcBef>
                <a:spcPts val="0"/>
              </a:spcBef>
              <a:spcAft>
                <a:spcPts val="0"/>
              </a:spcAft>
              <a:buSzPct val="70000"/>
              <a:buFont typeface="Courier New" panose="02070309020205020404" pitchFamily="49" charset="0"/>
              <a:buChar char="o"/>
            </a:pPr>
            <a:r>
              <a:rPr lang="en-US" sz="2600" dirty="0">
                <a:latin typeface="Calibri"/>
                <a:ea typeface="Calibri"/>
                <a:cs typeface="Calibri"/>
                <a:sym typeface="Calibri"/>
              </a:rPr>
              <a:t>Provide guidance and technical assistance</a:t>
            </a:r>
          </a:p>
          <a:p>
            <a:pPr marL="457200" lvl="0" indent="-368300" algn="l" rtl="0">
              <a:spcBef>
                <a:spcPts val="0"/>
              </a:spcBef>
              <a:spcAft>
                <a:spcPts val="0"/>
              </a:spcAft>
              <a:buSzPts val="2200"/>
              <a:buFont typeface="Arial" panose="020B0604020202020204" pitchFamily="34" charset="0"/>
              <a:buChar char="•"/>
            </a:pPr>
            <a:endParaRPr lang="en" sz="2600" dirty="0">
              <a:latin typeface="Calibri"/>
              <a:ea typeface="Calibri"/>
              <a:cs typeface="Calibri"/>
              <a:sym typeface="Calibri"/>
            </a:endParaRPr>
          </a:p>
          <a:p>
            <a:pPr marL="457200" lvl="0" indent="-368300" algn="l" rtl="0">
              <a:spcBef>
                <a:spcPts val="0"/>
              </a:spcBef>
              <a:spcAft>
                <a:spcPts val="0"/>
              </a:spcAft>
              <a:buSzPts val="2200"/>
              <a:buFont typeface="Calibri"/>
              <a:buChar char="●"/>
            </a:pPr>
            <a:endParaRPr lang="en" sz="2200" dirty="0">
              <a:latin typeface="Calibri"/>
              <a:ea typeface="Calibri"/>
              <a:cs typeface="Calibri"/>
              <a:sym typeface="Calibri"/>
            </a:endParaRPr>
          </a:p>
          <a:p>
            <a:pPr marL="457200" lvl="1" indent="-368300">
              <a:buSzPts val="2200"/>
              <a:buFont typeface="Calibri"/>
              <a:buChar char="●"/>
            </a:pPr>
            <a:endParaRPr lang="en" sz="2200" dirty="0">
              <a:latin typeface="Calibri"/>
              <a:ea typeface="Calibri"/>
              <a:cs typeface="Calibri"/>
              <a:sym typeface="Calibri"/>
            </a:endParaRPr>
          </a:p>
          <a:p>
            <a:pPr marL="457200" lvl="3" indent="-368300">
              <a:buSzPts val="2200"/>
              <a:buFont typeface="Calibri"/>
              <a:buChar char="●"/>
            </a:pPr>
            <a:endParaRPr lang="en" sz="2200" dirty="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537882" y="342900"/>
            <a:ext cx="8088300"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 dirty="0"/>
              <a:t>Who Submits</a:t>
            </a:r>
            <a:endParaRPr dirty="0"/>
          </a:p>
        </p:txBody>
      </p:sp>
      <p:sp>
        <p:nvSpPr>
          <p:cNvPr id="722" name="Google Shape;722;p105"/>
          <p:cNvSpPr txBox="1">
            <a:spLocks noGrp="1"/>
          </p:cNvSpPr>
          <p:nvPr>
            <p:ph type="body" idx="4294967295"/>
          </p:nvPr>
        </p:nvSpPr>
        <p:spPr>
          <a:xfrm>
            <a:off x="350523" y="1227591"/>
            <a:ext cx="8694600" cy="3753842"/>
          </a:xfrm>
          <a:prstGeom prst="rect">
            <a:avLst/>
          </a:prstGeom>
          <a:noFill/>
          <a:ln>
            <a:noFill/>
          </a:ln>
        </p:spPr>
        <p:txBody>
          <a:bodyPr spcFirstLastPara="1" wrap="square" lIns="91425" tIns="91425" rIns="91425" bIns="91425" anchor="t" anchorCtr="0">
            <a:noAutofit/>
          </a:bodyPr>
          <a:lstStyle/>
          <a:p>
            <a:pPr marL="381000">
              <a:lnSpc>
                <a:spcPct val="100000"/>
              </a:lnSpc>
              <a:spcBef>
                <a:spcPts val="500"/>
              </a:spcBef>
              <a:buSzPts val="3000"/>
            </a:pPr>
            <a:r>
              <a:rPr lang="en-US" sz="2400" dirty="0"/>
              <a:t>Resident Districts</a:t>
            </a:r>
            <a:endParaRPr lang="en-US" sz="2400" u="sng" dirty="0"/>
          </a:p>
          <a:p>
            <a:pPr marL="381000">
              <a:lnSpc>
                <a:spcPct val="100000"/>
              </a:lnSpc>
              <a:spcBef>
                <a:spcPts val="500"/>
              </a:spcBef>
              <a:buSzPts val="3000"/>
            </a:pPr>
            <a:r>
              <a:rPr lang="en-US" sz="2400" dirty="0"/>
              <a:t>ODE Contractors/Partners responsible for reporting for ODE or Districts:</a:t>
            </a:r>
          </a:p>
          <a:p>
            <a:pPr marL="952500" lvl="1" indent="-457200">
              <a:lnSpc>
                <a:spcPct val="100000"/>
              </a:lnSpc>
              <a:spcBef>
                <a:spcPts val="500"/>
              </a:spcBef>
              <a:buSzPct val="70000"/>
              <a:buFont typeface="Courier New" panose="02070309020205020404" pitchFamily="49" charset="0"/>
              <a:buChar char="o"/>
            </a:pPr>
            <a:r>
              <a:rPr lang="en-US" sz="2400" dirty="0"/>
              <a:t>JDEP (ODE)</a:t>
            </a:r>
          </a:p>
          <a:p>
            <a:pPr marL="952500" lvl="1" indent="-457200">
              <a:lnSpc>
                <a:spcPct val="100000"/>
              </a:lnSpc>
              <a:spcBef>
                <a:spcPts val="500"/>
              </a:spcBef>
              <a:buSzPct val="70000"/>
              <a:buFont typeface="Courier New" panose="02070309020205020404" pitchFamily="49" charset="0"/>
              <a:buChar char="o"/>
            </a:pPr>
            <a:r>
              <a:rPr lang="en-US" sz="2400" dirty="0"/>
              <a:t>YCEP (ODE)</a:t>
            </a:r>
          </a:p>
          <a:p>
            <a:pPr marL="952500" lvl="1" indent="-457200">
              <a:lnSpc>
                <a:spcPct val="100000"/>
              </a:lnSpc>
              <a:spcBef>
                <a:spcPts val="500"/>
              </a:spcBef>
              <a:buSzPct val="70000"/>
              <a:buFont typeface="Courier New" panose="02070309020205020404" pitchFamily="49" charset="0"/>
              <a:buChar char="o"/>
            </a:pPr>
            <a:r>
              <a:rPr lang="en-US" sz="2400" dirty="0"/>
              <a:t>Hospital Programs (District)</a:t>
            </a:r>
          </a:p>
          <a:p>
            <a:pPr marL="952500" lvl="1" indent="-457200">
              <a:lnSpc>
                <a:spcPct val="100000"/>
              </a:lnSpc>
              <a:spcBef>
                <a:spcPts val="500"/>
              </a:spcBef>
              <a:buSzPct val="70000"/>
              <a:buFont typeface="Courier New" panose="02070309020205020404" pitchFamily="49" charset="0"/>
              <a:buChar char="o"/>
            </a:pPr>
            <a:r>
              <a:rPr lang="en-US" sz="2400" dirty="0"/>
              <a:t>LTCT (District)</a:t>
            </a:r>
          </a:p>
          <a:p>
            <a:pPr marL="952500" lvl="1" indent="-457200">
              <a:lnSpc>
                <a:spcPct val="100000"/>
              </a:lnSpc>
              <a:spcBef>
                <a:spcPts val="500"/>
              </a:spcBef>
              <a:buSzPct val="70000"/>
              <a:buFont typeface="Courier New" panose="02070309020205020404" pitchFamily="49" charset="0"/>
              <a:buChar char="o"/>
            </a:pPr>
            <a:r>
              <a:rPr lang="en-US" sz="2400" dirty="0"/>
              <a:t>Pediatric Nursing Facilities (Districts)</a:t>
            </a:r>
          </a:p>
          <a:p>
            <a:pPr lvl="0" indent="-419100">
              <a:lnSpc>
                <a:spcPct val="100000"/>
              </a:lnSpc>
              <a:spcBef>
                <a:spcPts val="500"/>
              </a:spcBef>
              <a:buSzPts val="3000"/>
              <a:buChar char="●"/>
            </a:pPr>
            <a:endParaRPr lang="en-US" sz="2600" dirty="0"/>
          </a:p>
        </p:txBody>
      </p:sp>
    </p:spTree>
    <p:extLst>
      <p:ext uri="{BB962C8B-B14F-4D97-AF65-F5344CB8AC3E}">
        <p14:creationId xmlns:p14="http://schemas.microsoft.com/office/powerpoint/2010/main" val="1799265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301752" y="342900"/>
            <a:ext cx="8577072" cy="769800"/>
          </a:xfrm>
          <a:prstGeom prst="rect">
            <a:avLst/>
          </a:prstGeom>
        </p:spPr>
        <p:txBody>
          <a:bodyPr spcFirstLastPara="1" wrap="square" lIns="68575" tIns="34275" rIns="68575" bIns="34275" anchor="b" anchorCtr="0">
            <a:normAutofit fontScale="90000"/>
          </a:bodyPr>
          <a:lstStyle/>
          <a:p>
            <a:pPr lvl="0"/>
            <a:r>
              <a:rPr lang="en-US" dirty="0"/>
              <a:t>Abbreviated School Day Program means (per SB 819):</a:t>
            </a:r>
            <a:endParaRPr dirty="0"/>
          </a:p>
        </p:txBody>
      </p:sp>
      <p:sp>
        <p:nvSpPr>
          <p:cNvPr id="722" name="Google Shape;722;p105"/>
          <p:cNvSpPr txBox="1">
            <a:spLocks noGrp="1"/>
          </p:cNvSpPr>
          <p:nvPr>
            <p:ph type="body" idx="4294967295"/>
          </p:nvPr>
        </p:nvSpPr>
        <p:spPr>
          <a:xfrm>
            <a:off x="301752" y="1227591"/>
            <a:ext cx="8187792" cy="3646161"/>
          </a:xfrm>
          <a:prstGeom prst="rect">
            <a:avLst/>
          </a:prstGeom>
          <a:noFill/>
          <a:ln>
            <a:noFill/>
          </a:ln>
        </p:spPr>
        <p:txBody>
          <a:bodyPr spcFirstLastPara="1" wrap="square" lIns="91425" tIns="91425" rIns="91425" bIns="91425" anchor="t" anchorCtr="0">
            <a:noAutofit/>
          </a:bodyPr>
          <a:lstStyle/>
          <a:p>
            <a:pPr marL="495300" lvl="0" indent="-457200">
              <a:lnSpc>
                <a:spcPct val="100000"/>
              </a:lnSpc>
              <a:spcBef>
                <a:spcPts val="500"/>
              </a:spcBef>
              <a:buSzPct val="100000"/>
              <a:buFont typeface="+mj-lt"/>
              <a:buAutoNum type="arabicPeriod"/>
            </a:pPr>
            <a:r>
              <a:rPr lang="en-US" sz="2400" dirty="0"/>
              <a:t>An education program in which the school district restricts access for a student with a disability to hours of instruction or educational services to less than the number of hours of instruction or educational services that are provided to the majority of other students who are in the same grade within the student’s resident school district, </a:t>
            </a:r>
            <a:r>
              <a:rPr lang="en-US" sz="2400" u="sng" dirty="0"/>
              <a:t>and</a:t>
            </a:r>
            <a:r>
              <a:rPr lang="en-US" sz="2400" dirty="0"/>
              <a:t> </a:t>
            </a:r>
          </a:p>
          <a:p>
            <a:pPr marL="495300" lvl="0" indent="-457200">
              <a:lnSpc>
                <a:spcPct val="100000"/>
              </a:lnSpc>
              <a:spcBef>
                <a:spcPts val="500"/>
              </a:spcBef>
              <a:buSzPct val="100000"/>
              <a:buFont typeface="+mj-lt"/>
              <a:buAutoNum type="arabicPeriod"/>
            </a:pPr>
            <a:r>
              <a:rPr lang="en-US" sz="2400" dirty="0"/>
              <a:t>That results in a student with a disability having an abbreviated school day for more than 10 school days per school year.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23" name="Google Shape;723;p105"/>
          <p:cNvSpPr txBox="1">
            <a:spLocks noGrp="1"/>
          </p:cNvSpPr>
          <p:nvPr>
            <p:ph type="title"/>
          </p:nvPr>
        </p:nvSpPr>
        <p:spPr>
          <a:xfrm>
            <a:off x="292608" y="342900"/>
            <a:ext cx="8333574" cy="7698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 dirty="0"/>
              <a:t>Criteria for Reporting a Record </a:t>
            </a:r>
            <a:endParaRPr dirty="0"/>
          </a:p>
        </p:txBody>
      </p:sp>
      <p:sp>
        <p:nvSpPr>
          <p:cNvPr id="722" name="Google Shape;722;p105"/>
          <p:cNvSpPr txBox="1">
            <a:spLocks noGrp="1"/>
          </p:cNvSpPr>
          <p:nvPr>
            <p:ph type="body" idx="4294967295"/>
          </p:nvPr>
        </p:nvSpPr>
        <p:spPr>
          <a:xfrm>
            <a:off x="292608" y="1244369"/>
            <a:ext cx="8694600" cy="3646161"/>
          </a:xfrm>
          <a:prstGeom prst="rect">
            <a:avLst/>
          </a:prstGeom>
          <a:noFill/>
          <a:ln>
            <a:noFill/>
          </a:ln>
        </p:spPr>
        <p:txBody>
          <a:bodyPr spcFirstLastPara="1" wrap="square" lIns="91425" tIns="91425" rIns="91425" bIns="91425" anchor="t" anchorCtr="0">
            <a:noAutofit/>
          </a:bodyPr>
          <a:lstStyle/>
          <a:p>
            <a:pPr marL="38100" lvl="0" indent="0">
              <a:lnSpc>
                <a:spcPct val="100000"/>
              </a:lnSpc>
              <a:spcBef>
                <a:spcPts val="500"/>
              </a:spcBef>
              <a:buSzPts val="3000"/>
              <a:buNone/>
            </a:pPr>
            <a:r>
              <a:rPr lang="en-US" sz="2600" dirty="0"/>
              <a:t>When a student with </a:t>
            </a:r>
            <a:r>
              <a:rPr lang="en" sz="2600" dirty="0"/>
              <a:t>an IEP, 504 plan, or referred for an evaluation for Special Education or Section 504, i</a:t>
            </a:r>
            <a:r>
              <a:rPr lang="en-US" sz="2600" dirty="0">
                <a:solidFill>
                  <a:schemeClr val="tx1"/>
                </a:solidFill>
              </a:rPr>
              <a:t>s on an Abbreviated School Day for more than 10 school days </a:t>
            </a:r>
            <a:r>
              <a:rPr lang="en-US" sz="2600" u="sng" dirty="0">
                <a:solidFill>
                  <a:schemeClr val="tx1"/>
                </a:solidFill>
              </a:rPr>
              <a:t>per school year</a:t>
            </a:r>
          </a:p>
          <a:p>
            <a:pPr marL="952500" lvl="1" indent="-457200">
              <a:lnSpc>
                <a:spcPct val="100000"/>
              </a:lnSpc>
              <a:spcBef>
                <a:spcPts val="500"/>
              </a:spcBef>
              <a:buSzPts val="3000"/>
            </a:pPr>
            <a:r>
              <a:rPr lang="en-US" sz="2600" dirty="0">
                <a:solidFill>
                  <a:schemeClr val="tx1"/>
                </a:solidFill>
              </a:rPr>
              <a:t>Record(s) become reportable on day 11 </a:t>
            </a:r>
          </a:p>
          <a:p>
            <a:pPr marL="952500" lvl="1" indent="-457200">
              <a:lnSpc>
                <a:spcPct val="100000"/>
              </a:lnSpc>
              <a:spcBef>
                <a:spcPts val="500"/>
              </a:spcBef>
              <a:buSzPts val="3000"/>
            </a:pPr>
            <a:r>
              <a:rPr lang="en-US" sz="2600" dirty="0">
                <a:solidFill>
                  <a:schemeClr val="tx1"/>
                </a:solidFill>
              </a:rPr>
              <a:t>Days are cumulative!</a:t>
            </a:r>
          </a:p>
        </p:txBody>
      </p:sp>
    </p:spTree>
    <p:extLst>
      <p:ext uri="{BB962C8B-B14F-4D97-AF65-F5344CB8AC3E}">
        <p14:creationId xmlns:p14="http://schemas.microsoft.com/office/powerpoint/2010/main" val="4052123353"/>
      </p:ext>
    </p:extLst>
  </p:cSld>
  <p:clrMapOvr>
    <a:masterClrMapping/>
  </p:clrMapOvr>
</p:sld>
</file>

<file path=ppt/theme/theme1.xml><?xml version="1.0" encoding="utf-8"?>
<a:theme xmlns:a="http://schemas.openxmlformats.org/drawingml/2006/main" name="2021ODE">
  <a:themeElements>
    <a:clrScheme name="ODE2021">
      <a:dk1>
        <a:srgbClr val="000000"/>
      </a:dk1>
      <a:lt1>
        <a:srgbClr val="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D5E88FAC57F84B9060AD635348D54D" ma:contentTypeVersion="10" ma:contentTypeDescription="Create a new document." ma:contentTypeScope="" ma:versionID="3161f67cafab39587bbc7f052d4b5df1">
  <xsd:schema xmlns:xsd="http://www.w3.org/2001/XMLSchema" xmlns:xs="http://www.w3.org/2001/XMLSchema" xmlns:p="http://schemas.microsoft.com/office/2006/metadata/properties" xmlns:ns1="http://schemas.microsoft.com/sharepoint/v3" xmlns:ns2="69302118-74e5-439f-a763-c983a0f87728" xmlns:ns3="abe5e7a4-908e-4cd3-b79b-5fe648217337" targetNamespace="http://schemas.microsoft.com/office/2006/metadata/properties" ma:root="true" ma:fieldsID="ce4849ffadd693f37766ac0b1a71631c" ns1:_="" ns2:_="" ns3:_="">
    <xsd:import namespace="http://schemas.microsoft.com/sharepoint/v3"/>
    <xsd:import namespace="69302118-74e5-439f-a763-c983a0f87728"/>
    <xsd:import namespace="abe5e7a4-908e-4cd3-b79b-5fe648217337"/>
    <xsd:element name="properties">
      <xsd:complexType>
        <xsd:sequence>
          <xsd:element name="documentManagement">
            <xsd:complexType>
              <xsd:all>
                <xsd:element ref="ns1:PublishingStartDate" minOccurs="0"/>
                <xsd:element ref="ns1:PublishingExpirationDate" minOccurs="0"/>
                <xsd:element ref="ns2:AppID" minOccurs="0"/>
                <xsd:element ref="ns2:SortOrder" minOccurs="0"/>
                <xsd:element ref="ns3:TaxKeywordTaxHTField" minOccurs="0"/>
                <xsd:element ref="ns3:TaxCatchAll"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9302118-74e5-439f-a763-c983a0f87728" elementFormDefault="qualified">
    <xsd:import namespace="http://schemas.microsoft.com/office/2006/documentManagement/types"/>
    <xsd:import namespace="http://schemas.microsoft.com/office/infopath/2007/PartnerControls"/>
    <xsd:element name="AppID" ma:index="10" nillable="true" ma:displayName="AppID" ma:decimals="0" ma:internalName="AppID">
      <xsd:simpleType>
        <xsd:restriction base="dms:Number"/>
      </xsd:simpleType>
    </xsd:element>
    <xsd:element name="SortOrder" ma:index="11" nillable="true" ma:displayName="SortOrder" ma:decimals="0" ma:default="4" ma:internalName="SortOrder">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be5e7a4-908e-4cd3-b79b-5fe648217337" elementFormDefault="qualified">
    <xsd:import namespace="http://schemas.microsoft.com/office/2006/documentManagement/types"/>
    <xsd:import namespace="http://schemas.microsoft.com/office/infopath/2007/PartnerControls"/>
    <xsd:element name="TaxKeywordTaxHTField" ma:index="13" nillable="true" ma:taxonomy="true" ma:internalName="TaxKeywordTaxHTField" ma:taxonomyFieldName="TaxKeyword" ma:displayName="Enterprise Keywords" ma:fieldId="{23f27201-bee3-471e-b2e7-b64fd8b7ca38}" ma:taxonomyMulti="true" ma:sspId="dd29e4e6-34b0-4baf-8ebc-1a1d70857dc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hidden="true" ma:list="{96737ed6-d724-419c-8d50-9c62e61794d1}" ma:internalName="TaxCatchAll" ma:showField="CatchAllData" ma:web="abe5e7a4-908e-4cd3-b79b-5fe648217337">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pID xmlns="69302118-74e5-439f-a763-c983a0f87728">120</AppID>
    <SortOrder xmlns="69302118-74e5-439f-a763-c983a0f87728">2</SortOrder>
    <PublishingExpirationDate xmlns="http://schemas.microsoft.com/sharepoint/v3" xsi:nil="true"/>
    <TaxKeywordTaxHTField xmlns="abe5e7a4-908e-4cd3-b79b-5fe648217337">
      <Terms xmlns="http://schemas.microsoft.com/office/infopath/2007/PartnerControls">
        <TermInfo xmlns="http://schemas.microsoft.com/office/infopath/2007/PartnerControls">
          <TermName xmlns="http://schemas.microsoft.com/office/infopath/2007/PartnerControls">Abbreviated School Day</TermName>
          <TermId xmlns="http://schemas.microsoft.com/office/infopath/2007/PartnerControls">069f97bd-d218-4d7b-8659-f1e4dc2bd168</TermId>
        </TermInfo>
        <TermInfo xmlns="http://schemas.microsoft.com/office/infopath/2007/PartnerControls">
          <TermName xmlns="http://schemas.microsoft.com/office/infopath/2007/PartnerControls">Abbreviated Day</TermName>
          <TermId xmlns="http://schemas.microsoft.com/office/infopath/2007/PartnerControls">917fcf79-1521-4aca-870d-07f7943c1ea6</TermId>
        </TermInfo>
        <TermInfo xmlns="http://schemas.microsoft.com/office/infopath/2007/PartnerControls">
          <TermName xmlns="http://schemas.microsoft.com/office/infopath/2007/PartnerControls">Abbreviated Day Application</TermName>
          <TermId xmlns="http://schemas.microsoft.com/office/infopath/2007/PartnerControls">2b77c067-9362-491d-b47b-2f4201863c2c</TermId>
        </TermInfo>
        <TermInfo xmlns="http://schemas.microsoft.com/office/infopath/2007/PartnerControls">
          <TermName xmlns="http://schemas.microsoft.com/office/infopath/2007/PartnerControls">Abbreviated School Day Program</TermName>
          <TermId xmlns="http://schemas.microsoft.com/office/infopath/2007/PartnerControls">e2119ca1-eb22-4945-9868-77b77ca97618</TermId>
        </TermInfo>
      </Terms>
    </TaxKeywordTaxHTField>
    <PublishingStartDate xmlns="http://schemas.microsoft.com/sharepoint/v3" xsi:nil="true"/>
    <TaxCatchAll xmlns="abe5e7a4-908e-4cd3-b79b-5fe648217337">
      <Value>272</Value>
      <Value>271</Value>
      <Value>310</Value>
      <Value>274</Value>
    </TaxCatchAll>
  </documentManagement>
</p:properties>
</file>

<file path=customXml/itemProps1.xml><?xml version="1.0" encoding="utf-8"?>
<ds:datastoreItem xmlns:ds="http://schemas.openxmlformats.org/officeDocument/2006/customXml" ds:itemID="{F62AD893-A203-4802-BD98-DA1BC398C304}"/>
</file>

<file path=customXml/itemProps2.xml><?xml version="1.0" encoding="utf-8"?>
<ds:datastoreItem xmlns:ds="http://schemas.openxmlformats.org/officeDocument/2006/customXml" ds:itemID="{62836F5E-7A7E-4823-8C12-82A49D2A45D5}"/>
</file>

<file path=customXml/itemProps3.xml><?xml version="1.0" encoding="utf-8"?>
<ds:datastoreItem xmlns:ds="http://schemas.openxmlformats.org/officeDocument/2006/customXml" ds:itemID="{1AF7992B-5395-4EFC-8DC4-1E059B5CC978}"/>
</file>

<file path=docProps/app.xml><?xml version="1.0" encoding="utf-8"?>
<Properties xmlns="http://schemas.openxmlformats.org/officeDocument/2006/extended-properties" xmlns:vt="http://schemas.openxmlformats.org/officeDocument/2006/docPropsVTypes">
  <TotalTime>31669</TotalTime>
  <Words>4832</Words>
  <Application>Microsoft Office PowerPoint</Application>
  <PresentationFormat>On-screen Show (16:9)</PresentationFormat>
  <Paragraphs>483</Paragraphs>
  <Slides>41</Slides>
  <Notes>41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Courier New</vt:lpstr>
      <vt:lpstr>2021ODE</vt:lpstr>
      <vt:lpstr>Abbreviated Day Application 2024-2025</vt:lpstr>
      <vt:lpstr>Agenda</vt:lpstr>
      <vt:lpstr>Abbreviated Day Application Web Page</vt:lpstr>
      <vt:lpstr>Contact Information </vt:lpstr>
      <vt:lpstr>Purpose of Application</vt:lpstr>
      <vt:lpstr>Purpose of the Application</vt:lpstr>
      <vt:lpstr>Who Submits</vt:lpstr>
      <vt:lpstr>Abbreviated School Day Program means (per SB 819):</vt:lpstr>
      <vt:lpstr>Criteria for Reporting a Record </vt:lpstr>
      <vt:lpstr>When to Report</vt:lpstr>
      <vt:lpstr>Who is Not Reported</vt:lpstr>
      <vt:lpstr>Application Features</vt:lpstr>
      <vt:lpstr>Abbreviated Day Application Features</vt:lpstr>
      <vt:lpstr>Abbreviated Day Application Features – Editable fields</vt:lpstr>
      <vt:lpstr>Abbreviated Day Application Features – Stop Date</vt:lpstr>
      <vt:lpstr>Program Stop Reason Codes</vt:lpstr>
      <vt:lpstr>Abbreviated Day Application Features – Open Records</vt:lpstr>
      <vt:lpstr>Reporting Criteria</vt:lpstr>
      <vt:lpstr>More on When a Record Become Reportable</vt:lpstr>
      <vt:lpstr>Example:  If Count of Days are Consecutive</vt:lpstr>
      <vt:lpstr>Example:  If Count of Days are Cumulative</vt:lpstr>
      <vt:lpstr>Data Entry and Record Management</vt:lpstr>
      <vt:lpstr>Data Entry Fields – Dates</vt:lpstr>
      <vt:lpstr>Data Entry Fields – Weekly Minutes</vt:lpstr>
      <vt:lpstr>Data Entry Fields – Program Reason</vt:lpstr>
      <vt:lpstr>Program Start Reason Codes</vt:lpstr>
      <vt:lpstr>Data Entry Fields – Notice to Parent</vt:lpstr>
      <vt:lpstr>Data Entry Fields – Parent Consent</vt:lpstr>
      <vt:lpstr>Data Entry Fields – Disability Status</vt:lpstr>
      <vt:lpstr>Data Entry Fields – Critical Fields to Check</vt:lpstr>
      <vt:lpstr>Data Entry Fields – Program Stop</vt:lpstr>
      <vt:lpstr>More on Program Stop Date</vt:lpstr>
      <vt:lpstr>Stop Reason Codes – New!</vt:lpstr>
      <vt:lpstr>Multiple Records During the same School Year</vt:lpstr>
      <vt:lpstr>Multiple Records Confirmation</vt:lpstr>
      <vt:lpstr>Monthly Verification</vt:lpstr>
      <vt:lpstr>Troubleshooting &amp; FAQ</vt:lpstr>
      <vt:lpstr>Reason Codes: “Other”</vt:lpstr>
      <vt:lpstr>Deleting records</vt:lpstr>
      <vt:lpstr>Application Demonstration</vt:lpstr>
      <vt:lpstr>Thank YOU all so much for YOUR excellent work! We could not produce accurate data without YOUR Help!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Abbreviated Day Application Presentation</dc:title>
  <dc:creator>MCKIM Jackie * ODE</dc:creator>
  <cp:keywords>Abbreviated School Day Program; Abbreviated School Day; Abbreviated Day Application; Abbreviated Day</cp:keywords>
  <cp:lastModifiedBy>GARTON Cynthia * ODE</cp:lastModifiedBy>
  <cp:revision>279</cp:revision>
  <cp:lastPrinted>2023-08-18T19:25:04Z</cp:lastPrinted>
  <dcterms:modified xsi:type="dcterms:W3CDTF">2024-10-01T17:43:39Z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730ea53-6f5e-4160-81a5-992a9105450a_Enabled">
    <vt:lpwstr>true</vt:lpwstr>
  </property>
  <property fmtid="{D5CDD505-2E9C-101B-9397-08002B2CF9AE}" pid="3" name="MSIP_Label_7730ea53-6f5e-4160-81a5-992a9105450a_SetDate">
    <vt:lpwstr>2024-08-05T21:03:23Z</vt:lpwstr>
  </property>
  <property fmtid="{D5CDD505-2E9C-101B-9397-08002B2CF9AE}" pid="4" name="MSIP_Label_7730ea53-6f5e-4160-81a5-992a9105450a_Method">
    <vt:lpwstr>Standard</vt:lpwstr>
  </property>
  <property fmtid="{D5CDD505-2E9C-101B-9397-08002B2CF9AE}" pid="5" name="MSIP_Label_7730ea53-6f5e-4160-81a5-992a9105450a_Name">
    <vt:lpwstr>Level 2 - Limited (Items)</vt:lpwstr>
  </property>
  <property fmtid="{D5CDD505-2E9C-101B-9397-08002B2CF9AE}" pid="6" name="MSIP_Label_7730ea53-6f5e-4160-81a5-992a9105450a_SiteId">
    <vt:lpwstr>b4f51418-b269-49a2-935a-fa54bf584fc8</vt:lpwstr>
  </property>
  <property fmtid="{D5CDD505-2E9C-101B-9397-08002B2CF9AE}" pid="7" name="MSIP_Label_7730ea53-6f5e-4160-81a5-992a9105450a_ActionId">
    <vt:lpwstr>9add1ee9-4f44-4b79-ae9d-0cb2beaaf890</vt:lpwstr>
  </property>
  <property fmtid="{D5CDD505-2E9C-101B-9397-08002B2CF9AE}" pid="8" name="MSIP_Label_7730ea53-6f5e-4160-81a5-992a9105450a_ContentBits">
    <vt:lpwstr>0</vt:lpwstr>
  </property>
  <property fmtid="{D5CDD505-2E9C-101B-9397-08002B2CF9AE}" pid="9" name="_MarkAsFinal">
    <vt:bool>true</vt:bool>
  </property>
  <property fmtid="{D5CDD505-2E9C-101B-9397-08002B2CF9AE}" pid="10" name="ContentTypeId">
    <vt:lpwstr>0x01010050D5E88FAC57F84B9060AD635348D54D</vt:lpwstr>
  </property>
  <property fmtid="{D5CDD505-2E9C-101B-9397-08002B2CF9AE}" pid="11" name="TaxKeyword">
    <vt:lpwstr>272;#Abbreviated School Day|069f97bd-d218-4d7b-8659-f1e4dc2bd168;#271;#Abbreviated Day|917fcf79-1521-4aca-870d-07f7943c1ea6;#310;#Abbreviated Day Application|2b77c067-9362-491d-b47b-2f4201863c2c;#274;#Abbreviated School Day Program|e2119ca1-eb22-4945-9868-77b77ca97618</vt:lpwstr>
  </property>
</Properties>
</file>