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27" r:id="rId4"/>
    <p:sldMasterId id="2147483730" r:id="rId5"/>
    <p:sldMasterId id="2147483719" r:id="rId6"/>
    <p:sldMasterId id="2147483707" r:id="rId7"/>
  </p:sldMasterIdLst>
  <p:notesMasterIdLst>
    <p:notesMasterId r:id="rId43"/>
  </p:notesMasterIdLst>
  <p:sldIdLst>
    <p:sldId id="270" r:id="rId8"/>
    <p:sldId id="357" r:id="rId9"/>
    <p:sldId id="256" r:id="rId10"/>
    <p:sldId id="257" r:id="rId11"/>
    <p:sldId id="258" r:id="rId12"/>
    <p:sldId id="259" r:id="rId13"/>
    <p:sldId id="282" r:id="rId14"/>
    <p:sldId id="336" r:id="rId15"/>
    <p:sldId id="284" r:id="rId16"/>
    <p:sldId id="285" r:id="rId17"/>
    <p:sldId id="286" r:id="rId18"/>
    <p:sldId id="287" r:id="rId19"/>
    <p:sldId id="288" r:id="rId20"/>
    <p:sldId id="289" r:id="rId21"/>
    <p:sldId id="337" r:id="rId22"/>
    <p:sldId id="339" r:id="rId23"/>
    <p:sldId id="359" r:id="rId24"/>
    <p:sldId id="340" r:id="rId25"/>
    <p:sldId id="360" r:id="rId26"/>
    <p:sldId id="342" r:id="rId27"/>
    <p:sldId id="343" r:id="rId28"/>
    <p:sldId id="346" r:id="rId29"/>
    <p:sldId id="348" r:id="rId30"/>
    <p:sldId id="350" r:id="rId31"/>
    <p:sldId id="344" r:id="rId32"/>
    <p:sldId id="345" r:id="rId33"/>
    <p:sldId id="349" r:id="rId34"/>
    <p:sldId id="351" r:id="rId35"/>
    <p:sldId id="361" r:id="rId36"/>
    <p:sldId id="356" r:id="rId37"/>
    <p:sldId id="290" r:id="rId38"/>
    <p:sldId id="362" r:id="rId39"/>
    <p:sldId id="363" r:id="rId40"/>
    <p:sldId id="355" r:id="rId41"/>
    <p:sldId id="263" r:id="rId4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Introduction" id="{91D6491D-164C-4C0A-8958-C7EDA660B4D0}">
          <p14:sldIdLst>
            <p14:sldId id="270"/>
            <p14:sldId id="357"/>
            <p14:sldId id="256"/>
            <p14:sldId id="257"/>
            <p14:sldId id="258"/>
            <p14:sldId id="259"/>
          </p14:sldIdLst>
        </p14:section>
        <p14:section name="Overview" id="{90DB994D-C0CE-4C5C-94CF-836F430059DD}">
          <p14:sldIdLst>
            <p14:sldId id="282"/>
            <p14:sldId id="336"/>
            <p14:sldId id="284"/>
            <p14:sldId id="285"/>
            <p14:sldId id="286"/>
            <p14:sldId id="287"/>
            <p14:sldId id="288"/>
            <p14:sldId id="289"/>
            <p14:sldId id="337"/>
          </p14:sldIdLst>
        </p14:section>
        <p14:section name="ADI" id="{3E6ED6B1-4C99-4867-B777-67353B598054}">
          <p14:sldIdLst>
            <p14:sldId id="339"/>
            <p14:sldId id="359"/>
            <p14:sldId id="340"/>
            <p14:sldId id="360"/>
            <p14:sldId id="342"/>
            <p14:sldId id="343"/>
            <p14:sldId id="346"/>
            <p14:sldId id="348"/>
            <p14:sldId id="350"/>
            <p14:sldId id="344"/>
            <p14:sldId id="345"/>
            <p14:sldId id="349"/>
          </p14:sldIdLst>
        </p14:section>
        <p14:section name="Inside a Validation" id="{E7FC0A1B-800B-4DA2-9864-99F387BEB533}">
          <p14:sldIdLst>
            <p14:sldId id="351"/>
            <p14:sldId id="361"/>
            <p14:sldId id="356"/>
            <p14:sldId id="290"/>
            <p14:sldId id="362"/>
            <p14:sldId id="363"/>
            <p14:sldId id="355"/>
            <p14:sldId id="263"/>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ALCUP Robin * ODE" initials="SR*O" lastIdx="3" clrIdx="0">
    <p:extLst>
      <p:ext uri="{19B8F6BF-5375-455C-9EA6-DF929625EA0E}">
        <p15:presenceInfo xmlns:p15="http://schemas.microsoft.com/office/powerpoint/2012/main" userId="S-1-5-21-2237050375-1962090969-1930583096-43802" providerId="AD"/>
      </p:ext>
    </p:extLst>
  </p:cmAuthor>
  <p:cmAuthor id="2" name="STALCUP Robin * ODE" initials="RS" lastIdx="1" clrIdx="1">
    <p:extLst>
      <p:ext uri="{19B8F6BF-5375-455C-9EA6-DF929625EA0E}">
        <p15:presenceInfo xmlns:p15="http://schemas.microsoft.com/office/powerpoint/2012/main" userId="S::StalcupR@ode.oregon.gov::325a5f88-1b85-42e5-9c3d-2f84931da3d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5376" autoAdjust="0"/>
  </p:normalViewPr>
  <p:slideViewPr>
    <p:cSldViewPr snapToGrid="0">
      <p:cViewPr varScale="1">
        <p:scale>
          <a:sx n="55" d="100"/>
          <a:sy n="55" d="100"/>
        </p:scale>
        <p:origin x="271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notesMaster" Target="notesMasters/notesMaster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oregon.gov/oha/PH/BIRTHDEATHCERTIFICATES/SURVEYS/Pages/student-health-survey.aspx"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430560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10</a:t>
            </a:fld>
            <a:endParaRPr lang="en-US"/>
          </a:p>
        </p:txBody>
      </p:sp>
    </p:spTree>
    <p:extLst>
      <p:ext uri="{BB962C8B-B14F-4D97-AF65-F5344CB8AC3E}">
        <p14:creationId xmlns:p14="http://schemas.microsoft.com/office/powerpoint/2010/main" val="3112404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11</a:t>
            </a:fld>
            <a:endParaRPr lang="en-US"/>
          </a:p>
        </p:txBody>
      </p:sp>
    </p:spTree>
    <p:extLst>
      <p:ext uri="{BB962C8B-B14F-4D97-AF65-F5344CB8AC3E}">
        <p14:creationId xmlns:p14="http://schemas.microsoft.com/office/powerpoint/2010/main" val="36977145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873">
              <a:defRPr/>
            </a:pPr>
            <a:r>
              <a:rPr lang="en-US" dirty="0"/>
              <a:t>Read Slide.</a:t>
            </a:r>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12</a:t>
            </a:fld>
            <a:endParaRPr lang="en-US"/>
          </a:p>
        </p:txBody>
      </p:sp>
    </p:spTree>
    <p:extLst>
      <p:ext uri="{BB962C8B-B14F-4D97-AF65-F5344CB8AC3E}">
        <p14:creationId xmlns:p14="http://schemas.microsoft.com/office/powerpoint/2010/main" val="2457519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13</a:t>
            </a:fld>
            <a:endParaRPr lang="en-US"/>
          </a:p>
        </p:txBody>
      </p:sp>
    </p:spTree>
    <p:extLst>
      <p:ext uri="{BB962C8B-B14F-4D97-AF65-F5344CB8AC3E}">
        <p14:creationId xmlns:p14="http://schemas.microsoft.com/office/powerpoint/2010/main" val="3250555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14</a:t>
            </a:fld>
            <a:endParaRPr lang="en-US"/>
          </a:p>
        </p:txBody>
      </p:sp>
    </p:spTree>
    <p:extLst>
      <p:ext uri="{BB962C8B-B14F-4D97-AF65-F5344CB8AC3E}">
        <p14:creationId xmlns:p14="http://schemas.microsoft.com/office/powerpoint/2010/main" val="23295361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15</a:t>
            </a:fld>
            <a:endParaRPr lang="en-US"/>
          </a:p>
        </p:txBody>
      </p:sp>
    </p:spTree>
    <p:extLst>
      <p:ext uri="{BB962C8B-B14F-4D97-AF65-F5344CB8AC3E}">
        <p14:creationId xmlns:p14="http://schemas.microsoft.com/office/powerpoint/2010/main" val="23081887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16</a:t>
            </a:fld>
            <a:endParaRPr lang="en-US"/>
          </a:p>
        </p:txBody>
      </p:sp>
    </p:spTree>
    <p:extLst>
      <p:ext uri="{BB962C8B-B14F-4D97-AF65-F5344CB8AC3E}">
        <p14:creationId xmlns:p14="http://schemas.microsoft.com/office/powerpoint/2010/main" val="24737153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406316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18</a:t>
            </a:fld>
            <a:endParaRPr lang="en-US"/>
          </a:p>
        </p:txBody>
      </p:sp>
    </p:spTree>
    <p:extLst>
      <p:ext uri="{BB962C8B-B14F-4D97-AF65-F5344CB8AC3E}">
        <p14:creationId xmlns:p14="http://schemas.microsoft.com/office/powerpoint/2010/main" val="9773984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The All Tab is the other choice when you open ADI. This tab will list all validations open</a:t>
            </a:r>
            <a:r>
              <a:rPr lang="en-US" baseline="0" dirty="0"/>
              <a:t> and closed. Class Size is blue because my cursor was hovering over when I made the screenshot. The new updates are again at the top. Next down is “My validations.” Near to the bottom of the scroll are the “No Permissions” and “Archived” validations and collections. I will come back to those last two in a moment.</a:t>
            </a: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75598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2</a:t>
            </a:fld>
            <a:endParaRPr lang="en-US"/>
          </a:p>
        </p:txBody>
      </p:sp>
    </p:spTree>
    <p:extLst>
      <p:ext uri="{BB962C8B-B14F-4D97-AF65-F5344CB8AC3E}">
        <p14:creationId xmlns:p14="http://schemas.microsoft.com/office/powerpoint/2010/main" val="42419826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20</a:t>
            </a:fld>
            <a:endParaRPr lang="en-US"/>
          </a:p>
        </p:txBody>
      </p:sp>
    </p:spTree>
    <p:extLst>
      <p:ext uri="{BB962C8B-B14F-4D97-AF65-F5344CB8AC3E}">
        <p14:creationId xmlns:p14="http://schemas.microsoft.com/office/powerpoint/2010/main" val="13255534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21</a:t>
            </a:fld>
            <a:endParaRPr lang="en-US"/>
          </a:p>
        </p:txBody>
      </p:sp>
    </p:spTree>
    <p:extLst>
      <p:ext uri="{BB962C8B-B14F-4D97-AF65-F5344CB8AC3E}">
        <p14:creationId xmlns:p14="http://schemas.microsoft.com/office/powerpoint/2010/main" val="25124574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22</a:t>
            </a:fld>
            <a:endParaRPr lang="en-US"/>
          </a:p>
        </p:txBody>
      </p:sp>
    </p:spTree>
    <p:extLst>
      <p:ext uri="{BB962C8B-B14F-4D97-AF65-F5344CB8AC3E}">
        <p14:creationId xmlns:p14="http://schemas.microsoft.com/office/powerpoint/2010/main" val="40207655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23</a:t>
            </a:fld>
            <a:endParaRPr lang="en-US"/>
          </a:p>
        </p:txBody>
      </p:sp>
    </p:spTree>
    <p:extLst>
      <p:ext uri="{BB962C8B-B14F-4D97-AF65-F5344CB8AC3E}">
        <p14:creationId xmlns:p14="http://schemas.microsoft.com/office/powerpoint/2010/main" val="34262806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24</a:t>
            </a:fld>
            <a:endParaRPr lang="en-US"/>
          </a:p>
        </p:txBody>
      </p:sp>
    </p:spTree>
    <p:extLst>
      <p:ext uri="{BB962C8B-B14F-4D97-AF65-F5344CB8AC3E}">
        <p14:creationId xmlns:p14="http://schemas.microsoft.com/office/powerpoint/2010/main" val="29927269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25</a:t>
            </a:fld>
            <a:endParaRPr lang="en-US"/>
          </a:p>
        </p:txBody>
      </p:sp>
    </p:spTree>
    <p:extLst>
      <p:ext uri="{BB962C8B-B14F-4D97-AF65-F5344CB8AC3E}">
        <p14:creationId xmlns:p14="http://schemas.microsoft.com/office/powerpoint/2010/main" val="36581018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26</a:t>
            </a:fld>
            <a:endParaRPr lang="en-US"/>
          </a:p>
        </p:txBody>
      </p:sp>
    </p:spTree>
    <p:extLst>
      <p:ext uri="{BB962C8B-B14F-4D97-AF65-F5344CB8AC3E}">
        <p14:creationId xmlns:p14="http://schemas.microsoft.com/office/powerpoint/2010/main" val="14810571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27</a:t>
            </a:fld>
            <a:endParaRPr lang="en-US"/>
          </a:p>
        </p:txBody>
      </p:sp>
    </p:spTree>
    <p:extLst>
      <p:ext uri="{BB962C8B-B14F-4D97-AF65-F5344CB8AC3E}">
        <p14:creationId xmlns:p14="http://schemas.microsoft.com/office/powerpoint/2010/main" val="21642288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28</a:t>
            </a:fld>
            <a:endParaRPr lang="en-US"/>
          </a:p>
        </p:txBody>
      </p:sp>
    </p:spTree>
    <p:extLst>
      <p:ext uri="{BB962C8B-B14F-4D97-AF65-F5344CB8AC3E}">
        <p14:creationId xmlns:p14="http://schemas.microsoft.com/office/powerpoint/2010/main" val="1481943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16258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80" name="Google Shape;58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30</a:t>
            </a:fld>
            <a:endParaRPr lang="en-US"/>
          </a:p>
        </p:txBody>
      </p:sp>
    </p:spTree>
    <p:extLst>
      <p:ext uri="{BB962C8B-B14F-4D97-AF65-F5344CB8AC3E}">
        <p14:creationId xmlns:p14="http://schemas.microsoft.com/office/powerpoint/2010/main" val="1850411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31</a:t>
            </a:fld>
            <a:endParaRPr lang="en-US"/>
          </a:p>
        </p:txBody>
      </p:sp>
    </p:spTree>
    <p:extLst>
      <p:ext uri="{BB962C8B-B14F-4D97-AF65-F5344CB8AC3E}">
        <p14:creationId xmlns:p14="http://schemas.microsoft.com/office/powerpoint/2010/main" val="9009802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4205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747006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34</a:t>
            </a:fld>
            <a:endParaRPr lang="en-US"/>
          </a:p>
        </p:txBody>
      </p:sp>
    </p:spTree>
    <p:extLst>
      <p:ext uri="{BB962C8B-B14F-4D97-AF65-F5344CB8AC3E}">
        <p14:creationId xmlns:p14="http://schemas.microsoft.com/office/powerpoint/2010/main" val="39807386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0" name="Google Shape;69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8" name="Google Shape;588;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589" name="Google Shape;589;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1d97e7d1962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3" name="Google Shape;603;g1d97e7d1962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dirty="0"/>
              <a:t>Please note: </a:t>
            </a:r>
            <a:endParaRPr dirty="0"/>
          </a:p>
          <a:p>
            <a:pPr marL="0" lvl="0" indent="0" algn="l" rtl="0">
              <a:spcBef>
                <a:spcPts val="0"/>
              </a:spcBef>
              <a:spcAft>
                <a:spcPts val="0"/>
              </a:spcAft>
              <a:buClr>
                <a:schemeClr val="dk1"/>
              </a:buClr>
              <a:buSzPts val="1200"/>
              <a:buFont typeface="Calibri"/>
              <a:buNone/>
            </a:pPr>
            <a:r>
              <a:rPr lang="en-US" dirty="0"/>
              <a:t>* Sexual Orientation and Gender Identity demographic data comes from the </a:t>
            </a:r>
            <a:r>
              <a:rPr lang="en-US" u="sng" dirty="0">
                <a:solidFill>
                  <a:srgbClr val="1B75BC"/>
                </a:solidFill>
                <a:hlinkClick r:id="rId3">
                  <a:extLst>
                    <a:ext uri="{A12FA001-AC4F-418D-AE19-62706E023703}">
                      <ahyp:hlinkClr xmlns:ahyp="http://schemas.microsoft.com/office/drawing/2018/hyperlinkcolor" val="tx"/>
                    </a:ext>
                  </a:extLst>
                </a:hlinkClick>
              </a:rPr>
              <a:t>2022 Oregon Student Health Survey</a:t>
            </a:r>
            <a:r>
              <a:rPr lang="en-US" dirty="0"/>
              <a:t>, voluntarily taken by 6th, 8th, and 11th grade students in Oregon. </a:t>
            </a:r>
            <a:endParaRPr dirty="0"/>
          </a:p>
          <a:p>
            <a:pPr marL="0" lvl="0" indent="0" algn="l" rtl="0">
              <a:spcBef>
                <a:spcPts val="0"/>
              </a:spcBef>
              <a:spcAft>
                <a:spcPts val="0"/>
              </a:spcAft>
              <a:buClr>
                <a:schemeClr val="dk1"/>
              </a:buClr>
              <a:buSzPts val="1200"/>
              <a:buFont typeface="Calibri"/>
              <a:buNone/>
            </a:pPr>
            <a:r>
              <a:rPr lang="en-US" dirty="0">
                <a:solidFill>
                  <a:srgbClr val="595959"/>
                </a:solidFill>
              </a:rPr>
              <a:t>† </a:t>
            </a:r>
            <a:r>
              <a:rPr lang="en-US" dirty="0"/>
              <a:t>“Student demographic data reported using the federally defined race/ethnicity groups. Federal reporting guidelines require states to report students who identify as Hispanic or Latino/a/x as such, even if the student also holds other racial identities. Similarly, if a student does not identify as Hispanic or Latino/a/x and holds more than one racial identity, under federal reporting guidelines, that student is categorized as Multiracial.” (ODE Report Card 2021-22, pg. 17) </a:t>
            </a:r>
            <a:endParaRPr dirty="0"/>
          </a:p>
          <a:p>
            <a:pPr marL="0" lvl="0" indent="0" algn="l" rtl="0">
              <a:spcBef>
                <a:spcPts val="0"/>
              </a:spcBef>
              <a:spcAft>
                <a:spcPts val="0"/>
              </a:spcAft>
              <a:buClr>
                <a:schemeClr val="dk1"/>
              </a:buClr>
              <a:buSzPts val="1200"/>
              <a:buFont typeface="Calibri"/>
              <a:buNone/>
            </a:pPr>
            <a:endParaRPr dirty="0"/>
          </a:p>
        </p:txBody>
      </p:sp>
      <p:sp>
        <p:nvSpPr>
          <p:cNvPr id="604" name="Google Shape;604;g1d97e7d1962_0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23" name="Google Shape;62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7</a:t>
            </a:fld>
            <a:endParaRPr lang="en-US"/>
          </a:p>
        </p:txBody>
      </p:sp>
    </p:spTree>
    <p:extLst>
      <p:ext uri="{BB962C8B-B14F-4D97-AF65-F5344CB8AC3E}">
        <p14:creationId xmlns:p14="http://schemas.microsoft.com/office/powerpoint/2010/main" val="403463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8</a:t>
            </a:fld>
            <a:endParaRPr lang="en-US"/>
          </a:p>
        </p:txBody>
      </p:sp>
    </p:spTree>
    <p:extLst>
      <p:ext uri="{BB962C8B-B14F-4D97-AF65-F5344CB8AC3E}">
        <p14:creationId xmlns:p14="http://schemas.microsoft.com/office/powerpoint/2010/main" val="2319278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9</a:t>
            </a:fld>
            <a:endParaRPr lang="en-US"/>
          </a:p>
        </p:txBody>
      </p:sp>
    </p:spTree>
    <p:extLst>
      <p:ext uri="{BB962C8B-B14F-4D97-AF65-F5344CB8AC3E}">
        <p14:creationId xmlns:p14="http://schemas.microsoft.com/office/powerpoint/2010/main" val="1162745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Large Type">
  <p:cSld name="Large Type">
    <p:bg>
      <p:bgPr>
        <a:solidFill>
          <a:schemeClr val="dk2"/>
        </a:solidFill>
        <a:effectLst/>
      </p:bgPr>
    </p:bg>
    <p:spTree>
      <p:nvGrpSpPr>
        <p:cNvPr id="1" name="Shape 301"/>
        <p:cNvGrpSpPr/>
        <p:nvPr/>
      </p:nvGrpSpPr>
      <p:grpSpPr>
        <a:xfrm>
          <a:off x="0" y="0"/>
          <a:ext cx="0" cy="0"/>
          <a:chOff x="0" y="0"/>
          <a:chExt cx="0" cy="0"/>
        </a:xfrm>
      </p:grpSpPr>
      <p:sp>
        <p:nvSpPr>
          <p:cNvPr id="302" name="Google Shape;302;p38"/>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03" name="Google Shape;303;p38"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304" name="Google Shape;304;p38"/>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2"/>
              </a:buClr>
              <a:buSzPts val="12000"/>
              <a:buFont typeface="Calibri"/>
              <a:buNone/>
              <a:defRPr sz="12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5" name="Google Shape;305;p38"/>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6" name="Google Shape;306;p38"/>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7" name="Google Shape;307;p38"/>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08" name="Google Shape;308;p38"/>
          <p:cNvSpPr txBox="1">
            <a:spLocks noGrp="1"/>
          </p:cNvSpPr>
          <p:nvPr>
            <p:ph type="subTitle" idx="1"/>
          </p:nvPr>
        </p:nvSpPr>
        <p:spPr>
          <a:xfrm>
            <a:off x="1524000" y="4003184"/>
            <a:ext cx="9144000" cy="880607"/>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2"/>
              </a:buClr>
              <a:buSzPts val="2400"/>
              <a:buNone/>
              <a:defRPr sz="2400">
                <a:solidFill>
                  <a:schemeClr val="dk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dk2"/>
        </a:solidFill>
        <a:effectLst/>
      </p:bgPr>
    </p:bg>
    <p:spTree>
      <p:nvGrpSpPr>
        <p:cNvPr id="1" name="Shape 309"/>
        <p:cNvGrpSpPr/>
        <p:nvPr/>
      </p:nvGrpSpPr>
      <p:grpSpPr>
        <a:xfrm>
          <a:off x="0" y="0"/>
          <a:ext cx="0" cy="0"/>
          <a:chOff x="0" y="0"/>
          <a:chExt cx="0" cy="0"/>
        </a:xfrm>
      </p:grpSpPr>
      <p:sp>
        <p:nvSpPr>
          <p:cNvPr id="310" name="Google Shape;310;p39"/>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11" name="Google Shape;311;p39"/>
          <p:cNvSpPr/>
          <p:nvPr/>
        </p:nvSpPr>
        <p:spPr>
          <a:xfrm>
            <a:off x="206188" y="5948082"/>
            <a:ext cx="11775141" cy="699247"/>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12" name="Google Shape;312;p39"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313" name="Google Shape;313;p39"/>
          <p:cNvSpPr txBox="1">
            <a:spLocks noGrp="1"/>
          </p:cNvSpPr>
          <p:nvPr>
            <p:ph type="ctrTitle"/>
          </p:nvPr>
        </p:nvSpPr>
        <p:spPr>
          <a:xfrm>
            <a:off x="1524000" y="2486701"/>
            <a:ext cx="9144000" cy="102326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2"/>
              </a:buClr>
              <a:buSzPts val="5400"/>
              <a:buFont typeface="Calibri"/>
              <a:buNone/>
              <a:defRPr sz="54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4" name="Google Shape;314;p3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2"/>
              </a:buClr>
              <a:buSzPts val="2400"/>
              <a:buNone/>
              <a:defRPr sz="2400">
                <a:solidFill>
                  <a:schemeClr val="dk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15" name="Google Shape;315;p39"/>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6" name="Google Shape;316;p39"/>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7" name="Google Shape;317;p39"/>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18" name="Google Shape;318;p39" descr="Oregon Department of Education Logo"/>
          <p:cNvPicPr preferRelativeResize="0"/>
          <p:nvPr/>
        </p:nvPicPr>
        <p:blipFill rotWithShape="1">
          <a:blip r:embed="rId3">
            <a:alphaModFix/>
          </a:blip>
          <a:srcRect/>
          <a:stretch/>
        </p:blipFill>
        <p:spPr>
          <a:xfrm>
            <a:off x="5033770" y="214049"/>
            <a:ext cx="2124460" cy="2167132"/>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bg>
      <p:bgPr>
        <a:solidFill>
          <a:schemeClr val="dk2"/>
        </a:solidFill>
        <a:effectLst/>
      </p:bgPr>
    </p:bg>
    <p:spTree>
      <p:nvGrpSpPr>
        <p:cNvPr id="1" name="Shape 319"/>
        <p:cNvGrpSpPr/>
        <p:nvPr/>
      </p:nvGrpSpPr>
      <p:grpSpPr>
        <a:xfrm>
          <a:off x="0" y="0"/>
          <a:ext cx="0" cy="0"/>
          <a:chOff x="0" y="0"/>
          <a:chExt cx="0" cy="0"/>
        </a:xfrm>
      </p:grpSpPr>
      <p:sp>
        <p:nvSpPr>
          <p:cNvPr id="320" name="Google Shape;320;p40"/>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21" name="Google Shape;321;p40"/>
          <p:cNvSpPr/>
          <p:nvPr/>
        </p:nvSpPr>
        <p:spPr>
          <a:xfrm>
            <a:off x="206187" y="2488757"/>
            <a:ext cx="11775141" cy="1900363"/>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chemeClr val="lt1"/>
              </a:solidFill>
              <a:latin typeface="Calibri"/>
              <a:ea typeface="Calibri"/>
              <a:cs typeface="Calibri"/>
              <a:sym typeface="Calibri"/>
            </a:endParaRPr>
          </a:p>
        </p:txBody>
      </p:sp>
      <p:sp>
        <p:nvSpPr>
          <p:cNvPr id="322" name="Google Shape;322;p40"/>
          <p:cNvSpPr txBox="1">
            <a:spLocks noGrp="1"/>
          </p:cNvSpPr>
          <p:nvPr>
            <p:ph type="ctrTitle"/>
          </p:nvPr>
        </p:nvSpPr>
        <p:spPr>
          <a:xfrm>
            <a:off x="717177" y="2488757"/>
            <a:ext cx="10784542" cy="19003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2"/>
              </a:buClr>
              <a:buSzPts val="6800"/>
              <a:buFont typeface="Calibri"/>
              <a:buNone/>
              <a:defRPr sz="68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3" name="Google Shape;323;p40"/>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4" name="Google Shape;324;p40"/>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5" name="Google Shape;325;p40"/>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26" name="Google Shape;326;p40" descr="Oregon Department of Education Logo"/>
          <p:cNvPicPr preferRelativeResize="0"/>
          <p:nvPr/>
        </p:nvPicPr>
        <p:blipFill rotWithShape="1">
          <a:blip r:embed="rId2">
            <a:alphaModFix/>
          </a:blip>
          <a:srcRect/>
          <a:stretch/>
        </p:blipFill>
        <p:spPr>
          <a:xfrm>
            <a:off x="5033770" y="214049"/>
            <a:ext cx="2124460" cy="2167132"/>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Bar and Content">
  <p:cSld name="Title Bar and Content">
    <p:bg>
      <p:bgPr>
        <a:solidFill>
          <a:schemeClr val="dk2"/>
        </a:solidFill>
        <a:effectLst/>
      </p:bgPr>
    </p:bg>
    <p:spTree>
      <p:nvGrpSpPr>
        <p:cNvPr id="1" name="Shape 327"/>
        <p:cNvGrpSpPr/>
        <p:nvPr/>
      </p:nvGrpSpPr>
      <p:grpSpPr>
        <a:xfrm>
          <a:off x="0" y="0"/>
          <a:ext cx="0" cy="0"/>
          <a:chOff x="0" y="0"/>
          <a:chExt cx="0" cy="0"/>
        </a:xfrm>
      </p:grpSpPr>
      <p:sp>
        <p:nvSpPr>
          <p:cNvPr id="328" name="Google Shape;328;p41"/>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29" name="Google Shape;329;p41"/>
          <p:cNvSpPr/>
          <p:nvPr/>
        </p:nvSpPr>
        <p:spPr>
          <a:xfrm>
            <a:off x="206188" y="215153"/>
            <a:ext cx="11775141" cy="1397364"/>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30" name="Google Shape;330;p41"/>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1" name="Google Shape;331;p41"/>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2" name="Google Shape;332;p41"/>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3" name="Google Shape;333;p41"/>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34" name="Google Shape;334;p41"/>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Content with Caption">
  <p:cSld name="Content with Caption">
    <p:bg>
      <p:bgPr>
        <a:solidFill>
          <a:schemeClr val="dk2"/>
        </a:solidFill>
        <a:effectLst/>
      </p:bgPr>
    </p:bg>
    <p:spTree>
      <p:nvGrpSpPr>
        <p:cNvPr id="1" name="Shape 335"/>
        <p:cNvGrpSpPr/>
        <p:nvPr/>
      </p:nvGrpSpPr>
      <p:grpSpPr>
        <a:xfrm>
          <a:off x="0" y="0"/>
          <a:ext cx="0" cy="0"/>
          <a:chOff x="0" y="0"/>
          <a:chExt cx="0" cy="0"/>
        </a:xfrm>
      </p:grpSpPr>
      <p:sp>
        <p:nvSpPr>
          <p:cNvPr id="336" name="Google Shape;336;p42"/>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37" name="Google Shape;337;p42"/>
          <p:cNvSpPr/>
          <p:nvPr/>
        </p:nvSpPr>
        <p:spPr>
          <a:xfrm>
            <a:off x="206189" y="215153"/>
            <a:ext cx="4730470" cy="6432176"/>
          </a:xfrm>
          <a:prstGeom prst="rect">
            <a:avLst/>
          </a:prstGeom>
          <a:solidFill>
            <a:srgbClr val="E7F5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38" name="Google Shape;338;p42"/>
          <p:cNvSpPr txBox="1">
            <a:spLocks noGrp="1"/>
          </p:cNvSpPr>
          <p:nvPr>
            <p:ph type="title"/>
          </p:nvPr>
        </p:nvSpPr>
        <p:spPr>
          <a:xfrm>
            <a:off x="717177" y="779646"/>
            <a:ext cx="3931826" cy="2529812"/>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2"/>
              </a:buClr>
              <a:buSzPts val="4400"/>
              <a:buFont typeface="Calibri"/>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9" name="Google Shape;339;p42"/>
          <p:cNvSpPr txBox="1">
            <a:spLocks noGrp="1"/>
          </p:cNvSpPr>
          <p:nvPr>
            <p:ph type="body" idx="1"/>
          </p:nvPr>
        </p:nvSpPr>
        <p:spPr>
          <a:xfrm>
            <a:off x="5183188" y="779647"/>
            <a:ext cx="6172200" cy="5081404"/>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40" name="Google Shape;340;p42"/>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1" name="Google Shape;341;p42"/>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2" name="Google Shape;342;p42"/>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43" name="Google Shape;343;p42"/>
          <p:cNvSpPr>
            <a:spLocks noGrp="1"/>
          </p:cNvSpPr>
          <p:nvPr>
            <p:ph type="pic" idx="2"/>
          </p:nvPr>
        </p:nvSpPr>
        <p:spPr>
          <a:xfrm>
            <a:off x="717177" y="3540125"/>
            <a:ext cx="3931826" cy="2320926"/>
          </a:xfrm>
          <a:prstGeom prst="rect">
            <a:avLst/>
          </a:prstGeom>
          <a:noFill/>
          <a:ln>
            <a:no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solidFill>
          <a:schemeClr val="dk2"/>
        </a:solidFill>
        <a:effectLst/>
      </p:bgPr>
    </p:bg>
    <p:spTree>
      <p:nvGrpSpPr>
        <p:cNvPr id="1" name="Shape 344"/>
        <p:cNvGrpSpPr/>
        <p:nvPr/>
      </p:nvGrpSpPr>
      <p:grpSpPr>
        <a:xfrm>
          <a:off x="0" y="0"/>
          <a:ext cx="0" cy="0"/>
          <a:chOff x="0" y="0"/>
          <a:chExt cx="0" cy="0"/>
        </a:xfrm>
      </p:grpSpPr>
      <p:sp>
        <p:nvSpPr>
          <p:cNvPr id="345" name="Google Shape;345;p43"/>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6" name="Google Shape;346;p43"/>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7" name="Google Shape;347;p43"/>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8" name="Google Shape;348;p43"/>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9" name="Google Shape;349;p43"/>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bg>
      <p:bgPr>
        <a:solidFill>
          <a:schemeClr val="dk2"/>
        </a:solidFill>
        <a:effectLst/>
      </p:bgPr>
    </p:bg>
    <p:spTree>
      <p:nvGrpSpPr>
        <p:cNvPr id="1" name="Shape 350"/>
        <p:cNvGrpSpPr/>
        <p:nvPr/>
      </p:nvGrpSpPr>
      <p:grpSpPr>
        <a:xfrm>
          <a:off x="0" y="0"/>
          <a:ext cx="0" cy="0"/>
          <a:chOff x="0" y="0"/>
          <a:chExt cx="0" cy="0"/>
        </a:xfrm>
      </p:grpSpPr>
      <p:sp>
        <p:nvSpPr>
          <p:cNvPr id="351" name="Google Shape;351;p44"/>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2" name="Google Shape;352;p44"/>
          <p:cNvSpPr txBox="1">
            <a:spLocks noGrp="1"/>
          </p:cNvSpPr>
          <p:nvPr>
            <p:ph type="body" idx="1"/>
          </p:nvPr>
        </p:nvSpPr>
        <p:spPr>
          <a:xfrm>
            <a:off x="717176" y="1825625"/>
            <a:ext cx="5302624"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3" name="Google Shape;353;p44"/>
          <p:cNvSpPr txBox="1">
            <a:spLocks noGrp="1"/>
          </p:cNvSpPr>
          <p:nvPr>
            <p:ph type="body" idx="2"/>
          </p:nvPr>
        </p:nvSpPr>
        <p:spPr>
          <a:xfrm>
            <a:off x="6172200" y="1825625"/>
            <a:ext cx="5329518"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4" name="Google Shape;354;p44"/>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5" name="Google Shape;355;p44"/>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6" name="Google Shape;356;p44"/>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p:cSld name="Comparison">
    <p:bg>
      <p:bgPr>
        <a:solidFill>
          <a:schemeClr val="dk2"/>
        </a:solidFill>
        <a:effectLst/>
      </p:bgPr>
    </p:bg>
    <p:spTree>
      <p:nvGrpSpPr>
        <p:cNvPr id="1" name="Shape 357"/>
        <p:cNvGrpSpPr/>
        <p:nvPr/>
      </p:nvGrpSpPr>
      <p:grpSpPr>
        <a:xfrm>
          <a:off x="0" y="0"/>
          <a:ext cx="0" cy="0"/>
          <a:chOff x="0" y="0"/>
          <a:chExt cx="0" cy="0"/>
        </a:xfrm>
      </p:grpSpPr>
      <p:sp>
        <p:nvSpPr>
          <p:cNvPr id="358" name="Google Shape;358;p45"/>
          <p:cNvSpPr txBox="1">
            <a:spLocks noGrp="1"/>
          </p:cNvSpPr>
          <p:nvPr>
            <p:ph type="body" idx="1"/>
          </p:nvPr>
        </p:nvSpPr>
        <p:spPr>
          <a:xfrm>
            <a:off x="717176" y="1681163"/>
            <a:ext cx="5280399"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3200"/>
              <a:buNone/>
              <a:defRPr sz="3200" b="0">
                <a:solidFill>
                  <a:schemeClr val="dk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59" name="Google Shape;359;p45"/>
          <p:cNvSpPr txBox="1">
            <a:spLocks noGrp="1"/>
          </p:cNvSpPr>
          <p:nvPr>
            <p:ph type="body" idx="2"/>
          </p:nvPr>
        </p:nvSpPr>
        <p:spPr>
          <a:xfrm>
            <a:off x="717176" y="2505075"/>
            <a:ext cx="5280399"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0" name="Google Shape;360;p45"/>
          <p:cNvSpPr txBox="1">
            <a:spLocks noGrp="1"/>
          </p:cNvSpPr>
          <p:nvPr>
            <p:ph type="body" idx="3"/>
          </p:nvPr>
        </p:nvSpPr>
        <p:spPr>
          <a:xfrm>
            <a:off x="6172200" y="1681163"/>
            <a:ext cx="5329518"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2"/>
              </a:buClr>
              <a:buSzPts val="3200"/>
              <a:buNone/>
              <a:defRPr sz="3200" b="0">
                <a:solidFill>
                  <a:schemeClr val="dk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1" name="Google Shape;361;p45"/>
          <p:cNvSpPr txBox="1">
            <a:spLocks noGrp="1"/>
          </p:cNvSpPr>
          <p:nvPr>
            <p:ph type="body" idx="4"/>
          </p:nvPr>
        </p:nvSpPr>
        <p:spPr>
          <a:xfrm>
            <a:off x="6172200" y="2505075"/>
            <a:ext cx="5329518"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2" name="Google Shape;362;p45"/>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3" name="Google Shape;363;p45"/>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4" name="Google Shape;364;p45"/>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65" name="Google Shape;365;p45"/>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Title Only">
  <p:cSld name="Title Only">
    <p:bg>
      <p:bgPr>
        <a:solidFill>
          <a:schemeClr val="dk2"/>
        </a:solidFill>
        <a:effectLst/>
      </p:bgPr>
    </p:bg>
    <p:spTree>
      <p:nvGrpSpPr>
        <p:cNvPr id="1" name="Shape 366"/>
        <p:cNvGrpSpPr/>
        <p:nvPr/>
      </p:nvGrpSpPr>
      <p:grpSpPr>
        <a:xfrm>
          <a:off x="0" y="0"/>
          <a:ext cx="0" cy="0"/>
          <a:chOff x="0" y="0"/>
          <a:chExt cx="0" cy="0"/>
        </a:xfrm>
      </p:grpSpPr>
      <p:sp>
        <p:nvSpPr>
          <p:cNvPr id="367" name="Google Shape;367;p46"/>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68" name="Google Shape;368;p46"/>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9" name="Google Shape;369;p46"/>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0" name="Google Shape;370;p46"/>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71" name="Google Shape;371;p46"/>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Blank">
  <p:cSld name="Blank">
    <p:bg>
      <p:bgPr>
        <a:solidFill>
          <a:schemeClr val="dk2"/>
        </a:solidFill>
        <a:effectLst/>
      </p:bgPr>
    </p:bg>
    <p:spTree>
      <p:nvGrpSpPr>
        <p:cNvPr id="1" name="Shape 372"/>
        <p:cNvGrpSpPr/>
        <p:nvPr/>
      </p:nvGrpSpPr>
      <p:grpSpPr>
        <a:xfrm>
          <a:off x="0" y="0"/>
          <a:ext cx="0" cy="0"/>
          <a:chOff x="0" y="0"/>
          <a:chExt cx="0" cy="0"/>
        </a:xfrm>
      </p:grpSpPr>
      <p:sp>
        <p:nvSpPr>
          <p:cNvPr id="373" name="Google Shape;373;p47"/>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v</a:t>
            </a:r>
            <a:endParaRPr sz="1800" b="0" i="0" u="none" strike="noStrike" cap="none">
              <a:solidFill>
                <a:schemeClr val="lt1"/>
              </a:solidFill>
              <a:latin typeface="Calibri"/>
              <a:ea typeface="Calibri"/>
              <a:cs typeface="Calibri"/>
              <a:sym typeface="Calibri"/>
            </a:endParaRPr>
          </a:p>
        </p:txBody>
      </p:sp>
      <p:sp>
        <p:nvSpPr>
          <p:cNvPr id="374" name="Google Shape;374;p47"/>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5" name="Google Shape;375;p47"/>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6" name="Google Shape;376;p47"/>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377" name="Google Shape;377;p47"/>
          <p:cNvSpPr txBox="1">
            <a:spLocks noGrp="1"/>
          </p:cNvSpPr>
          <p:nvPr>
            <p:ph type="body" idx="1"/>
          </p:nvPr>
        </p:nvSpPr>
        <p:spPr>
          <a:xfrm>
            <a:off x="717176" y="659958"/>
            <a:ext cx="10784542" cy="539893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4"/>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
          <p:cNvSpPr txBox="1">
            <a:spLocks noGrp="1"/>
          </p:cNvSpPr>
          <p:nvPr>
            <p:ph type="body" idx="1"/>
          </p:nvPr>
        </p:nvSpPr>
        <p:spPr>
          <a:xfrm>
            <a:off x="717176" y="1825625"/>
            <a:ext cx="5302624"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
          <p:cNvSpPr txBox="1">
            <a:spLocks noGrp="1"/>
          </p:cNvSpPr>
          <p:nvPr>
            <p:ph type="body" idx="2"/>
          </p:nvPr>
        </p:nvSpPr>
        <p:spPr>
          <a:xfrm>
            <a:off x="6172200" y="1825625"/>
            <a:ext cx="5329518" cy="410604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4"/>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Follow Us">
  <p:cSld name="Follow Us">
    <p:bg>
      <p:bgPr>
        <a:solidFill>
          <a:schemeClr val="dk2"/>
        </a:solidFill>
        <a:effectLst/>
      </p:bgPr>
    </p:bg>
    <p:spTree>
      <p:nvGrpSpPr>
        <p:cNvPr id="1" name="Shape 378"/>
        <p:cNvGrpSpPr/>
        <p:nvPr/>
      </p:nvGrpSpPr>
      <p:grpSpPr>
        <a:xfrm>
          <a:off x="0" y="0"/>
          <a:ext cx="0" cy="0"/>
          <a:chOff x="0" y="0"/>
          <a:chExt cx="0" cy="0"/>
        </a:xfrm>
      </p:grpSpPr>
      <p:sp>
        <p:nvSpPr>
          <p:cNvPr id="379" name="Google Shape;379;p48"/>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80" name="Google Shape;380;p48"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381" name="Google Shape;381;p48"/>
          <p:cNvSpPr txBox="1">
            <a:spLocks noGrp="1"/>
          </p:cNvSpPr>
          <p:nvPr>
            <p:ph type="ctrTitle"/>
          </p:nvPr>
        </p:nvSpPr>
        <p:spPr>
          <a:xfrm>
            <a:off x="1524000" y="1499125"/>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2"/>
              </a:buClr>
              <a:buSzPts val="12000"/>
              <a:buFont typeface="Calibri"/>
              <a:buNone/>
              <a:defRPr sz="12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2" name="Google Shape;382;p48"/>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3" name="Google Shape;383;p48"/>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4" name="Google Shape;384;p48"/>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85" name="Google Shape;385;p48"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386" name="Google Shape;386;p48"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387" name="Google Shape;387;p48"/>
          <p:cNvSpPr txBox="1"/>
          <p:nvPr/>
        </p:nvSpPr>
        <p:spPr>
          <a:xfrm>
            <a:off x="2718290" y="4043402"/>
            <a:ext cx="6806709"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b="0" i="0" u="none" strike="noStrike" cap="none">
                <a:solidFill>
                  <a:schemeClr val="accent1"/>
                </a:solidFill>
                <a:latin typeface="Calibri"/>
                <a:ea typeface="Calibri"/>
                <a:cs typeface="Calibri"/>
                <a:sym typeface="Calibri"/>
              </a:rPr>
              <a:t>twitter.com/ORDeptEd | fb.com/ORDeptEd</a:t>
            </a:r>
            <a:endParaRPr sz="2400" b="0" i="0" u="none" strike="noStrike" cap="none">
              <a:solidFill>
                <a:schemeClr val="accent1"/>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91"/>
        <p:cNvGrpSpPr/>
        <p:nvPr/>
      </p:nvGrpSpPr>
      <p:grpSpPr>
        <a:xfrm>
          <a:off x="0" y="0"/>
          <a:ext cx="0" cy="0"/>
          <a:chOff x="0" y="0"/>
          <a:chExt cx="0" cy="0"/>
        </a:xfrm>
      </p:grpSpPr>
      <p:sp>
        <p:nvSpPr>
          <p:cNvPr id="492" name="Google Shape;492;p62"/>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93" name="Google Shape;493;p62"/>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494" name="Google Shape;494;p62"/>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595959"/>
              </a:buClr>
              <a:buSzPts val="1400"/>
              <a:buFont typeface="Calibri"/>
              <a:buNone/>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495" name="Google Shape;495;p62"/>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595959"/>
              </a:buClr>
              <a:buSzPts val="1400"/>
              <a:buFont typeface="Calibri"/>
              <a:buNone/>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496" name="Google Shape;496;p6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1pPr>
            <a:lvl2pPr marL="0" marR="0" lvl="1"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2pPr>
            <a:lvl3pPr marL="0" marR="0" lvl="2"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3pPr>
            <a:lvl4pPr marL="0" marR="0" lvl="3"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4pPr>
            <a:lvl5pPr marL="0" marR="0" lvl="4"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5pPr>
            <a:lvl6pPr marL="0" marR="0" lvl="5"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6pPr>
            <a:lvl7pPr marL="0" marR="0" lvl="6"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7pPr>
            <a:lvl8pPr marL="0" marR="0" lvl="7"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8pPr>
            <a:lvl9pPr marL="0" marR="0" lvl="8"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Follow Us">
  <p:cSld name="Follow Us">
    <p:bg>
      <p:bgPr>
        <a:solidFill>
          <a:schemeClr val="accent1"/>
        </a:solidFill>
        <a:effectLst/>
      </p:bgPr>
    </p:bg>
    <p:spTree>
      <p:nvGrpSpPr>
        <p:cNvPr id="1" name="Shape 497"/>
        <p:cNvGrpSpPr/>
        <p:nvPr/>
      </p:nvGrpSpPr>
      <p:grpSpPr>
        <a:xfrm>
          <a:off x="0" y="0"/>
          <a:ext cx="0" cy="0"/>
          <a:chOff x="0" y="0"/>
          <a:chExt cx="0" cy="0"/>
        </a:xfrm>
      </p:grpSpPr>
      <p:sp>
        <p:nvSpPr>
          <p:cNvPr id="498" name="Google Shape;498;p63"/>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99" name="Google Shape;499;p63"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500" name="Google Shape;500;p63"/>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1"/>
              </a:buClr>
              <a:buSzPts val="12000"/>
              <a:buFont typeface="Calibri"/>
              <a:buNone/>
              <a:defRPr sz="12000">
                <a:solidFill>
                  <a:schemeClr val="accen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01" name="Google Shape;501;p63"/>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595959"/>
              </a:buClr>
              <a:buSzPts val="1400"/>
              <a:buFont typeface="Calibri"/>
              <a:buNone/>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502" name="Google Shape;502;p63"/>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595959"/>
              </a:buClr>
              <a:buSzPts val="1400"/>
              <a:buFont typeface="Calibri"/>
              <a:buNone/>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503" name="Google Shape;503;p63"/>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1pPr>
            <a:lvl2pPr marL="0" marR="0" lvl="1"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2pPr>
            <a:lvl3pPr marL="0" marR="0" lvl="2"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3pPr>
            <a:lvl4pPr marL="0" marR="0" lvl="3"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4pPr>
            <a:lvl5pPr marL="0" marR="0" lvl="4"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5pPr>
            <a:lvl6pPr marL="0" marR="0" lvl="5"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6pPr>
            <a:lvl7pPr marL="0" marR="0" lvl="6"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7pPr>
            <a:lvl8pPr marL="0" marR="0" lvl="7"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8pPr>
            <a:lvl9pPr marL="0" marR="0" lvl="8"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504" name="Google Shape;504;p63" descr="Twitter icon"/>
          <p:cNvPicPr preferRelativeResize="0"/>
          <p:nvPr/>
        </p:nvPicPr>
        <p:blipFill rotWithShape="1">
          <a:blip r:embed="rId3">
            <a:alphaModFix/>
          </a:blip>
          <a:srcRect/>
          <a:stretch/>
        </p:blipFill>
        <p:spPr>
          <a:xfrm>
            <a:off x="2718290" y="4043402"/>
            <a:ext cx="500040" cy="500040"/>
          </a:xfrm>
          <a:prstGeom prst="rect">
            <a:avLst/>
          </a:prstGeom>
          <a:noFill/>
          <a:ln>
            <a:noFill/>
          </a:ln>
        </p:spPr>
      </p:pic>
      <p:pic>
        <p:nvPicPr>
          <p:cNvPr id="505" name="Google Shape;505;p63" descr="Facebook icon"/>
          <p:cNvPicPr preferRelativeResize="0"/>
          <p:nvPr/>
        </p:nvPicPr>
        <p:blipFill rotWithShape="1">
          <a:blip r:embed="rId4">
            <a:alphaModFix/>
          </a:blip>
          <a:srcRect/>
          <a:stretch/>
        </p:blipFill>
        <p:spPr>
          <a:xfrm>
            <a:off x="9024960" y="4043402"/>
            <a:ext cx="500040" cy="500040"/>
          </a:xfrm>
          <a:prstGeom prst="rect">
            <a:avLst/>
          </a:prstGeom>
          <a:noFill/>
          <a:ln>
            <a:noFill/>
          </a:ln>
        </p:spPr>
      </p:pic>
      <p:sp>
        <p:nvSpPr>
          <p:cNvPr id="506" name="Google Shape;506;p63"/>
          <p:cNvSpPr txBox="1"/>
          <p:nvPr/>
        </p:nvSpPr>
        <p:spPr>
          <a:xfrm>
            <a:off x="2718290" y="4043402"/>
            <a:ext cx="68067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1"/>
              </a:buClr>
              <a:buSzPts val="2400"/>
              <a:buFont typeface="Calibri"/>
              <a:buNone/>
            </a:pPr>
            <a:r>
              <a:rPr lang="en-US" sz="2400" b="0" i="0" u="none" strike="noStrike" cap="none">
                <a:solidFill>
                  <a:schemeClr val="accent1"/>
                </a:solidFill>
                <a:latin typeface="Calibri"/>
                <a:ea typeface="Calibri"/>
                <a:cs typeface="Calibri"/>
                <a:sym typeface="Calibri"/>
              </a:rPr>
              <a:t>twitter.com/ORDeptEd | fb.com/ORDeptEd</a:t>
            </a:r>
            <a:endParaRPr sz="2400" b="0" i="0" u="none" strike="noStrike" cap="none">
              <a:solidFill>
                <a:schemeClr val="accent1"/>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07"/>
        <p:cNvGrpSpPr/>
        <p:nvPr/>
      </p:nvGrpSpPr>
      <p:grpSpPr>
        <a:xfrm>
          <a:off x="0" y="0"/>
          <a:ext cx="0" cy="0"/>
          <a:chOff x="0" y="0"/>
          <a:chExt cx="0" cy="0"/>
        </a:xfrm>
      </p:grpSpPr>
      <p:sp>
        <p:nvSpPr>
          <p:cNvPr id="508" name="Google Shape;508;p64"/>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09" name="Google Shape;509;p64"/>
          <p:cNvSpPr txBox="1">
            <a:spLocks noGrp="1"/>
          </p:cNvSpPr>
          <p:nvPr>
            <p:ph type="body" idx="1"/>
          </p:nvPr>
        </p:nvSpPr>
        <p:spPr>
          <a:xfrm>
            <a:off x="717176" y="1825625"/>
            <a:ext cx="5302500" cy="4106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10" name="Google Shape;510;p64"/>
          <p:cNvSpPr txBox="1">
            <a:spLocks noGrp="1"/>
          </p:cNvSpPr>
          <p:nvPr>
            <p:ph type="body" idx="2"/>
          </p:nvPr>
        </p:nvSpPr>
        <p:spPr>
          <a:xfrm>
            <a:off x="6172200" y="1825625"/>
            <a:ext cx="5329500" cy="4106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11" name="Google Shape;511;p64"/>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595959"/>
              </a:buClr>
              <a:buSzPts val="1400"/>
              <a:buFont typeface="Calibri"/>
              <a:buNone/>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512" name="Google Shape;512;p64"/>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595959"/>
              </a:buClr>
              <a:buSzPts val="1400"/>
              <a:buFont typeface="Calibri"/>
              <a:buNone/>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513" name="Google Shape;513;p6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1pPr>
            <a:lvl2pPr marL="0" marR="0" lvl="1"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2pPr>
            <a:lvl3pPr marL="0" marR="0" lvl="2"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3pPr>
            <a:lvl4pPr marL="0" marR="0" lvl="3"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4pPr>
            <a:lvl5pPr marL="0" marR="0" lvl="4"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5pPr>
            <a:lvl6pPr marL="0" marR="0" lvl="5"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6pPr>
            <a:lvl7pPr marL="0" marR="0" lvl="6"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7pPr>
            <a:lvl8pPr marL="0" marR="0" lvl="7"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8pPr>
            <a:lvl9pPr marL="0" marR="0" lvl="8"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accent1"/>
        </a:solidFill>
        <a:effectLst/>
      </p:bgPr>
    </p:bg>
    <p:spTree>
      <p:nvGrpSpPr>
        <p:cNvPr id="1" name="Shape 514"/>
        <p:cNvGrpSpPr/>
        <p:nvPr/>
      </p:nvGrpSpPr>
      <p:grpSpPr>
        <a:xfrm>
          <a:off x="0" y="0"/>
          <a:ext cx="0" cy="0"/>
          <a:chOff x="0" y="0"/>
          <a:chExt cx="0" cy="0"/>
        </a:xfrm>
      </p:grpSpPr>
      <p:sp>
        <p:nvSpPr>
          <p:cNvPr id="515" name="Google Shape;515;p65"/>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16" name="Google Shape;516;p65"/>
          <p:cNvSpPr/>
          <p:nvPr/>
        </p:nvSpPr>
        <p:spPr>
          <a:xfrm>
            <a:off x="206188" y="5948082"/>
            <a:ext cx="11775000" cy="699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17" name="Google Shape;517;p65"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518" name="Google Shape;518;p65"/>
          <p:cNvSpPr txBox="1">
            <a:spLocks noGrp="1"/>
          </p:cNvSpPr>
          <p:nvPr>
            <p:ph type="ctrTitle"/>
          </p:nvPr>
        </p:nvSpPr>
        <p:spPr>
          <a:xfrm>
            <a:off x="1524000" y="2486701"/>
            <a:ext cx="9144000" cy="10233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accent1"/>
              </a:buClr>
              <a:buSzPts val="5400"/>
              <a:buFont typeface="Calibri"/>
              <a:buNone/>
              <a:defRPr sz="5400">
                <a:solidFill>
                  <a:schemeClr val="accen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19" name="Google Shape;519;p65"/>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accent1"/>
              </a:buClr>
              <a:buSzPts val="2400"/>
              <a:buNone/>
              <a:defRPr sz="2400">
                <a:solidFill>
                  <a:schemeClr val="accent1"/>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520" name="Google Shape;520;p65"/>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595959"/>
              </a:buClr>
              <a:buSzPts val="1400"/>
              <a:buFont typeface="Calibri"/>
              <a:buNone/>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521" name="Google Shape;521;p65"/>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595959"/>
              </a:buClr>
              <a:buSzPts val="1400"/>
              <a:buFont typeface="Calibri"/>
              <a:buNone/>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522" name="Google Shape;522;p6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1pPr>
            <a:lvl2pPr marL="0" marR="0" lvl="1"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2pPr>
            <a:lvl3pPr marL="0" marR="0" lvl="2"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3pPr>
            <a:lvl4pPr marL="0" marR="0" lvl="3"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4pPr>
            <a:lvl5pPr marL="0" marR="0" lvl="4"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5pPr>
            <a:lvl6pPr marL="0" marR="0" lvl="5"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6pPr>
            <a:lvl7pPr marL="0" marR="0" lvl="6"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7pPr>
            <a:lvl8pPr marL="0" marR="0" lvl="7"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8pPr>
            <a:lvl9pPr marL="0" marR="0" lvl="8"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523" name="Google Shape;523;p65" descr="Oregon Department of Education Logo"/>
          <p:cNvPicPr preferRelativeResize="0"/>
          <p:nvPr/>
        </p:nvPicPr>
        <p:blipFill rotWithShape="1">
          <a:blip r:embed="rId3">
            <a:alphaModFix/>
          </a:blip>
          <a:srcRect/>
          <a:stretch/>
        </p:blipFill>
        <p:spPr>
          <a:xfrm>
            <a:off x="5033770" y="214049"/>
            <a:ext cx="2124459" cy="2167132"/>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bg>
      <p:bgPr>
        <a:solidFill>
          <a:schemeClr val="accent1"/>
        </a:solidFill>
        <a:effectLst/>
      </p:bgPr>
    </p:bg>
    <p:spTree>
      <p:nvGrpSpPr>
        <p:cNvPr id="1" name="Shape 524"/>
        <p:cNvGrpSpPr/>
        <p:nvPr/>
      </p:nvGrpSpPr>
      <p:grpSpPr>
        <a:xfrm>
          <a:off x="0" y="0"/>
          <a:ext cx="0" cy="0"/>
          <a:chOff x="0" y="0"/>
          <a:chExt cx="0" cy="0"/>
        </a:xfrm>
      </p:grpSpPr>
      <p:sp>
        <p:nvSpPr>
          <p:cNvPr id="525" name="Google Shape;525;p66"/>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26" name="Google Shape;526;p66"/>
          <p:cNvSpPr/>
          <p:nvPr/>
        </p:nvSpPr>
        <p:spPr>
          <a:xfrm>
            <a:off x="206187" y="2488757"/>
            <a:ext cx="11775000" cy="19005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527" name="Google Shape;527;p66"/>
          <p:cNvSpPr txBox="1">
            <a:spLocks noGrp="1"/>
          </p:cNvSpPr>
          <p:nvPr>
            <p:ph type="ctrTitle"/>
          </p:nvPr>
        </p:nvSpPr>
        <p:spPr>
          <a:xfrm>
            <a:off x="717177" y="2488757"/>
            <a:ext cx="10784400" cy="19005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accent1"/>
              </a:buClr>
              <a:buSzPts val="6800"/>
              <a:buFont typeface="Calibri"/>
              <a:buNone/>
              <a:defRPr sz="6800">
                <a:solidFill>
                  <a:schemeClr val="accen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28" name="Google Shape;528;p66"/>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595959"/>
              </a:buClr>
              <a:buSzPts val="1400"/>
              <a:buFont typeface="Calibri"/>
              <a:buNone/>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529" name="Google Shape;529;p66"/>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595959"/>
              </a:buClr>
              <a:buSzPts val="1400"/>
              <a:buFont typeface="Calibri"/>
              <a:buNone/>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530" name="Google Shape;530;p66"/>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1pPr>
            <a:lvl2pPr marL="0" marR="0" lvl="1"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2pPr>
            <a:lvl3pPr marL="0" marR="0" lvl="2"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3pPr>
            <a:lvl4pPr marL="0" marR="0" lvl="3"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4pPr>
            <a:lvl5pPr marL="0" marR="0" lvl="4"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5pPr>
            <a:lvl6pPr marL="0" marR="0" lvl="5"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6pPr>
            <a:lvl7pPr marL="0" marR="0" lvl="6"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7pPr>
            <a:lvl8pPr marL="0" marR="0" lvl="7"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8pPr>
            <a:lvl9pPr marL="0" marR="0" lvl="8"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531" name="Google Shape;531;p66" descr="Oregon Department of Education Logo"/>
          <p:cNvPicPr preferRelativeResize="0"/>
          <p:nvPr/>
        </p:nvPicPr>
        <p:blipFill rotWithShape="1">
          <a:blip r:embed="rId2">
            <a:alphaModFix/>
          </a:blip>
          <a:srcRect/>
          <a:stretch/>
        </p:blipFill>
        <p:spPr>
          <a:xfrm>
            <a:off x="5033770" y="214049"/>
            <a:ext cx="2124459" cy="2167132"/>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Title Bar and Content">
  <p:cSld name="Title Bar and Content">
    <p:bg>
      <p:bgPr>
        <a:solidFill>
          <a:schemeClr val="accent1"/>
        </a:solidFill>
        <a:effectLst/>
      </p:bgPr>
    </p:bg>
    <p:spTree>
      <p:nvGrpSpPr>
        <p:cNvPr id="1" name="Shape 532"/>
        <p:cNvGrpSpPr/>
        <p:nvPr/>
      </p:nvGrpSpPr>
      <p:grpSpPr>
        <a:xfrm>
          <a:off x="0" y="0"/>
          <a:ext cx="0" cy="0"/>
          <a:chOff x="0" y="0"/>
          <a:chExt cx="0" cy="0"/>
        </a:xfrm>
      </p:grpSpPr>
      <p:sp>
        <p:nvSpPr>
          <p:cNvPr id="533" name="Google Shape;533;p67"/>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34" name="Google Shape;534;p67"/>
          <p:cNvSpPr/>
          <p:nvPr/>
        </p:nvSpPr>
        <p:spPr>
          <a:xfrm>
            <a:off x="206188" y="215153"/>
            <a:ext cx="11775000" cy="13974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35" name="Google Shape;535;p67"/>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36" name="Google Shape;536;p67"/>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595959"/>
              </a:buClr>
              <a:buSzPts val="1400"/>
              <a:buFont typeface="Calibri"/>
              <a:buNone/>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537" name="Google Shape;537;p67"/>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595959"/>
              </a:buClr>
              <a:buSzPts val="1400"/>
              <a:buFont typeface="Calibri"/>
              <a:buNone/>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538" name="Google Shape;538;p67"/>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1pPr>
            <a:lvl2pPr marL="0" marR="0" lvl="1"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2pPr>
            <a:lvl3pPr marL="0" marR="0" lvl="2"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3pPr>
            <a:lvl4pPr marL="0" marR="0" lvl="3"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4pPr>
            <a:lvl5pPr marL="0" marR="0" lvl="4"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5pPr>
            <a:lvl6pPr marL="0" marR="0" lvl="5"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6pPr>
            <a:lvl7pPr marL="0" marR="0" lvl="6"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7pPr>
            <a:lvl8pPr marL="0" marR="0" lvl="7"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8pPr>
            <a:lvl9pPr marL="0" marR="0" lvl="8"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539" name="Google Shape;539;p67"/>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Content with Caption">
  <p:cSld name="Content with Caption">
    <p:bg>
      <p:bgPr>
        <a:solidFill>
          <a:schemeClr val="accent1"/>
        </a:solidFill>
        <a:effectLst/>
      </p:bgPr>
    </p:bg>
    <p:spTree>
      <p:nvGrpSpPr>
        <p:cNvPr id="1" name="Shape 540"/>
        <p:cNvGrpSpPr/>
        <p:nvPr/>
      </p:nvGrpSpPr>
      <p:grpSpPr>
        <a:xfrm>
          <a:off x="0" y="0"/>
          <a:ext cx="0" cy="0"/>
          <a:chOff x="0" y="0"/>
          <a:chExt cx="0" cy="0"/>
        </a:xfrm>
      </p:grpSpPr>
      <p:sp>
        <p:nvSpPr>
          <p:cNvPr id="541" name="Google Shape;541;p68"/>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42" name="Google Shape;542;p68"/>
          <p:cNvSpPr/>
          <p:nvPr/>
        </p:nvSpPr>
        <p:spPr>
          <a:xfrm>
            <a:off x="206189" y="215153"/>
            <a:ext cx="4730400" cy="6432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43" name="Google Shape;543;p68"/>
          <p:cNvSpPr txBox="1">
            <a:spLocks noGrp="1"/>
          </p:cNvSpPr>
          <p:nvPr>
            <p:ph type="title"/>
          </p:nvPr>
        </p:nvSpPr>
        <p:spPr>
          <a:xfrm>
            <a:off x="717177" y="779645"/>
            <a:ext cx="3931800" cy="25257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accent1"/>
              </a:buClr>
              <a:buSzPts val="4400"/>
              <a:buFont typeface="Calibri"/>
              <a:buNone/>
              <a:defRPr sz="44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44" name="Google Shape;544;p68"/>
          <p:cNvSpPr txBox="1">
            <a:spLocks noGrp="1"/>
          </p:cNvSpPr>
          <p:nvPr>
            <p:ph type="body" idx="1"/>
          </p:nvPr>
        </p:nvSpPr>
        <p:spPr>
          <a:xfrm>
            <a:off x="5183188" y="779647"/>
            <a:ext cx="6172200" cy="5081400"/>
          </a:xfrm>
          <a:prstGeom prst="rect">
            <a:avLst/>
          </a:prstGeom>
          <a:noFill/>
          <a:ln>
            <a:noFill/>
          </a:ln>
        </p:spPr>
        <p:txBody>
          <a:bodyPr spcFirstLastPara="1" wrap="square" lIns="91425" tIns="45700" rIns="91425" bIns="45700" anchor="t" anchorCtr="0">
            <a:normAutofit/>
          </a:bodyPr>
          <a:lstStyle>
            <a:lvl1pPr marL="457200" lvl="0" indent="-381000" algn="l" rtl="0">
              <a:lnSpc>
                <a:spcPct val="90000"/>
              </a:lnSpc>
              <a:spcBef>
                <a:spcPts val="1000"/>
              </a:spcBef>
              <a:spcAft>
                <a:spcPts val="0"/>
              </a:spcAft>
              <a:buClr>
                <a:schemeClr val="dk1"/>
              </a:buClr>
              <a:buSzPts val="2400"/>
              <a:buChar char="•"/>
              <a:defRPr sz="2400"/>
            </a:lvl1pPr>
            <a:lvl2pPr marL="914400" lvl="1" indent="-381000" algn="l" rtl="0">
              <a:lnSpc>
                <a:spcPct val="90000"/>
              </a:lnSpc>
              <a:spcBef>
                <a:spcPts val="500"/>
              </a:spcBef>
              <a:spcAft>
                <a:spcPts val="0"/>
              </a:spcAft>
              <a:buClr>
                <a:schemeClr val="dk1"/>
              </a:buClr>
              <a:buSzPts val="2400"/>
              <a:buChar char="•"/>
              <a:defRPr sz="2400"/>
            </a:lvl2pPr>
            <a:lvl3pPr marL="1371600" lvl="2" indent="-381000" algn="l" rtl="0">
              <a:lnSpc>
                <a:spcPct val="90000"/>
              </a:lnSpc>
              <a:spcBef>
                <a:spcPts val="500"/>
              </a:spcBef>
              <a:spcAft>
                <a:spcPts val="0"/>
              </a:spcAft>
              <a:buClr>
                <a:schemeClr val="dk1"/>
              </a:buClr>
              <a:buSzPts val="2400"/>
              <a:buChar char="•"/>
              <a:defRPr sz="2400"/>
            </a:lvl3pPr>
            <a:lvl4pPr marL="1828800" lvl="3" indent="-381000" algn="l" rtl="0">
              <a:lnSpc>
                <a:spcPct val="90000"/>
              </a:lnSpc>
              <a:spcBef>
                <a:spcPts val="500"/>
              </a:spcBef>
              <a:spcAft>
                <a:spcPts val="0"/>
              </a:spcAft>
              <a:buClr>
                <a:schemeClr val="dk1"/>
              </a:buClr>
              <a:buSzPts val="2400"/>
              <a:buChar char="•"/>
              <a:defRPr sz="2400"/>
            </a:lvl4pPr>
            <a:lvl5pPr marL="2286000" lvl="4" indent="-381000" algn="l" rtl="0">
              <a:lnSpc>
                <a:spcPct val="90000"/>
              </a:lnSpc>
              <a:spcBef>
                <a:spcPts val="500"/>
              </a:spcBef>
              <a:spcAft>
                <a:spcPts val="0"/>
              </a:spcAft>
              <a:buClr>
                <a:schemeClr val="dk1"/>
              </a:buClr>
              <a:buSzPts val="2400"/>
              <a:buChar char="•"/>
              <a:defRPr sz="24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545" name="Google Shape;545;p68"/>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595959"/>
              </a:buClr>
              <a:buSzPts val="1400"/>
              <a:buFont typeface="Calibri"/>
              <a:buNone/>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546" name="Google Shape;546;p68"/>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595959"/>
              </a:buClr>
              <a:buSzPts val="1400"/>
              <a:buFont typeface="Calibri"/>
              <a:buNone/>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547" name="Google Shape;547;p68"/>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1pPr>
            <a:lvl2pPr marL="0" marR="0" lvl="1"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2pPr>
            <a:lvl3pPr marL="0" marR="0" lvl="2"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3pPr>
            <a:lvl4pPr marL="0" marR="0" lvl="3"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4pPr>
            <a:lvl5pPr marL="0" marR="0" lvl="4"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5pPr>
            <a:lvl6pPr marL="0" marR="0" lvl="5"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6pPr>
            <a:lvl7pPr marL="0" marR="0" lvl="6"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7pPr>
            <a:lvl8pPr marL="0" marR="0" lvl="7"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8pPr>
            <a:lvl9pPr marL="0" marR="0" lvl="8"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548" name="Google Shape;548;p68"/>
          <p:cNvSpPr>
            <a:spLocks noGrp="1"/>
          </p:cNvSpPr>
          <p:nvPr>
            <p:ph type="pic" idx="2"/>
          </p:nvPr>
        </p:nvSpPr>
        <p:spPr>
          <a:xfrm>
            <a:off x="717177" y="3540125"/>
            <a:ext cx="3931800" cy="2320800"/>
          </a:xfrm>
          <a:prstGeom prst="rect">
            <a:avLst/>
          </a:prstGeom>
          <a:no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549"/>
        <p:cNvGrpSpPr/>
        <p:nvPr/>
      </p:nvGrpSpPr>
      <p:grpSpPr>
        <a:xfrm>
          <a:off x="0" y="0"/>
          <a:ext cx="0" cy="0"/>
          <a:chOff x="0" y="0"/>
          <a:chExt cx="0" cy="0"/>
        </a:xfrm>
      </p:grpSpPr>
      <p:sp>
        <p:nvSpPr>
          <p:cNvPr id="550" name="Google Shape;550;p69"/>
          <p:cNvSpPr txBox="1">
            <a:spLocks noGrp="1"/>
          </p:cNvSpPr>
          <p:nvPr>
            <p:ph type="body" idx="1"/>
          </p:nvPr>
        </p:nvSpPr>
        <p:spPr>
          <a:xfrm>
            <a:off x="717176" y="1681163"/>
            <a:ext cx="5280300" cy="8238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accent1"/>
              </a:buClr>
              <a:buSzPts val="3200"/>
              <a:buNone/>
              <a:defRPr sz="3200" b="0">
                <a:solidFill>
                  <a:schemeClr val="accent1"/>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551" name="Google Shape;551;p69"/>
          <p:cNvSpPr txBox="1">
            <a:spLocks noGrp="1"/>
          </p:cNvSpPr>
          <p:nvPr>
            <p:ph type="body" idx="2"/>
          </p:nvPr>
        </p:nvSpPr>
        <p:spPr>
          <a:xfrm>
            <a:off x="717176" y="2505075"/>
            <a:ext cx="5280300" cy="3434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52" name="Google Shape;552;p69"/>
          <p:cNvSpPr txBox="1">
            <a:spLocks noGrp="1"/>
          </p:cNvSpPr>
          <p:nvPr>
            <p:ph type="body" idx="3"/>
          </p:nvPr>
        </p:nvSpPr>
        <p:spPr>
          <a:xfrm>
            <a:off x="6172200" y="1681163"/>
            <a:ext cx="5329500" cy="8238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accent1"/>
              </a:buClr>
              <a:buSzPts val="3200"/>
              <a:buNone/>
              <a:defRPr sz="3200" b="0">
                <a:solidFill>
                  <a:schemeClr val="accent1"/>
                </a:solidFill>
              </a:defRPr>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553" name="Google Shape;553;p69"/>
          <p:cNvSpPr txBox="1">
            <a:spLocks noGrp="1"/>
          </p:cNvSpPr>
          <p:nvPr>
            <p:ph type="body" idx="4"/>
          </p:nvPr>
        </p:nvSpPr>
        <p:spPr>
          <a:xfrm>
            <a:off x="6172200" y="2505075"/>
            <a:ext cx="5329500" cy="3434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54" name="Google Shape;554;p69"/>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595959"/>
              </a:buClr>
              <a:buSzPts val="1400"/>
              <a:buFont typeface="Calibri"/>
              <a:buNone/>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555" name="Google Shape;555;p69"/>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595959"/>
              </a:buClr>
              <a:buSzPts val="1400"/>
              <a:buFont typeface="Calibri"/>
              <a:buNone/>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556" name="Google Shape;556;p69"/>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1pPr>
            <a:lvl2pPr marL="0" marR="0" lvl="1"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2pPr>
            <a:lvl3pPr marL="0" marR="0" lvl="2"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3pPr>
            <a:lvl4pPr marL="0" marR="0" lvl="3"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4pPr>
            <a:lvl5pPr marL="0" marR="0" lvl="4"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5pPr>
            <a:lvl6pPr marL="0" marR="0" lvl="5"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6pPr>
            <a:lvl7pPr marL="0" marR="0" lvl="6"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7pPr>
            <a:lvl8pPr marL="0" marR="0" lvl="7"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8pPr>
            <a:lvl9pPr marL="0" marR="0" lvl="8"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557" name="Google Shape;557;p69"/>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1"/>
              </a:buClr>
              <a:buSzPts val="3200"/>
              <a:buFont typeface="Calibri"/>
              <a:buNone/>
              <a:defRPr sz="32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Title Only">
  <p:cSld name="Title Only">
    <p:spTree>
      <p:nvGrpSpPr>
        <p:cNvPr id="1" name="Shape 558"/>
        <p:cNvGrpSpPr/>
        <p:nvPr/>
      </p:nvGrpSpPr>
      <p:grpSpPr>
        <a:xfrm>
          <a:off x="0" y="0"/>
          <a:ext cx="0" cy="0"/>
          <a:chOff x="0" y="0"/>
          <a:chExt cx="0" cy="0"/>
        </a:xfrm>
      </p:grpSpPr>
      <p:sp>
        <p:nvSpPr>
          <p:cNvPr id="559" name="Google Shape;559;p70"/>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60" name="Google Shape;560;p70"/>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595959"/>
              </a:buClr>
              <a:buSzPts val="1400"/>
              <a:buFont typeface="Calibri"/>
              <a:buNone/>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561" name="Google Shape;561;p70"/>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595959"/>
              </a:buClr>
              <a:buSzPts val="1400"/>
              <a:buFont typeface="Calibri"/>
              <a:buNone/>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562" name="Google Shape;562;p70"/>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1pPr>
            <a:lvl2pPr marL="0" marR="0" lvl="1"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2pPr>
            <a:lvl3pPr marL="0" marR="0" lvl="2"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3pPr>
            <a:lvl4pPr marL="0" marR="0" lvl="3"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4pPr>
            <a:lvl5pPr marL="0" marR="0" lvl="4"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5pPr>
            <a:lvl6pPr marL="0" marR="0" lvl="5"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6pPr>
            <a:lvl7pPr marL="0" marR="0" lvl="6"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7pPr>
            <a:lvl8pPr marL="0" marR="0" lvl="7"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8pPr>
            <a:lvl9pPr marL="0" marR="0" lvl="8"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563" name="Google Shape;563;p70"/>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accent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accent1"/>
        </a:solidFill>
        <a:effectLst/>
      </p:bgPr>
    </p:bg>
    <p:spTree>
      <p:nvGrpSpPr>
        <p:cNvPr id="1" name="Shape 40"/>
        <p:cNvGrpSpPr/>
        <p:nvPr/>
      </p:nvGrpSpPr>
      <p:grpSpPr>
        <a:xfrm>
          <a:off x="0" y="0"/>
          <a:ext cx="0" cy="0"/>
          <a:chOff x="0" y="0"/>
          <a:chExt cx="0" cy="0"/>
        </a:xfrm>
      </p:grpSpPr>
      <p:sp>
        <p:nvSpPr>
          <p:cNvPr id="41" name="Google Shape;41;p5"/>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2" name="Google Shape;42;p5"/>
          <p:cNvSpPr/>
          <p:nvPr/>
        </p:nvSpPr>
        <p:spPr>
          <a:xfrm>
            <a:off x="206188" y="5948082"/>
            <a:ext cx="11775141" cy="699247"/>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43" name="Google Shape;43;p5" descr="Decorative line break"/>
          <p:cNvPicPr preferRelativeResize="0"/>
          <p:nvPr/>
        </p:nvPicPr>
        <p:blipFill rotWithShape="1">
          <a:blip r:embed="rId2">
            <a:alphaModFix/>
          </a:blip>
          <a:srcRect/>
          <a:stretch/>
        </p:blipFill>
        <p:spPr>
          <a:xfrm>
            <a:off x="5452870" y="3472133"/>
            <a:ext cx="1286259" cy="24384"/>
          </a:xfrm>
          <a:prstGeom prst="rect">
            <a:avLst/>
          </a:prstGeom>
          <a:noFill/>
          <a:ln>
            <a:noFill/>
          </a:ln>
        </p:spPr>
      </p:pic>
      <p:sp>
        <p:nvSpPr>
          <p:cNvPr id="44" name="Google Shape;44;p5"/>
          <p:cNvSpPr txBox="1">
            <a:spLocks noGrp="1"/>
          </p:cNvSpPr>
          <p:nvPr>
            <p:ph type="ctrTitle"/>
          </p:nvPr>
        </p:nvSpPr>
        <p:spPr>
          <a:xfrm>
            <a:off x="1524000" y="2486701"/>
            <a:ext cx="9144000" cy="102326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1"/>
              </a:buClr>
              <a:buSzPts val="5400"/>
              <a:buFont typeface="Calibri"/>
              <a:buNone/>
              <a:defRPr sz="54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1"/>
              </a:buClr>
              <a:buSzPts val="2400"/>
              <a:buNone/>
              <a:defRPr sz="2400">
                <a:solidFill>
                  <a:schemeClr val="accen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6" name="Google Shape;46;p5"/>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5"/>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5"/>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49" name="Google Shape;49;p5" descr="Oregon Department of Education Logo"/>
          <p:cNvPicPr preferRelativeResize="0"/>
          <p:nvPr/>
        </p:nvPicPr>
        <p:blipFill rotWithShape="1">
          <a:blip r:embed="rId3">
            <a:alphaModFix/>
          </a:blip>
          <a:srcRect/>
          <a:stretch/>
        </p:blipFill>
        <p:spPr>
          <a:xfrm>
            <a:off x="5033770" y="214049"/>
            <a:ext cx="2124460" cy="2167132"/>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564"/>
        <p:cNvGrpSpPr/>
        <p:nvPr/>
      </p:nvGrpSpPr>
      <p:grpSpPr>
        <a:xfrm>
          <a:off x="0" y="0"/>
          <a:ext cx="0" cy="0"/>
          <a:chOff x="0" y="0"/>
          <a:chExt cx="0" cy="0"/>
        </a:xfrm>
      </p:grpSpPr>
      <p:sp>
        <p:nvSpPr>
          <p:cNvPr id="565" name="Google Shape;565;p71"/>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SzPts val="1800"/>
              <a:buFont typeface="Calibri"/>
              <a:buNone/>
            </a:pPr>
            <a:r>
              <a:rPr lang="en-US" sz="1800" b="0" i="0" u="none" strike="noStrike" cap="none">
                <a:solidFill>
                  <a:schemeClr val="lt1"/>
                </a:solidFill>
                <a:latin typeface="Calibri"/>
                <a:ea typeface="Calibri"/>
                <a:cs typeface="Calibri"/>
                <a:sym typeface="Calibri"/>
              </a:rPr>
              <a:t>v</a:t>
            </a:r>
            <a:endParaRPr sz="1800" b="0" i="0" u="none" strike="noStrike" cap="none">
              <a:solidFill>
                <a:schemeClr val="lt1"/>
              </a:solidFill>
              <a:latin typeface="Calibri"/>
              <a:ea typeface="Calibri"/>
              <a:cs typeface="Calibri"/>
              <a:sym typeface="Calibri"/>
            </a:endParaRPr>
          </a:p>
        </p:txBody>
      </p:sp>
      <p:sp>
        <p:nvSpPr>
          <p:cNvPr id="566" name="Google Shape;566;p71"/>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595959"/>
              </a:buClr>
              <a:buSzPts val="1400"/>
              <a:buFont typeface="Calibri"/>
              <a:buNone/>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567" name="Google Shape;567;p71"/>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595959"/>
              </a:buClr>
              <a:buSzPts val="1400"/>
              <a:buFont typeface="Calibri"/>
              <a:buNone/>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568" name="Google Shape;568;p7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1pPr>
            <a:lvl2pPr marL="0" marR="0" lvl="1"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2pPr>
            <a:lvl3pPr marL="0" marR="0" lvl="2"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3pPr>
            <a:lvl4pPr marL="0" marR="0" lvl="3"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4pPr>
            <a:lvl5pPr marL="0" marR="0" lvl="4"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5pPr>
            <a:lvl6pPr marL="0" marR="0" lvl="5"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6pPr>
            <a:lvl7pPr marL="0" marR="0" lvl="6"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7pPr>
            <a:lvl8pPr marL="0" marR="0" lvl="7"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8pPr>
            <a:lvl9pPr marL="0" marR="0" lvl="8"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569" name="Google Shape;569;p71"/>
          <p:cNvSpPr txBox="1">
            <a:spLocks noGrp="1"/>
          </p:cNvSpPr>
          <p:nvPr>
            <p:ph type="body" idx="1"/>
          </p:nvPr>
        </p:nvSpPr>
        <p:spPr>
          <a:xfrm>
            <a:off x="717176" y="659958"/>
            <a:ext cx="10784400" cy="53988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Large Type">
  <p:cSld name="Large Type">
    <p:bg>
      <p:bgPr>
        <a:solidFill>
          <a:schemeClr val="accent1"/>
        </a:solidFill>
        <a:effectLst/>
      </p:bgPr>
    </p:bg>
    <p:spTree>
      <p:nvGrpSpPr>
        <p:cNvPr id="1" name="Shape 570"/>
        <p:cNvGrpSpPr/>
        <p:nvPr/>
      </p:nvGrpSpPr>
      <p:grpSpPr>
        <a:xfrm>
          <a:off x="0" y="0"/>
          <a:ext cx="0" cy="0"/>
          <a:chOff x="0" y="0"/>
          <a:chExt cx="0" cy="0"/>
        </a:xfrm>
      </p:grpSpPr>
      <p:sp>
        <p:nvSpPr>
          <p:cNvPr id="571" name="Google Shape;571;p72"/>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72" name="Google Shape;572;p72" descr="Decorative line break"/>
          <p:cNvPicPr preferRelativeResize="0"/>
          <p:nvPr/>
        </p:nvPicPr>
        <p:blipFill rotWithShape="1">
          <a:blip r:embed="rId2">
            <a:alphaModFix/>
          </a:blip>
          <a:srcRect/>
          <a:stretch/>
        </p:blipFill>
        <p:spPr>
          <a:xfrm>
            <a:off x="5452870" y="3848895"/>
            <a:ext cx="1286259" cy="24384"/>
          </a:xfrm>
          <a:prstGeom prst="rect">
            <a:avLst/>
          </a:prstGeom>
          <a:noFill/>
          <a:ln>
            <a:noFill/>
          </a:ln>
        </p:spPr>
      </p:pic>
      <p:sp>
        <p:nvSpPr>
          <p:cNvPr id="573" name="Google Shape;573;p72"/>
          <p:cNvSpPr txBox="1">
            <a:spLocks noGrp="1"/>
          </p:cNvSpPr>
          <p:nvPr>
            <p:ph type="ctrTitle"/>
          </p:nvPr>
        </p:nvSpPr>
        <p:spPr>
          <a:xfrm>
            <a:off x="1524000" y="1499125"/>
            <a:ext cx="9144000" cy="23877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accent1"/>
              </a:buClr>
              <a:buSzPts val="12000"/>
              <a:buFont typeface="Calibri"/>
              <a:buNone/>
              <a:defRPr sz="12000">
                <a:solidFill>
                  <a:schemeClr val="accen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74" name="Google Shape;574;p72"/>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Clr>
                <a:srgbClr val="595959"/>
              </a:buClr>
              <a:buSzPts val="1400"/>
              <a:buFont typeface="Calibri"/>
              <a:buNone/>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575" name="Google Shape;575;p72"/>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rgbClr val="595959"/>
              </a:buClr>
              <a:buSzPts val="1400"/>
              <a:buFont typeface="Calibri"/>
              <a:buNone/>
              <a:defRPr/>
            </a:lvl1pPr>
            <a:lvl2pPr lvl="1" algn="l" rtl="0">
              <a:spcBef>
                <a:spcPts val="0"/>
              </a:spcBef>
              <a:spcAft>
                <a:spcPts val="0"/>
              </a:spcAft>
              <a:buClr>
                <a:schemeClr val="dk1"/>
              </a:buClr>
              <a:buSzPts val="1400"/>
              <a:buFont typeface="Calibri"/>
              <a:buNone/>
              <a:defRPr/>
            </a:lvl2pPr>
            <a:lvl3pPr lvl="2" algn="l" rtl="0">
              <a:spcBef>
                <a:spcPts val="0"/>
              </a:spcBef>
              <a:spcAft>
                <a:spcPts val="0"/>
              </a:spcAft>
              <a:buClr>
                <a:schemeClr val="dk1"/>
              </a:buClr>
              <a:buSzPts val="1400"/>
              <a:buFont typeface="Calibri"/>
              <a:buNone/>
              <a:defRPr/>
            </a:lvl3pPr>
            <a:lvl4pPr lvl="3" algn="l" rtl="0">
              <a:spcBef>
                <a:spcPts val="0"/>
              </a:spcBef>
              <a:spcAft>
                <a:spcPts val="0"/>
              </a:spcAft>
              <a:buClr>
                <a:schemeClr val="dk1"/>
              </a:buClr>
              <a:buSzPts val="1400"/>
              <a:buFont typeface="Calibri"/>
              <a:buNone/>
              <a:defRPr/>
            </a:lvl4pPr>
            <a:lvl5pPr lvl="4" algn="l" rtl="0">
              <a:spcBef>
                <a:spcPts val="0"/>
              </a:spcBef>
              <a:spcAft>
                <a:spcPts val="0"/>
              </a:spcAft>
              <a:buClr>
                <a:schemeClr val="dk1"/>
              </a:buClr>
              <a:buSzPts val="1400"/>
              <a:buFont typeface="Calibri"/>
              <a:buNone/>
              <a:defRPr/>
            </a:lvl5pPr>
            <a:lvl6pPr lvl="5" algn="l" rtl="0">
              <a:spcBef>
                <a:spcPts val="0"/>
              </a:spcBef>
              <a:spcAft>
                <a:spcPts val="0"/>
              </a:spcAft>
              <a:buClr>
                <a:schemeClr val="dk1"/>
              </a:buClr>
              <a:buSzPts val="1400"/>
              <a:buFont typeface="Calibri"/>
              <a:buNone/>
              <a:defRPr/>
            </a:lvl6pPr>
            <a:lvl7pPr lvl="6" algn="l" rtl="0">
              <a:spcBef>
                <a:spcPts val="0"/>
              </a:spcBef>
              <a:spcAft>
                <a:spcPts val="0"/>
              </a:spcAft>
              <a:buClr>
                <a:schemeClr val="dk1"/>
              </a:buClr>
              <a:buSzPts val="1400"/>
              <a:buFont typeface="Calibri"/>
              <a:buNone/>
              <a:defRPr/>
            </a:lvl7pPr>
            <a:lvl8pPr lvl="7" algn="l" rtl="0">
              <a:spcBef>
                <a:spcPts val="0"/>
              </a:spcBef>
              <a:spcAft>
                <a:spcPts val="0"/>
              </a:spcAft>
              <a:buClr>
                <a:schemeClr val="dk1"/>
              </a:buClr>
              <a:buSzPts val="1400"/>
              <a:buFont typeface="Calibri"/>
              <a:buNone/>
              <a:defRPr/>
            </a:lvl8pPr>
            <a:lvl9pPr lvl="8" algn="l" rtl="0">
              <a:spcBef>
                <a:spcPts val="0"/>
              </a:spcBef>
              <a:spcAft>
                <a:spcPts val="0"/>
              </a:spcAft>
              <a:buClr>
                <a:schemeClr val="dk1"/>
              </a:buClr>
              <a:buSzPts val="1400"/>
              <a:buFont typeface="Calibri"/>
              <a:buNone/>
              <a:defRPr/>
            </a:lvl9pPr>
          </a:lstStyle>
          <a:p>
            <a:endParaRPr/>
          </a:p>
        </p:txBody>
      </p:sp>
      <p:sp>
        <p:nvSpPr>
          <p:cNvPr id="576" name="Google Shape;576;p72"/>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1pPr>
            <a:lvl2pPr marL="0" marR="0" lvl="1"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2pPr>
            <a:lvl3pPr marL="0" marR="0" lvl="2"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3pPr>
            <a:lvl4pPr marL="0" marR="0" lvl="3"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4pPr>
            <a:lvl5pPr marL="0" marR="0" lvl="4"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5pPr>
            <a:lvl6pPr marL="0" marR="0" lvl="5"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6pPr>
            <a:lvl7pPr marL="0" marR="0" lvl="6"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7pPr>
            <a:lvl8pPr marL="0" marR="0" lvl="7"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8pPr>
            <a:lvl9pPr marL="0" marR="0" lvl="8"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577" name="Google Shape;577;p72"/>
          <p:cNvSpPr txBox="1">
            <a:spLocks noGrp="1"/>
          </p:cNvSpPr>
          <p:nvPr>
            <p:ph type="subTitle" idx="1"/>
          </p:nvPr>
        </p:nvSpPr>
        <p:spPr>
          <a:xfrm>
            <a:off x="1524000" y="4003184"/>
            <a:ext cx="9144000" cy="8805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accent1"/>
              </a:buClr>
              <a:buSzPts val="2400"/>
              <a:buNone/>
              <a:defRPr sz="2400">
                <a:solidFill>
                  <a:schemeClr val="accent1"/>
                </a:solidFill>
              </a:defRPr>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p:cNvSpPr/>
          <p:nvPr/>
        </p:nvSpPr>
        <p:spPr>
          <a:xfrm>
            <a:off x="206188" y="5948082"/>
            <a:ext cx="11775141" cy="6992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29B781-A755-4819-BC29-540BFF075356}" type="datetime1">
              <a:rPr lang="en-US" smtClean="0"/>
              <a:t>4/1/2024</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8684117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Rectangle 16"/>
          <p:cNvSpPr/>
          <p:nvPr/>
        </p:nvSpPr>
        <p:spPr>
          <a:xfrm>
            <a:off x="206187" y="2488757"/>
            <a:ext cx="11775141" cy="1900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1"/>
                </a:solidFill>
              </a:defRPr>
            </a:lvl1pPr>
          </a:lstStyle>
          <a:p>
            <a:r>
              <a:rPr lang="en-US"/>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4/1/2024</a:t>
            </a:fld>
            <a:endParaRPr lang="en-US"/>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7119679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8" y="215153"/>
            <a:ext cx="11775141" cy="1397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879103-F9E0-4F46-ADC2-B8CD67C56AE7}" type="datetime1">
              <a:rPr lang="en-US" smtClean="0"/>
              <a:pPr/>
              <a:t>4/1/2024</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2522581207"/>
      </p:ext>
    </p:extLst>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206189" y="215153"/>
            <a:ext cx="4730470" cy="64321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17177" y="779645"/>
            <a:ext cx="3931826" cy="2525617"/>
          </a:xfrm>
        </p:spPr>
        <p:txBody>
          <a:bodyPr anchor="t" anchorCtr="0">
            <a:normAutofit/>
          </a:bodyPr>
          <a:lstStyle>
            <a:lvl1pPr>
              <a:defRPr sz="4400"/>
            </a:lvl1pPr>
          </a:lstStyle>
          <a:p>
            <a:r>
              <a:rPr lang="en-US"/>
              <a:t>Click to edit Master title style</a:t>
            </a:r>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B4264E-747B-4A66-8046-612678D808F9}" type="datetime1">
              <a:rPr lang="en-US" smtClean="0"/>
              <a:t>4/1/2024</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a:t>Click icon to add picture</a:t>
            </a:r>
          </a:p>
        </p:txBody>
      </p:sp>
    </p:spTree>
    <p:extLst>
      <p:ext uri="{BB962C8B-B14F-4D97-AF65-F5344CB8AC3E}">
        <p14:creationId xmlns:p14="http://schemas.microsoft.com/office/powerpoint/2010/main" val="16338616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E4CE9B-FC86-4B75-8677-1AF147A5D684}" type="datetime1">
              <a:rPr lang="en-US" smtClean="0"/>
              <a:t>4/1/2024</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25285395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4/1/2024</a:t>
            </a:fld>
            <a:endParaRPr lang="en-US"/>
          </a:p>
        </p:txBody>
      </p:sp>
      <p:sp>
        <p:nvSpPr>
          <p:cNvPr id="6" name="Footer Placeholder 5"/>
          <p:cNvSpPr>
            <a:spLocks noGrp="1"/>
          </p:cNvSpPr>
          <p:nvPr>
            <p:ph type="ftr" sz="quarter" idx="11"/>
          </p:nvPr>
        </p:nvSpPr>
        <p:spPr/>
        <p:txBody>
          <a:bodyPr/>
          <a:lstStyle/>
          <a:p>
            <a:r>
              <a:rPr lang="en-US"/>
              <a:t>Oregon Department of Education</a:t>
            </a:r>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a:p>
        </p:txBody>
      </p:sp>
    </p:spTree>
    <p:extLst>
      <p:ext uri="{BB962C8B-B14F-4D97-AF65-F5344CB8AC3E}">
        <p14:creationId xmlns:p14="http://schemas.microsoft.com/office/powerpoint/2010/main" val="4318132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4/1/2024</a:t>
            </a:fld>
            <a:endParaRPr lang="en-US"/>
          </a:p>
        </p:txBody>
      </p:sp>
      <p:sp>
        <p:nvSpPr>
          <p:cNvPr id="8" name="Footer Placeholder 7"/>
          <p:cNvSpPr>
            <a:spLocks noGrp="1"/>
          </p:cNvSpPr>
          <p:nvPr>
            <p:ph type="ftr" sz="quarter" idx="11"/>
          </p:nvPr>
        </p:nvSpPr>
        <p:spPr/>
        <p:txBody>
          <a:bodyPr/>
          <a:lstStyle/>
          <a:p>
            <a:r>
              <a:rPr lang="en-US"/>
              <a:t>Oregon Department of Education</a:t>
            </a:r>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6427311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4/1/2024</a:t>
            </a:fld>
            <a:endParaRPr lang="en-US"/>
          </a:p>
        </p:txBody>
      </p:sp>
      <p:sp>
        <p:nvSpPr>
          <p:cNvPr id="4" name="Footer Placeholder 3"/>
          <p:cNvSpPr>
            <a:spLocks noGrp="1"/>
          </p:cNvSpPr>
          <p:nvPr>
            <p:ph type="ftr" sz="quarter" idx="11"/>
          </p:nvPr>
        </p:nvSpPr>
        <p:spPr/>
        <p:txBody>
          <a:bodyPr/>
          <a:lstStyle/>
          <a:p>
            <a:r>
              <a:rPr lang="en-US"/>
              <a:t>Oregon Department of Education</a:t>
            </a:r>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752021579"/>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bg>
      <p:bgPr>
        <a:solidFill>
          <a:schemeClr val="accent1"/>
        </a:solidFill>
        <a:effectLst/>
      </p:bgPr>
    </p:bg>
    <p:spTree>
      <p:nvGrpSpPr>
        <p:cNvPr id="1" name="Shape 50"/>
        <p:cNvGrpSpPr/>
        <p:nvPr/>
      </p:nvGrpSpPr>
      <p:grpSpPr>
        <a:xfrm>
          <a:off x="0" y="0"/>
          <a:ext cx="0" cy="0"/>
          <a:chOff x="0" y="0"/>
          <a:chExt cx="0" cy="0"/>
        </a:xfrm>
      </p:grpSpPr>
      <p:sp>
        <p:nvSpPr>
          <p:cNvPr id="51" name="Google Shape;51;p6"/>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2" name="Google Shape;52;p6"/>
          <p:cNvSpPr/>
          <p:nvPr/>
        </p:nvSpPr>
        <p:spPr>
          <a:xfrm>
            <a:off x="206187" y="2488757"/>
            <a:ext cx="11775141" cy="1900363"/>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chemeClr val="lt1"/>
              </a:solidFill>
              <a:latin typeface="Calibri"/>
              <a:ea typeface="Calibri"/>
              <a:cs typeface="Calibri"/>
              <a:sym typeface="Calibri"/>
            </a:endParaRPr>
          </a:p>
        </p:txBody>
      </p:sp>
      <p:sp>
        <p:nvSpPr>
          <p:cNvPr id="53" name="Google Shape;53;p6"/>
          <p:cNvSpPr txBox="1">
            <a:spLocks noGrp="1"/>
          </p:cNvSpPr>
          <p:nvPr>
            <p:ph type="ctrTitle"/>
          </p:nvPr>
        </p:nvSpPr>
        <p:spPr>
          <a:xfrm>
            <a:off x="717177" y="2488757"/>
            <a:ext cx="10784542" cy="1900363"/>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accent1"/>
              </a:buClr>
              <a:buSzPts val="6800"/>
              <a:buFont typeface="Calibri"/>
              <a:buNone/>
              <a:defRPr sz="68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6"/>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6"/>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6"/>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57" name="Google Shape;57;p6" descr="Oregon Department of Education Logo"/>
          <p:cNvPicPr preferRelativeResize="0"/>
          <p:nvPr/>
        </p:nvPicPr>
        <p:blipFill rotWithShape="1">
          <a:blip r:embed="rId2">
            <a:alphaModFix/>
          </a:blip>
          <a:srcRect/>
          <a:stretch/>
        </p:blipFill>
        <p:spPr>
          <a:xfrm>
            <a:off x="5033770" y="214049"/>
            <a:ext cx="2124460" cy="2167132"/>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v</a:t>
            </a:r>
          </a:p>
        </p:txBody>
      </p:sp>
      <p:sp>
        <p:nvSpPr>
          <p:cNvPr id="2" name="Date Placeholder 1"/>
          <p:cNvSpPr>
            <a:spLocks noGrp="1"/>
          </p:cNvSpPr>
          <p:nvPr>
            <p:ph type="dt" sz="half" idx="10"/>
          </p:nvPr>
        </p:nvSpPr>
        <p:spPr/>
        <p:txBody>
          <a:bodyPr/>
          <a:lstStyle/>
          <a:p>
            <a:fld id="{80DF8147-9298-48DB-8898-31538F48B62E}" type="datetime1">
              <a:rPr lang="en-US" smtClean="0"/>
              <a:t>4/1/2024</a:t>
            </a:fld>
            <a:endParaRPr lang="en-US"/>
          </a:p>
        </p:txBody>
      </p:sp>
      <p:sp>
        <p:nvSpPr>
          <p:cNvPr id="3" name="Footer Placeholder 2"/>
          <p:cNvSpPr>
            <a:spLocks noGrp="1"/>
          </p:cNvSpPr>
          <p:nvPr>
            <p:ph type="ftr" sz="quarter" idx="11"/>
          </p:nvPr>
        </p:nvSpPr>
        <p:spPr/>
        <p:txBody>
          <a:bodyPr/>
          <a:lstStyle/>
          <a:p>
            <a:r>
              <a:rPr lang="en-US"/>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94595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4/1/2024</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0510345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a:t>Text here</a:t>
            </a:r>
          </a:p>
        </p:txBody>
      </p:sp>
      <p:sp>
        <p:nvSpPr>
          <p:cNvPr id="4" name="Date Placeholder 3"/>
          <p:cNvSpPr>
            <a:spLocks noGrp="1"/>
          </p:cNvSpPr>
          <p:nvPr>
            <p:ph type="dt" sz="half" idx="10"/>
          </p:nvPr>
        </p:nvSpPr>
        <p:spPr/>
        <p:txBody>
          <a:bodyPr/>
          <a:lstStyle/>
          <a:p>
            <a:fld id="{7829B781-A755-4819-BC29-540BFF075356}" type="datetime1">
              <a:rPr lang="en-US" smtClean="0"/>
              <a:t>4/1/2024</a:t>
            </a:fld>
            <a:endParaRPr lang="en-US"/>
          </a:p>
        </p:txBody>
      </p:sp>
      <p:sp>
        <p:nvSpPr>
          <p:cNvPr id="5" name="Footer Placeholder 4"/>
          <p:cNvSpPr>
            <a:spLocks noGrp="1"/>
          </p:cNvSpPr>
          <p:nvPr>
            <p:ph type="ftr" sz="quarter" idx="11"/>
          </p:nvPr>
        </p:nvSpPr>
        <p:spPr/>
        <p:txBody>
          <a:bodyPr/>
          <a:lstStyle/>
          <a:p>
            <a:r>
              <a:rPr lang="en-US"/>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solidFill>
                  <a:schemeClr val="accent1"/>
                </a:solidFill>
              </a:rPr>
              <a:t>twitter.com/</a:t>
            </a:r>
            <a:r>
              <a:rPr lang="en-US" sz="2400" err="1">
                <a:solidFill>
                  <a:schemeClr val="accent1"/>
                </a:solidFill>
              </a:rPr>
              <a:t>ORDeptEd</a:t>
            </a:r>
            <a:r>
              <a:rPr lang="en-US" sz="2400">
                <a:solidFill>
                  <a:schemeClr val="accent1"/>
                </a:solidFill>
              </a:rPr>
              <a:t> | fb.com/</a:t>
            </a:r>
            <a:r>
              <a:rPr lang="en-US" sz="2400" err="1">
                <a:solidFill>
                  <a:schemeClr val="accent1"/>
                </a:solidFill>
              </a:rPr>
              <a:t>ORDeptEd</a:t>
            </a:r>
            <a:endParaRPr lang="en-US" sz="2400">
              <a:solidFill>
                <a:schemeClr val="accent1"/>
              </a:solidFill>
            </a:endParaRPr>
          </a:p>
        </p:txBody>
      </p:sp>
    </p:spTree>
    <p:extLst>
      <p:ext uri="{BB962C8B-B14F-4D97-AF65-F5344CB8AC3E}">
        <p14:creationId xmlns:p14="http://schemas.microsoft.com/office/powerpoint/2010/main" val="4195460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Bar and Content">
  <p:cSld name="Title Bar and Content">
    <p:bg>
      <p:bgPr>
        <a:solidFill>
          <a:schemeClr val="accent1"/>
        </a:solidFill>
        <a:effectLst/>
      </p:bgPr>
    </p:bg>
    <p:spTree>
      <p:nvGrpSpPr>
        <p:cNvPr id="1" name="Shape 58"/>
        <p:cNvGrpSpPr/>
        <p:nvPr/>
      </p:nvGrpSpPr>
      <p:grpSpPr>
        <a:xfrm>
          <a:off x="0" y="0"/>
          <a:ext cx="0" cy="0"/>
          <a:chOff x="0" y="0"/>
          <a:chExt cx="0" cy="0"/>
        </a:xfrm>
      </p:grpSpPr>
      <p:sp>
        <p:nvSpPr>
          <p:cNvPr id="59" name="Google Shape;59;p7"/>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0" name="Google Shape;60;p7"/>
          <p:cNvSpPr/>
          <p:nvPr/>
        </p:nvSpPr>
        <p:spPr>
          <a:xfrm>
            <a:off x="206188" y="215153"/>
            <a:ext cx="11775141" cy="1397364"/>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1" name="Google Shape;61;p7"/>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7"/>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7"/>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7"/>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5" name="Google Shape;65;p7"/>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ontent with Caption">
  <p:cSld name="Content with Caption">
    <p:bg>
      <p:bgPr>
        <a:solidFill>
          <a:schemeClr val="accent1"/>
        </a:solidFill>
        <a:effectLst/>
      </p:bgPr>
    </p:bg>
    <p:spTree>
      <p:nvGrpSpPr>
        <p:cNvPr id="1" name="Shape 66"/>
        <p:cNvGrpSpPr/>
        <p:nvPr/>
      </p:nvGrpSpPr>
      <p:grpSpPr>
        <a:xfrm>
          <a:off x="0" y="0"/>
          <a:ext cx="0" cy="0"/>
          <a:chOff x="0" y="0"/>
          <a:chExt cx="0" cy="0"/>
        </a:xfrm>
      </p:grpSpPr>
      <p:sp>
        <p:nvSpPr>
          <p:cNvPr id="67" name="Google Shape;67;p8"/>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8" name="Google Shape;68;p8"/>
          <p:cNvSpPr/>
          <p:nvPr/>
        </p:nvSpPr>
        <p:spPr>
          <a:xfrm>
            <a:off x="206189" y="215153"/>
            <a:ext cx="4730470" cy="643217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9" name="Google Shape;69;p8"/>
          <p:cNvSpPr txBox="1">
            <a:spLocks noGrp="1"/>
          </p:cNvSpPr>
          <p:nvPr>
            <p:ph type="title"/>
          </p:nvPr>
        </p:nvSpPr>
        <p:spPr>
          <a:xfrm>
            <a:off x="717177" y="779645"/>
            <a:ext cx="3931826" cy="252561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1"/>
              </a:buClr>
              <a:buSzPts val="4400"/>
              <a:buFont typeface="Calibri"/>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8"/>
          <p:cNvSpPr txBox="1">
            <a:spLocks noGrp="1"/>
          </p:cNvSpPr>
          <p:nvPr>
            <p:ph type="body" idx="1"/>
          </p:nvPr>
        </p:nvSpPr>
        <p:spPr>
          <a:xfrm>
            <a:off x="5183188" y="779647"/>
            <a:ext cx="6172200" cy="5081404"/>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1" name="Google Shape;71;p8"/>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8"/>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8"/>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74" name="Google Shape;74;p8"/>
          <p:cNvSpPr>
            <a:spLocks noGrp="1"/>
          </p:cNvSpPr>
          <p:nvPr>
            <p:ph type="pic" idx="2"/>
          </p:nvPr>
        </p:nvSpPr>
        <p:spPr>
          <a:xfrm>
            <a:off x="717177" y="3540125"/>
            <a:ext cx="3931826" cy="2320926"/>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75"/>
        <p:cNvGrpSpPr/>
        <p:nvPr/>
      </p:nvGrpSpPr>
      <p:grpSpPr>
        <a:xfrm>
          <a:off x="0" y="0"/>
          <a:ext cx="0" cy="0"/>
          <a:chOff x="0" y="0"/>
          <a:chExt cx="0" cy="0"/>
        </a:xfrm>
      </p:grpSpPr>
      <p:sp>
        <p:nvSpPr>
          <p:cNvPr id="76" name="Google Shape;76;p9"/>
          <p:cNvSpPr txBox="1">
            <a:spLocks noGrp="1"/>
          </p:cNvSpPr>
          <p:nvPr>
            <p:ph type="body" idx="1"/>
          </p:nvPr>
        </p:nvSpPr>
        <p:spPr>
          <a:xfrm>
            <a:off x="717176" y="1681163"/>
            <a:ext cx="5280399"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3200"/>
              <a:buNone/>
              <a:defRPr sz="3200" b="0">
                <a:solidFill>
                  <a:schemeClr val="accen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7" name="Google Shape;77;p9"/>
          <p:cNvSpPr txBox="1">
            <a:spLocks noGrp="1"/>
          </p:cNvSpPr>
          <p:nvPr>
            <p:ph type="body" idx="2"/>
          </p:nvPr>
        </p:nvSpPr>
        <p:spPr>
          <a:xfrm>
            <a:off x="717176" y="2505075"/>
            <a:ext cx="5280399"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9"/>
          <p:cNvSpPr txBox="1">
            <a:spLocks noGrp="1"/>
          </p:cNvSpPr>
          <p:nvPr>
            <p:ph type="body" idx="3"/>
          </p:nvPr>
        </p:nvSpPr>
        <p:spPr>
          <a:xfrm>
            <a:off x="6172200" y="1681163"/>
            <a:ext cx="5329518" cy="8239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3200"/>
              <a:buNone/>
              <a:defRPr sz="3200" b="0">
                <a:solidFill>
                  <a:schemeClr val="accen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9" name="Google Shape;79;p9"/>
          <p:cNvSpPr txBox="1">
            <a:spLocks noGrp="1"/>
          </p:cNvSpPr>
          <p:nvPr>
            <p:ph type="body" idx="4"/>
          </p:nvPr>
        </p:nvSpPr>
        <p:spPr>
          <a:xfrm>
            <a:off x="6172200" y="2505075"/>
            <a:ext cx="5329518" cy="343454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9"/>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9"/>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9"/>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3" name="Google Shape;83;p9"/>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le Only">
  <p:cSld name="Title Only">
    <p:spTree>
      <p:nvGrpSpPr>
        <p:cNvPr id="1" name="Shape 84"/>
        <p:cNvGrpSpPr/>
        <p:nvPr/>
      </p:nvGrpSpPr>
      <p:grpSpPr>
        <a:xfrm>
          <a:off x="0" y="0"/>
          <a:ext cx="0" cy="0"/>
          <a:chOff x="0" y="0"/>
          <a:chExt cx="0" cy="0"/>
        </a:xfrm>
      </p:grpSpPr>
      <p:sp>
        <p:nvSpPr>
          <p:cNvPr id="85" name="Google Shape;85;p10"/>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6" name="Google Shape;86;p10"/>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0"/>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0"/>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9" name="Google Shape;89;p10"/>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90"/>
        <p:cNvGrpSpPr/>
        <p:nvPr/>
      </p:nvGrpSpPr>
      <p:grpSpPr>
        <a:xfrm>
          <a:off x="0" y="0"/>
          <a:ext cx="0" cy="0"/>
          <a:chOff x="0" y="0"/>
          <a:chExt cx="0" cy="0"/>
        </a:xfrm>
      </p:grpSpPr>
      <p:sp>
        <p:nvSpPr>
          <p:cNvPr id="91" name="Google Shape;91;p11"/>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v</a:t>
            </a:r>
            <a:endParaRPr sz="1800" b="0" i="0" u="none" strike="noStrike" cap="none">
              <a:solidFill>
                <a:schemeClr val="lt1"/>
              </a:solidFill>
              <a:latin typeface="Calibri"/>
              <a:ea typeface="Calibri"/>
              <a:cs typeface="Calibri"/>
              <a:sym typeface="Calibri"/>
            </a:endParaRPr>
          </a:p>
        </p:txBody>
      </p:sp>
      <p:sp>
        <p:nvSpPr>
          <p:cNvPr id="92" name="Google Shape;92;p11"/>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1"/>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1"/>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5" name="Google Shape;95;p11"/>
          <p:cNvSpPr txBox="1">
            <a:spLocks noGrp="1"/>
          </p:cNvSpPr>
          <p:nvPr>
            <p:ph type="body" idx="1"/>
          </p:nvPr>
        </p:nvSpPr>
        <p:spPr>
          <a:xfrm>
            <a:off x="717176" y="659958"/>
            <a:ext cx="10784542" cy="539893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1.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1.pn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image" Target="../media/image1.pn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9"/>
        <p:cNvGrpSpPr/>
        <p:nvPr/>
      </p:nvGrpSpPr>
      <p:grpSpPr>
        <a:xfrm>
          <a:off x="0" y="0"/>
          <a:ext cx="0" cy="0"/>
          <a:chOff x="0" y="0"/>
          <a:chExt cx="0" cy="0"/>
        </a:xfrm>
      </p:grpSpPr>
      <p:sp>
        <p:nvSpPr>
          <p:cNvPr id="10" name="Google Shape;10;p1"/>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595959"/>
              </a:solidFill>
              <a:latin typeface="Calibri"/>
              <a:ea typeface="Calibri"/>
              <a:cs typeface="Calibri"/>
              <a:sym typeface="Calibri"/>
            </a:endParaRPr>
          </a:p>
        </p:txBody>
      </p:sp>
      <p:sp>
        <p:nvSpPr>
          <p:cNvPr id="11" name="Google Shape;11;p1"/>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accent1"/>
              </a:buClr>
              <a:buSzPts val="4400"/>
              <a:buFont typeface="Calibri"/>
              <a:buNone/>
              <a:defRPr sz="4400" b="0" i="0" u="none" strike="noStrike" cap="none">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1"/>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59595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59595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1"/>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595959"/>
                </a:solidFill>
                <a:latin typeface="Calibri"/>
                <a:ea typeface="Calibri"/>
                <a:cs typeface="Calibri"/>
                <a:sym typeface="Calibri"/>
              </a:defRPr>
            </a:lvl1pPr>
            <a:lvl2pPr marL="0" marR="0" lvl="1" indent="0" algn="r" rtl="0">
              <a:spcBef>
                <a:spcPts val="0"/>
              </a:spcBef>
              <a:buNone/>
              <a:defRPr sz="1200" b="0" i="0" u="none" strike="noStrike" cap="none">
                <a:solidFill>
                  <a:srgbClr val="595959"/>
                </a:solidFill>
                <a:latin typeface="Calibri"/>
                <a:ea typeface="Calibri"/>
                <a:cs typeface="Calibri"/>
                <a:sym typeface="Calibri"/>
              </a:defRPr>
            </a:lvl2pPr>
            <a:lvl3pPr marL="0" marR="0" lvl="2" indent="0" algn="r" rtl="0">
              <a:spcBef>
                <a:spcPts val="0"/>
              </a:spcBef>
              <a:buNone/>
              <a:defRPr sz="1200" b="0" i="0" u="none" strike="noStrike" cap="none">
                <a:solidFill>
                  <a:srgbClr val="595959"/>
                </a:solidFill>
                <a:latin typeface="Calibri"/>
                <a:ea typeface="Calibri"/>
                <a:cs typeface="Calibri"/>
                <a:sym typeface="Calibri"/>
              </a:defRPr>
            </a:lvl3pPr>
            <a:lvl4pPr marL="0" marR="0" lvl="3" indent="0" algn="r" rtl="0">
              <a:spcBef>
                <a:spcPts val="0"/>
              </a:spcBef>
              <a:buNone/>
              <a:defRPr sz="1200" b="0" i="0" u="none" strike="noStrike" cap="none">
                <a:solidFill>
                  <a:srgbClr val="595959"/>
                </a:solidFill>
                <a:latin typeface="Calibri"/>
                <a:ea typeface="Calibri"/>
                <a:cs typeface="Calibri"/>
                <a:sym typeface="Calibri"/>
              </a:defRPr>
            </a:lvl4pPr>
            <a:lvl5pPr marL="0" marR="0" lvl="4" indent="0" algn="r" rtl="0">
              <a:spcBef>
                <a:spcPts val="0"/>
              </a:spcBef>
              <a:buNone/>
              <a:defRPr sz="1200" b="0" i="0" u="none" strike="noStrike" cap="none">
                <a:solidFill>
                  <a:srgbClr val="595959"/>
                </a:solidFill>
                <a:latin typeface="Calibri"/>
                <a:ea typeface="Calibri"/>
                <a:cs typeface="Calibri"/>
                <a:sym typeface="Calibri"/>
              </a:defRPr>
            </a:lvl5pPr>
            <a:lvl6pPr marL="0" marR="0" lvl="5" indent="0" algn="r" rtl="0">
              <a:spcBef>
                <a:spcPts val="0"/>
              </a:spcBef>
              <a:buNone/>
              <a:defRPr sz="1200" b="0" i="0" u="none" strike="noStrike" cap="none">
                <a:solidFill>
                  <a:srgbClr val="595959"/>
                </a:solidFill>
                <a:latin typeface="Calibri"/>
                <a:ea typeface="Calibri"/>
                <a:cs typeface="Calibri"/>
                <a:sym typeface="Calibri"/>
              </a:defRPr>
            </a:lvl6pPr>
            <a:lvl7pPr marL="0" marR="0" lvl="6" indent="0" algn="r" rtl="0">
              <a:spcBef>
                <a:spcPts val="0"/>
              </a:spcBef>
              <a:buNone/>
              <a:defRPr sz="1200" b="0" i="0" u="none" strike="noStrike" cap="none">
                <a:solidFill>
                  <a:srgbClr val="595959"/>
                </a:solidFill>
                <a:latin typeface="Calibri"/>
                <a:ea typeface="Calibri"/>
                <a:cs typeface="Calibri"/>
                <a:sym typeface="Calibri"/>
              </a:defRPr>
            </a:lvl7pPr>
            <a:lvl8pPr marL="0" marR="0" lvl="7" indent="0" algn="r" rtl="0">
              <a:spcBef>
                <a:spcPts val="0"/>
              </a:spcBef>
              <a:buNone/>
              <a:defRPr sz="1200" b="0" i="0" u="none" strike="noStrike" cap="none">
                <a:solidFill>
                  <a:srgbClr val="595959"/>
                </a:solidFill>
                <a:latin typeface="Calibri"/>
                <a:ea typeface="Calibri"/>
                <a:cs typeface="Calibri"/>
                <a:sym typeface="Calibri"/>
              </a:defRPr>
            </a:lvl8pPr>
            <a:lvl9pPr marL="0" marR="0" lvl="8" indent="0" algn="r" rtl="0">
              <a:spcBef>
                <a:spcPts val="0"/>
              </a:spcBef>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6" name="Google Shape;16;p1" descr="Decorative line break"/>
          <p:cNvPicPr preferRelativeResize="0"/>
          <p:nvPr/>
        </p:nvPicPr>
        <p:blipFill rotWithShape="1">
          <a:blip r:embed="rId11">
            <a:alphaModFix/>
          </a:blip>
          <a:srcRect/>
          <a:stretch/>
        </p:blipFill>
        <p:spPr>
          <a:xfrm>
            <a:off x="804670" y="1558360"/>
            <a:ext cx="1286259" cy="2438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93"/>
        <p:cNvGrpSpPr/>
        <p:nvPr/>
      </p:nvGrpSpPr>
      <p:grpSpPr>
        <a:xfrm>
          <a:off x="0" y="0"/>
          <a:ext cx="0" cy="0"/>
          <a:chOff x="0" y="0"/>
          <a:chExt cx="0" cy="0"/>
        </a:xfrm>
      </p:grpSpPr>
      <p:sp>
        <p:nvSpPr>
          <p:cNvPr id="294" name="Google Shape;294;p37"/>
          <p:cNvSpPr/>
          <p:nvPr/>
        </p:nvSpPr>
        <p:spPr>
          <a:xfrm>
            <a:off x="206188" y="215153"/>
            <a:ext cx="11775141" cy="6432176"/>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5" name="Google Shape;295;p37"/>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dk2"/>
              </a:buClr>
              <a:buSzPts val="4400"/>
              <a:buFont typeface="Calibri"/>
              <a:buNone/>
              <a:defRPr sz="4400" b="0" i="0" u="none" strike="noStrike" cap="non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6" name="Google Shape;296;p37"/>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7" name="Google Shape;297;p37"/>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59595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8" name="Google Shape;298;p37"/>
          <p:cNvSpPr txBox="1">
            <a:spLocks noGrp="1"/>
          </p:cNvSpPr>
          <p:nvPr>
            <p:ph type="dt" idx="10"/>
          </p:nvPr>
        </p:nvSpPr>
        <p:spPr>
          <a:xfrm>
            <a:off x="3854824" y="6139793"/>
            <a:ext cx="4509246"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59595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9" name="Google Shape;299;p37"/>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595959"/>
                </a:solidFill>
                <a:latin typeface="Calibri"/>
                <a:ea typeface="Calibri"/>
                <a:cs typeface="Calibri"/>
                <a:sym typeface="Calibri"/>
              </a:defRPr>
            </a:lvl1pPr>
            <a:lvl2pPr marL="0" marR="0" lvl="1" indent="0" algn="r" rtl="0">
              <a:spcBef>
                <a:spcPts val="0"/>
              </a:spcBef>
              <a:buNone/>
              <a:defRPr sz="1200" b="0" i="0" u="none" strike="noStrike" cap="none">
                <a:solidFill>
                  <a:srgbClr val="595959"/>
                </a:solidFill>
                <a:latin typeface="Calibri"/>
                <a:ea typeface="Calibri"/>
                <a:cs typeface="Calibri"/>
                <a:sym typeface="Calibri"/>
              </a:defRPr>
            </a:lvl2pPr>
            <a:lvl3pPr marL="0" marR="0" lvl="2" indent="0" algn="r" rtl="0">
              <a:spcBef>
                <a:spcPts val="0"/>
              </a:spcBef>
              <a:buNone/>
              <a:defRPr sz="1200" b="0" i="0" u="none" strike="noStrike" cap="none">
                <a:solidFill>
                  <a:srgbClr val="595959"/>
                </a:solidFill>
                <a:latin typeface="Calibri"/>
                <a:ea typeface="Calibri"/>
                <a:cs typeface="Calibri"/>
                <a:sym typeface="Calibri"/>
              </a:defRPr>
            </a:lvl3pPr>
            <a:lvl4pPr marL="0" marR="0" lvl="3" indent="0" algn="r" rtl="0">
              <a:spcBef>
                <a:spcPts val="0"/>
              </a:spcBef>
              <a:buNone/>
              <a:defRPr sz="1200" b="0" i="0" u="none" strike="noStrike" cap="none">
                <a:solidFill>
                  <a:srgbClr val="595959"/>
                </a:solidFill>
                <a:latin typeface="Calibri"/>
                <a:ea typeface="Calibri"/>
                <a:cs typeface="Calibri"/>
                <a:sym typeface="Calibri"/>
              </a:defRPr>
            </a:lvl4pPr>
            <a:lvl5pPr marL="0" marR="0" lvl="4" indent="0" algn="r" rtl="0">
              <a:spcBef>
                <a:spcPts val="0"/>
              </a:spcBef>
              <a:buNone/>
              <a:defRPr sz="1200" b="0" i="0" u="none" strike="noStrike" cap="none">
                <a:solidFill>
                  <a:srgbClr val="595959"/>
                </a:solidFill>
                <a:latin typeface="Calibri"/>
                <a:ea typeface="Calibri"/>
                <a:cs typeface="Calibri"/>
                <a:sym typeface="Calibri"/>
              </a:defRPr>
            </a:lvl5pPr>
            <a:lvl6pPr marL="0" marR="0" lvl="5" indent="0" algn="r" rtl="0">
              <a:spcBef>
                <a:spcPts val="0"/>
              </a:spcBef>
              <a:buNone/>
              <a:defRPr sz="1200" b="0" i="0" u="none" strike="noStrike" cap="none">
                <a:solidFill>
                  <a:srgbClr val="595959"/>
                </a:solidFill>
                <a:latin typeface="Calibri"/>
                <a:ea typeface="Calibri"/>
                <a:cs typeface="Calibri"/>
                <a:sym typeface="Calibri"/>
              </a:defRPr>
            </a:lvl6pPr>
            <a:lvl7pPr marL="0" marR="0" lvl="6" indent="0" algn="r" rtl="0">
              <a:spcBef>
                <a:spcPts val="0"/>
              </a:spcBef>
              <a:buNone/>
              <a:defRPr sz="1200" b="0" i="0" u="none" strike="noStrike" cap="none">
                <a:solidFill>
                  <a:srgbClr val="595959"/>
                </a:solidFill>
                <a:latin typeface="Calibri"/>
                <a:ea typeface="Calibri"/>
                <a:cs typeface="Calibri"/>
                <a:sym typeface="Calibri"/>
              </a:defRPr>
            </a:lvl7pPr>
            <a:lvl8pPr marL="0" marR="0" lvl="7" indent="0" algn="r" rtl="0">
              <a:spcBef>
                <a:spcPts val="0"/>
              </a:spcBef>
              <a:buNone/>
              <a:defRPr sz="1200" b="0" i="0" u="none" strike="noStrike" cap="none">
                <a:solidFill>
                  <a:srgbClr val="595959"/>
                </a:solidFill>
                <a:latin typeface="Calibri"/>
                <a:ea typeface="Calibri"/>
                <a:cs typeface="Calibri"/>
                <a:sym typeface="Calibri"/>
              </a:defRPr>
            </a:lvl8pPr>
            <a:lvl9pPr marL="0" marR="0" lvl="8" indent="0" algn="r" rtl="0">
              <a:spcBef>
                <a:spcPts val="0"/>
              </a:spcBef>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00" name="Google Shape;300;p37" descr="Decorative line break"/>
          <p:cNvPicPr preferRelativeResize="0"/>
          <p:nvPr/>
        </p:nvPicPr>
        <p:blipFill rotWithShape="1">
          <a:blip r:embed="rId13">
            <a:alphaModFix/>
          </a:blip>
          <a:srcRect/>
          <a:stretch/>
        </p:blipFill>
        <p:spPr>
          <a:xfrm>
            <a:off x="804670" y="1558360"/>
            <a:ext cx="1286259" cy="2438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483"/>
        <p:cNvGrpSpPr/>
        <p:nvPr/>
      </p:nvGrpSpPr>
      <p:grpSpPr>
        <a:xfrm>
          <a:off x="0" y="0"/>
          <a:ext cx="0" cy="0"/>
          <a:chOff x="0" y="0"/>
          <a:chExt cx="0" cy="0"/>
        </a:xfrm>
      </p:grpSpPr>
      <p:sp>
        <p:nvSpPr>
          <p:cNvPr id="484" name="Google Shape;484;p61"/>
          <p:cNvSpPr/>
          <p:nvPr/>
        </p:nvSpPr>
        <p:spPr>
          <a:xfrm>
            <a:off x="206188" y="215153"/>
            <a:ext cx="11775000" cy="6432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rgbClr val="595959"/>
              </a:solidFill>
              <a:latin typeface="Calibri"/>
              <a:ea typeface="Calibri"/>
              <a:cs typeface="Calibri"/>
              <a:sym typeface="Calibri"/>
            </a:endParaRPr>
          </a:p>
        </p:txBody>
      </p:sp>
      <p:sp>
        <p:nvSpPr>
          <p:cNvPr id="485" name="Google Shape;485;p61"/>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accent1"/>
              </a:buClr>
              <a:buSzPts val="4400"/>
              <a:buFont typeface="Calibri"/>
              <a:buNone/>
              <a:defRPr sz="4400" b="0"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86" name="Google Shape;486;p61"/>
          <p:cNvSpPr txBox="1">
            <a:spLocks noGrp="1"/>
          </p:cNvSpPr>
          <p:nvPr>
            <p:ph type="body" idx="1"/>
          </p:nvPr>
        </p:nvSpPr>
        <p:spPr>
          <a:xfrm>
            <a:off x="717176" y="1825625"/>
            <a:ext cx="10784400" cy="410910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7" name="Google Shape;487;p61"/>
          <p:cNvSpPr txBox="1">
            <a:spLocks noGrp="1"/>
          </p:cNvSpPr>
          <p:nvPr>
            <p:ph type="ftr" idx="11"/>
          </p:nvPr>
        </p:nvSpPr>
        <p:spPr>
          <a:xfrm>
            <a:off x="717176" y="6139793"/>
            <a:ext cx="28641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595959"/>
              </a:buClr>
              <a:buSzPts val="1400"/>
              <a:buFont typeface="Calibri"/>
              <a:buNone/>
              <a:defRPr sz="1200" b="0" i="0" u="none" strike="noStrike" cap="none">
                <a:solidFill>
                  <a:srgbClr val="595959"/>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88" name="Google Shape;488;p61"/>
          <p:cNvSpPr txBox="1">
            <a:spLocks noGrp="1"/>
          </p:cNvSpPr>
          <p:nvPr>
            <p:ph type="dt" idx="10"/>
          </p:nvPr>
        </p:nvSpPr>
        <p:spPr>
          <a:xfrm>
            <a:off x="3854824" y="6139793"/>
            <a:ext cx="45093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595959"/>
              </a:buClr>
              <a:buSzPts val="1400"/>
              <a:buFont typeface="Calibri"/>
              <a:buNone/>
              <a:defRPr sz="1200" b="0" i="0" u="none" strike="noStrike" cap="none">
                <a:solidFill>
                  <a:srgbClr val="595959"/>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89" name="Google Shape;489;p61"/>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1pPr>
            <a:lvl2pPr marL="0" marR="0" lvl="1"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2pPr>
            <a:lvl3pPr marL="0" marR="0" lvl="2"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3pPr>
            <a:lvl4pPr marL="0" marR="0" lvl="3"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4pPr>
            <a:lvl5pPr marL="0" marR="0" lvl="4"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5pPr>
            <a:lvl6pPr marL="0" marR="0" lvl="5"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6pPr>
            <a:lvl7pPr marL="0" marR="0" lvl="6"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7pPr>
            <a:lvl8pPr marL="0" marR="0" lvl="7"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8pPr>
            <a:lvl9pPr marL="0" marR="0" lvl="8" indent="0" algn="r" rtl="0">
              <a:spcBef>
                <a:spcPts val="0"/>
              </a:spcBef>
              <a:spcAft>
                <a:spcPts val="0"/>
              </a:spcAft>
              <a:buClr>
                <a:srgbClr val="595959"/>
              </a:buClr>
              <a:buSzPts val="1200"/>
              <a:buFont typeface="Calibri"/>
              <a:buNone/>
              <a:defRPr sz="12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490" name="Google Shape;490;p61" descr="Decorative line break"/>
          <p:cNvPicPr preferRelativeResize="0"/>
          <p:nvPr/>
        </p:nvPicPr>
        <p:blipFill rotWithShape="1">
          <a:blip r:embed="rId13">
            <a:alphaModFix/>
          </a:blip>
          <a:srcRect/>
          <a:stretch/>
        </p:blipFill>
        <p:spPr>
          <a:xfrm>
            <a:off x="804670" y="1558360"/>
            <a:ext cx="1286259" cy="2438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20" r:id="rId5"/>
    <p:sldLayoutId id="2147483721" r:id="rId6"/>
    <p:sldLayoutId id="2147483722" r:id="rId7"/>
    <p:sldLayoutId id="2147483723" r:id="rId8"/>
    <p:sldLayoutId id="2147483724" r:id="rId9"/>
    <p:sldLayoutId id="2147483725" r:id="rId10"/>
    <p:sldLayoutId id="2147483726"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4/1/2024</a:t>
            </a:fld>
            <a:endParaRPr lang="en-US"/>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107541647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odedistrict.oregon.gov/Pages/default.aspx"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8.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hyperlink" Target="https://www.oregon.gov/ode/educator-resources/assessment/Documents/esdpartners.pdf" TargetMode="External"/><Relationship Id="rId2" Type="http://schemas.openxmlformats.org/officeDocument/2006/relationships/notesSlide" Target="../notesSlides/notesSlide35.xml"/><Relationship Id="rId1" Type="http://schemas.openxmlformats.org/officeDocument/2006/relationships/slideLayout" Target="../slideLayouts/slideLayout10.xml"/><Relationship Id="rId5" Type="http://schemas.openxmlformats.org/officeDocument/2006/relationships/hyperlink" Target="mailto:peter.campbell@imesd.k12.or.us" TargetMode="External"/><Relationship Id="rId4" Type="http://schemas.openxmlformats.org/officeDocument/2006/relationships/hyperlink" Target="mailto:karen.brown@imesd.k12.or.u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hyperlink" Target="https://www.oregon.gov/oha/PH/BIRTHDEATHCERTIFICATES/SURVEYS/Pages/student-health-survey.aspx" TargetMode="External"/><Relationship Id="rId2" Type="http://schemas.openxmlformats.org/officeDocument/2006/relationships/notesSlide" Target="../notesSlides/notesSlide5.xml"/><Relationship Id="rId1" Type="http://schemas.openxmlformats.org/officeDocument/2006/relationships/slideLayout" Target="../slideLayouts/slideLayout21.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55040" y="2486701"/>
            <a:ext cx="10220960" cy="1023261"/>
          </a:xfrm>
        </p:spPr>
        <p:txBody>
          <a:bodyPr>
            <a:normAutofit/>
          </a:bodyPr>
          <a:lstStyle/>
          <a:p>
            <a:r>
              <a:rPr lang="en-US" sz="4000" dirty="0"/>
              <a:t>How to Navigate Achievement Data Insight (ADI)</a:t>
            </a:r>
          </a:p>
        </p:txBody>
      </p:sp>
      <p:sp>
        <p:nvSpPr>
          <p:cNvPr id="3" name="Subtitle 2"/>
          <p:cNvSpPr>
            <a:spLocks noGrp="1"/>
          </p:cNvSpPr>
          <p:nvPr>
            <p:ph type="subTitle" idx="1"/>
          </p:nvPr>
        </p:nvSpPr>
        <p:spPr>
          <a:xfrm>
            <a:off x="1524000" y="3952240"/>
            <a:ext cx="9144000" cy="1305560"/>
          </a:xfrm>
        </p:spPr>
        <p:txBody>
          <a:bodyPr vert="horz" lIns="91440" tIns="45720" rIns="91440" bIns="45720" rtlCol="0" anchor="t">
            <a:normAutofit lnSpcReduction="10000"/>
          </a:bodyPr>
          <a:lstStyle/>
          <a:p>
            <a:r>
              <a:rPr lang="en-US" dirty="0">
                <a:ea typeface="Calibri"/>
                <a:cs typeface="Calibri"/>
              </a:rPr>
              <a:t>Stand Alone Training</a:t>
            </a:r>
          </a:p>
          <a:p>
            <a:r>
              <a:rPr lang="en-US" dirty="0">
                <a:ea typeface="Calibri"/>
                <a:cs typeface="Calibri"/>
              </a:rPr>
              <a:t>March 2024</a:t>
            </a:r>
          </a:p>
          <a:p>
            <a:r>
              <a:rPr lang="en-US" dirty="0">
                <a:cs typeface="Calibri"/>
              </a:rPr>
              <a:t>Oregon Department of Education (ODE)</a:t>
            </a:r>
            <a:endParaRPr lang="en-US" dirty="0"/>
          </a:p>
        </p:txBody>
      </p:sp>
      <p:sp>
        <p:nvSpPr>
          <p:cNvPr id="4" name="Footer Placeholder 3"/>
          <p:cNvSpPr>
            <a:spLocks noGrp="1"/>
          </p:cNvSpPr>
          <p:nvPr>
            <p:ph type="ftr" sz="quarter" idx="11"/>
          </p:nvPr>
        </p:nvSpPr>
        <p:spPr/>
        <p:txBody>
          <a:bodyPr/>
          <a:lstStyle/>
          <a:p>
            <a:r>
              <a:rPr lang="en-US"/>
              <a:t>Oregon Department of Education</a:t>
            </a:r>
          </a:p>
        </p:txBody>
      </p:sp>
      <p:sp>
        <p:nvSpPr>
          <p:cNvPr id="5" name="Slide Number Placeholder 4"/>
          <p:cNvSpPr>
            <a:spLocks noGrp="1"/>
          </p:cNvSpPr>
          <p:nvPr>
            <p:ph type="sldNum" sz="quarter" idx="12"/>
          </p:nvPr>
        </p:nvSpPr>
        <p:spPr/>
        <p:txBody>
          <a:bodyPr/>
          <a:lstStyle/>
          <a:p>
            <a:fld id="{357F5B69-6281-4C1F-8C38-6DA0F56DA430}" type="slidenum">
              <a:rPr lang="en-US" smtClean="0"/>
              <a:t>1</a:t>
            </a:fld>
            <a:endParaRPr lang="en-US"/>
          </a:p>
        </p:txBody>
      </p:sp>
    </p:spTree>
    <p:extLst>
      <p:ext uri="{BB962C8B-B14F-4D97-AF65-F5344CB8AC3E}">
        <p14:creationId xmlns:p14="http://schemas.microsoft.com/office/powerpoint/2010/main" val="3503007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Aggregation vs Disaggregation (Summary Tab)</a:t>
            </a:r>
          </a:p>
        </p:txBody>
      </p:sp>
      <p:sp>
        <p:nvSpPr>
          <p:cNvPr id="3" name="Content Placeholder 2"/>
          <p:cNvSpPr>
            <a:spLocks noGrp="1"/>
          </p:cNvSpPr>
          <p:nvPr>
            <p:ph idx="1"/>
          </p:nvPr>
        </p:nvSpPr>
        <p:spPr/>
        <p:txBody>
          <a:bodyPr/>
          <a:lstStyle/>
          <a:p>
            <a:r>
              <a:rPr lang="en-US" sz="3600" dirty="0"/>
              <a:t>Aggregation: Data about clusters or groups, such as counts, averages, medians, or percentages</a:t>
            </a:r>
          </a:p>
          <a:p>
            <a:pPr marL="0" indent="0">
              <a:buNone/>
            </a:pPr>
            <a:endParaRPr lang="en-US" sz="3600" dirty="0"/>
          </a:p>
          <a:p>
            <a:r>
              <a:rPr lang="en-US" sz="3600" dirty="0"/>
              <a:t>Disaggregation: Aggregations for specific student groups, such as race/ethnicity or gender</a:t>
            </a:r>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10</a:t>
            </a:fld>
            <a:endParaRPr lang="en-US" dirty="0"/>
          </a:p>
        </p:txBody>
      </p:sp>
    </p:spTree>
    <p:extLst>
      <p:ext uri="{BB962C8B-B14F-4D97-AF65-F5344CB8AC3E}">
        <p14:creationId xmlns:p14="http://schemas.microsoft.com/office/powerpoint/2010/main" val="2900404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Other Terms: </a:t>
            </a:r>
            <a:r>
              <a:rPr lang="en-US" dirty="0">
                <a:solidFill>
                  <a:schemeClr val="accent3"/>
                </a:solidFill>
              </a:rPr>
              <a:t>Secure</a:t>
            </a:r>
            <a:r>
              <a:rPr lang="en-US" dirty="0"/>
              <a:t> Data</a:t>
            </a:r>
          </a:p>
        </p:txBody>
      </p:sp>
      <p:sp>
        <p:nvSpPr>
          <p:cNvPr id="3" name="Content Placeholder 2"/>
          <p:cNvSpPr>
            <a:spLocks noGrp="1"/>
          </p:cNvSpPr>
          <p:nvPr>
            <p:ph idx="1"/>
          </p:nvPr>
        </p:nvSpPr>
        <p:spPr/>
        <p:txBody>
          <a:bodyPr>
            <a:normAutofit lnSpcReduction="10000"/>
          </a:bodyPr>
          <a:lstStyle/>
          <a:p>
            <a:pPr>
              <a:spcBef>
                <a:spcPts val="600"/>
              </a:spcBef>
              <a:spcAft>
                <a:spcPts val="600"/>
              </a:spcAft>
            </a:pPr>
            <a:r>
              <a:rPr lang="en-US" sz="3200" dirty="0"/>
              <a:t>Secure Data: Data that should not be shared publicly or with unauthorized district staff, including:</a:t>
            </a:r>
          </a:p>
          <a:p>
            <a:pPr lvl="1"/>
            <a:r>
              <a:rPr lang="en-US" sz="2800" dirty="0"/>
              <a:t>Data about individual students (often containing personally identifiable information, or PII)</a:t>
            </a:r>
          </a:p>
          <a:p>
            <a:pPr lvl="1"/>
            <a:r>
              <a:rPr lang="en-US" sz="2800" dirty="0"/>
              <a:t>Aggregate data that could reveal private information about an individual student, such as data for small student groups or data with very high/low values</a:t>
            </a:r>
          </a:p>
          <a:p>
            <a:r>
              <a:rPr lang="en-US" sz="3200" dirty="0"/>
              <a:t>Keep data secure by using the Secure Student Identifier number (SSID) only</a:t>
            </a:r>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11</a:t>
            </a:fld>
            <a:endParaRPr lang="en-US" dirty="0"/>
          </a:p>
        </p:txBody>
      </p:sp>
    </p:spTree>
    <p:extLst>
      <p:ext uri="{BB962C8B-B14F-4D97-AF65-F5344CB8AC3E}">
        <p14:creationId xmlns:p14="http://schemas.microsoft.com/office/powerpoint/2010/main" val="3544566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3"/>
                </a:solidFill>
              </a:rPr>
              <a:t>Other Terms: Suppression</a:t>
            </a:r>
          </a:p>
        </p:txBody>
      </p:sp>
      <p:sp>
        <p:nvSpPr>
          <p:cNvPr id="3" name="Content Placeholder 2"/>
          <p:cNvSpPr>
            <a:spLocks noGrp="1"/>
          </p:cNvSpPr>
          <p:nvPr>
            <p:ph idx="1"/>
          </p:nvPr>
        </p:nvSpPr>
        <p:spPr/>
        <p:txBody>
          <a:bodyPr>
            <a:noAutofit/>
          </a:bodyPr>
          <a:lstStyle/>
          <a:p>
            <a:pPr>
              <a:spcAft>
                <a:spcPts val="600"/>
              </a:spcAft>
            </a:pPr>
            <a:r>
              <a:rPr lang="en-US" sz="3200" dirty="0">
                <a:solidFill>
                  <a:schemeClr val="accent3"/>
                </a:solidFill>
              </a:rPr>
              <a:t>Suppression</a:t>
            </a:r>
            <a:r>
              <a:rPr lang="en-US" sz="3200" dirty="0"/>
              <a:t>: ODE’s process of redacting and/or recoding aggregate data to reduce the risk of revealing private information about a student</a:t>
            </a:r>
          </a:p>
          <a:p>
            <a:pPr lvl="1"/>
            <a:r>
              <a:rPr lang="en-US" sz="2800" dirty="0"/>
              <a:t>The practice varies somewhat by data element, but typically, we redact completely any sensitive data for student groups with very small numbers or very large numbers, and record values as above 95% or below 5% so that the precise value is not displayed.</a:t>
            </a:r>
          </a:p>
          <a:p>
            <a:pPr lvl="1"/>
            <a:r>
              <a:rPr lang="en-US" sz="2800" dirty="0"/>
              <a:t>Very small numbers may also be suppressed and represented by an asterisk (*). </a:t>
            </a:r>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12</a:t>
            </a:fld>
            <a:endParaRPr lang="en-US" dirty="0"/>
          </a:p>
        </p:txBody>
      </p:sp>
    </p:spTree>
    <p:extLst>
      <p:ext uri="{BB962C8B-B14F-4D97-AF65-F5344CB8AC3E}">
        <p14:creationId xmlns:p14="http://schemas.microsoft.com/office/powerpoint/2010/main" val="2808027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Referring to your data</a:t>
            </a:r>
          </a:p>
        </p:txBody>
      </p:sp>
      <p:sp>
        <p:nvSpPr>
          <p:cNvPr id="3" name="Content Placeholder 2"/>
          <p:cNvSpPr>
            <a:spLocks noGrp="1"/>
          </p:cNvSpPr>
          <p:nvPr>
            <p:ph idx="1"/>
          </p:nvPr>
        </p:nvSpPr>
        <p:spPr/>
        <p:txBody>
          <a:bodyPr/>
          <a:lstStyle/>
          <a:p>
            <a:r>
              <a:rPr lang="en-US" sz="2800" dirty="0"/>
              <a:t>Preliminary Data: Data that have not completed the validation process and may change before publication.</a:t>
            </a:r>
          </a:p>
          <a:p>
            <a:r>
              <a:rPr lang="en-US" sz="2800" dirty="0"/>
              <a:t>Embargoed Data: Data that are in final form (had final refresh), but not yet published.  ODE displays these data in ADI, but they should not be shared outside of authorized district staff until publication.</a:t>
            </a:r>
          </a:p>
          <a:p>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13</a:t>
            </a:fld>
            <a:endParaRPr lang="en-US" dirty="0"/>
          </a:p>
        </p:txBody>
      </p:sp>
    </p:spTree>
    <p:extLst>
      <p:ext uri="{BB962C8B-B14F-4D97-AF65-F5344CB8AC3E}">
        <p14:creationId xmlns:p14="http://schemas.microsoft.com/office/powerpoint/2010/main" val="1147855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As-of Dates</a:t>
            </a:r>
          </a:p>
        </p:txBody>
      </p:sp>
      <p:sp>
        <p:nvSpPr>
          <p:cNvPr id="3" name="Content Placeholder 2"/>
          <p:cNvSpPr>
            <a:spLocks noGrp="1"/>
          </p:cNvSpPr>
          <p:nvPr>
            <p:ph idx="1"/>
          </p:nvPr>
        </p:nvSpPr>
        <p:spPr/>
        <p:txBody>
          <a:bodyPr>
            <a:normAutofit/>
          </a:bodyPr>
          <a:lstStyle/>
          <a:p>
            <a:r>
              <a:rPr lang="en-US" sz="2800" dirty="0"/>
              <a:t>Most validations have a data as-of date column.</a:t>
            </a:r>
          </a:p>
          <a:p>
            <a:r>
              <a:rPr lang="en-US" sz="2800" dirty="0"/>
              <a:t>This date is the cutoff for changes to the underlying data to be included in the current refresh of the validation. Most refreshes start in the early morning, so you should get your edits done the day before.</a:t>
            </a:r>
          </a:p>
          <a:p>
            <a:r>
              <a:rPr lang="en-US" sz="2800" dirty="0"/>
              <a:t>Validation refreshes are a multi-day process so refresh dates (the day you see the new data) may be later than data as-of dates.</a:t>
            </a:r>
          </a:p>
          <a:p>
            <a:pPr marL="0" indent="0">
              <a:buNone/>
            </a:pPr>
            <a:endParaRPr lang="en-US" sz="2800"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14</a:t>
            </a:fld>
            <a:endParaRPr lang="en-US" dirty="0"/>
          </a:p>
        </p:txBody>
      </p:sp>
    </p:spTree>
    <p:extLst>
      <p:ext uri="{BB962C8B-B14F-4D97-AF65-F5344CB8AC3E}">
        <p14:creationId xmlns:p14="http://schemas.microsoft.com/office/powerpoint/2010/main" val="1480852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lnSpc>
                <a:spcPct val="120000"/>
              </a:lnSpc>
            </a:pPr>
            <a:r>
              <a:rPr lang="en-US" dirty="0"/>
              <a:t>You add a record for Bruce Banner on Friday, June 7.</a:t>
            </a:r>
          </a:p>
          <a:p>
            <a:pPr>
              <a:lnSpc>
                <a:spcPct val="120000"/>
              </a:lnSpc>
            </a:pPr>
            <a:r>
              <a:rPr lang="en-US" dirty="0"/>
              <a:t>ODE selects the data to be used for the validation refresh Saturday morning (June 8).</a:t>
            </a:r>
          </a:p>
          <a:p>
            <a:pPr>
              <a:lnSpc>
                <a:spcPct val="120000"/>
              </a:lnSpc>
            </a:pPr>
            <a:r>
              <a:rPr lang="en-US" dirty="0"/>
              <a:t>ODE begins processing a validation refresh early Monday, June 10.</a:t>
            </a:r>
          </a:p>
          <a:p>
            <a:pPr>
              <a:lnSpc>
                <a:spcPct val="120000"/>
              </a:lnSpc>
            </a:pPr>
            <a:r>
              <a:rPr lang="en-US" dirty="0"/>
              <a:t>You add another record for Melinda May on Monday, June 10.</a:t>
            </a:r>
          </a:p>
          <a:p>
            <a:pPr>
              <a:lnSpc>
                <a:spcPct val="120000"/>
              </a:lnSpc>
            </a:pPr>
            <a:r>
              <a:rPr lang="en-US" dirty="0"/>
              <a:t>ODE refreshes the validation in ADI by 1 pm on Thursday, June 14.</a:t>
            </a:r>
          </a:p>
          <a:p>
            <a:pPr>
              <a:lnSpc>
                <a:spcPct val="120000"/>
              </a:lnSpc>
            </a:pPr>
            <a:r>
              <a:rPr lang="en-US" dirty="0"/>
              <a:t>The Data As-of Date will be Saturday, June 8 (the last day for changes to be picked up by processing that occurred on Monday morning for Student Enrollment).</a:t>
            </a:r>
          </a:p>
          <a:p>
            <a:pPr>
              <a:lnSpc>
                <a:spcPct val="120000"/>
              </a:lnSpc>
            </a:pPr>
            <a:r>
              <a:rPr lang="en-US" dirty="0"/>
              <a:t>Bruce Banner’s record will be included in this refresh, but Melinda May’s record will not be displayed until the next refresh.</a:t>
            </a:r>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15</a:t>
            </a:fld>
            <a:endParaRPr lang="en-US" dirty="0"/>
          </a:p>
        </p:txBody>
      </p:sp>
      <p:sp>
        <p:nvSpPr>
          <p:cNvPr id="5" name="Title 4"/>
          <p:cNvSpPr>
            <a:spLocks noGrp="1"/>
          </p:cNvSpPr>
          <p:nvPr>
            <p:ph type="title"/>
          </p:nvPr>
        </p:nvSpPr>
        <p:spPr/>
        <p:txBody>
          <a:bodyPr/>
          <a:lstStyle/>
          <a:p>
            <a:r>
              <a:rPr lang="en-US" dirty="0"/>
              <a:t>Data As-Of Date Example</a:t>
            </a:r>
          </a:p>
        </p:txBody>
      </p:sp>
    </p:spTree>
    <p:extLst>
      <p:ext uri="{BB962C8B-B14F-4D97-AF65-F5344CB8AC3E}">
        <p14:creationId xmlns:p14="http://schemas.microsoft.com/office/powerpoint/2010/main" val="117109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7176" y="1700429"/>
            <a:ext cx="3450378" cy="4109010"/>
          </a:xfrm>
        </p:spPr>
        <p:txBody>
          <a:bodyPr/>
          <a:lstStyle/>
          <a:p>
            <a:r>
              <a:rPr lang="en-US" dirty="0"/>
              <a:t>Secure application for accessing and validating student- and staff-level data through the </a:t>
            </a:r>
            <a:r>
              <a:rPr lang="en-US" dirty="0">
                <a:hlinkClick r:id="rId3"/>
              </a:rPr>
              <a:t>District website</a:t>
            </a:r>
            <a:endParaRPr lang="en-US" dirty="0"/>
          </a:p>
          <a:p>
            <a:r>
              <a:rPr lang="en-US" dirty="0"/>
              <a:t>Tabs or scroll down and click</a:t>
            </a:r>
          </a:p>
          <a:p>
            <a:pPr marL="114300" indent="0">
              <a:buNone/>
            </a:pPr>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16</a:t>
            </a:fld>
            <a:endParaRPr lang="en-US" dirty="0"/>
          </a:p>
        </p:txBody>
      </p:sp>
      <p:sp>
        <p:nvSpPr>
          <p:cNvPr id="5" name="Title 4"/>
          <p:cNvSpPr>
            <a:spLocks noGrp="1"/>
          </p:cNvSpPr>
          <p:nvPr>
            <p:ph type="title"/>
          </p:nvPr>
        </p:nvSpPr>
        <p:spPr>
          <a:xfrm>
            <a:off x="730623" y="483441"/>
            <a:ext cx="10784542" cy="1026460"/>
          </a:xfrm>
        </p:spPr>
        <p:txBody>
          <a:bodyPr/>
          <a:lstStyle/>
          <a:p>
            <a:r>
              <a:rPr lang="en-US" dirty="0"/>
              <a:t>Accessing Achievement Data Insight</a:t>
            </a:r>
          </a:p>
        </p:txBody>
      </p:sp>
      <p:sp>
        <p:nvSpPr>
          <p:cNvPr id="8" name="Right Arrow 7" title="Arrow animation to point to Achievement Data Insight"/>
          <p:cNvSpPr/>
          <p:nvPr/>
        </p:nvSpPr>
        <p:spPr>
          <a:xfrm>
            <a:off x="4422192" y="2176329"/>
            <a:ext cx="580259" cy="360032"/>
          </a:xfrm>
          <a:prstGeom prst="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pplication buttons as shown on the district website">
            <a:extLst>
              <a:ext uri="{FF2B5EF4-FFF2-40B4-BE49-F238E27FC236}">
                <a16:creationId xmlns:a16="http://schemas.microsoft.com/office/drawing/2014/main" id="{F1E100B9-280F-AB43-DEF9-A7D4FDF9A22C}"/>
              </a:ext>
            </a:extLst>
          </p:cNvPr>
          <p:cNvPicPr>
            <a:picLocks noChangeAspect="1"/>
          </p:cNvPicPr>
          <p:nvPr/>
        </p:nvPicPr>
        <p:blipFill rotWithShape="1">
          <a:blip r:embed="rId4"/>
          <a:srcRect l="4853" t="8031" r="1709"/>
          <a:stretch/>
        </p:blipFill>
        <p:spPr>
          <a:xfrm>
            <a:off x="5002451" y="1509901"/>
            <a:ext cx="6561812" cy="5022227"/>
          </a:xfrm>
          <a:prstGeom prst="rect">
            <a:avLst/>
          </a:prstGeom>
        </p:spPr>
      </p:pic>
      <p:sp>
        <p:nvSpPr>
          <p:cNvPr id="16" name="Right Arrow 7" title="Arrow animation to point to Achievement Data Insight">
            <a:extLst>
              <a:ext uri="{FF2B5EF4-FFF2-40B4-BE49-F238E27FC236}">
                <a16:creationId xmlns:a16="http://schemas.microsoft.com/office/drawing/2014/main" id="{B24CD890-2912-1C18-1B3F-9CB4D0607D34}"/>
              </a:ext>
            </a:extLst>
          </p:cNvPr>
          <p:cNvSpPr/>
          <p:nvPr/>
        </p:nvSpPr>
        <p:spPr>
          <a:xfrm>
            <a:off x="5713683" y="4310565"/>
            <a:ext cx="580259" cy="360032"/>
          </a:xfrm>
          <a:prstGeom prst="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2002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337EE1-E340-3DDD-EFBE-55976C2E2BA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a:p>
        </p:txBody>
      </p:sp>
      <p:sp>
        <p:nvSpPr>
          <p:cNvPr id="3" name="Title 2">
            <a:extLst>
              <a:ext uri="{FF2B5EF4-FFF2-40B4-BE49-F238E27FC236}">
                <a16:creationId xmlns:a16="http://schemas.microsoft.com/office/drawing/2014/main" id="{FC1265CA-5EBB-3C18-FBA1-5EFA6E7235F1}"/>
              </a:ext>
            </a:extLst>
          </p:cNvPr>
          <p:cNvSpPr>
            <a:spLocks noGrp="1"/>
          </p:cNvSpPr>
          <p:nvPr>
            <p:ph type="title"/>
          </p:nvPr>
        </p:nvSpPr>
        <p:spPr/>
        <p:txBody>
          <a:bodyPr/>
          <a:lstStyle/>
          <a:p>
            <a:r>
              <a:rPr lang="en-US" dirty="0"/>
              <a:t>Accessing Achievement Data Insight, part 2</a:t>
            </a:r>
          </a:p>
        </p:txBody>
      </p:sp>
      <p:pic>
        <p:nvPicPr>
          <p:cNvPr id="9" name="Picture 8" descr="Acheivement Data Insight viewer selection is one of the listed options" title="Screenshot of available applications for the user"/>
          <p:cNvPicPr>
            <a:picLocks noChangeAspect="1"/>
          </p:cNvPicPr>
          <p:nvPr/>
        </p:nvPicPr>
        <p:blipFill rotWithShape="1">
          <a:blip r:embed="rId3"/>
          <a:srcRect l="3575"/>
          <a:stretch/>
        </p:blipFill>
        <p:spPr>
          <a:xfrm>
            <a:off x="1204150" y="1792708"/>
            <a:ext cx="9194225" cy="3593550"/>
          </a:xfrm>
          <a:prstGeom prst="rect">
            <a:avLst/>
          </a:prstGeom>
        </p:spPr>
      </p:pic>
      <p:sp>
        <p:nvSpPr>
          <p:cNvPr id="11" name="Right Arrow 10" title="Arrow animation to point to the Achievement Data Insight choice in the Applications lists"/>
          <p:cNvSpPr/>
          <p:nvPr/>
        </p:nvSpPr>
        <p:spPr>
          <a:xfrm rot="10800000">
            <a:off x="7636652" y="3636162"/>
            <a:ext cx="973948" cy="175564"/>
          </a:xfrm>
          <a:prstGeom prst="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205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Oregon Department of Education</a:t>
            </a:r>
            <a:endParaRPr lang="en-US" dirty="0"/>
          </a:p>
        </p:txBody>
      </p:sp>
      <p:sp>
        <p:nvSpPr>
          <p:cNvPr id="3" name="Slide Number Placeholder 2"/>
          <p:cNvSpPr>
            <a:spLocks noGrp="1"/>
          </p:cNvSpPr>
          <p:nvPr>
            <p:ph type="sldNum" sz="quarter" idx="12"/>
          </p:nvPr>
        </p:nvSpPr>
        <p:spPr/>
        <p:txBody>
          <a:bodyPr/>
          <a:lstStyle/>
          <a:p>
            <a:fld id="{357F5B69-6281-4C1F-8C38-6DA0F56DA430}" type="slidenum">
              <a:rPr lang="en-US" smtClean="0"/>
              <a:pPr/>
              <a:t>18</a:t>
            </a:fld>
            <a:endParaRPr lang="en-US" dirty="0"/>
          </a:p>
        </p:txBody>
      </p:sp>
      <p:sp>
        <p:nvSpPr>
          <p:cNvPr id="4" name="Title 3"/>
          <p:cNvSpPr>
            <a:spLocks noGrp="1"/>
          </p:cNvSpPr>
          <p:nvPr>
            <p:ph type="title"/>
          </p:nvPr>
        </p:nvSpPr>
        <p:spPr>
          <a:xfrm>
            <a:off x="717176" y="457200"/>
            <a:ext cx="10784542" cy="789868"/>
          </a:xfrm>
        </p:spPr>
        <p:txBody>
          <a:bodyPr/>
          <a:lstStyle/>
          <a:p>
            <a:r>
              <a:rPr lang="en-US" dirty="0"/>
              <a:t>Open Tab: opens as default</a:t>
            </a:r>
          </a:p>
        </p:txBody>
      </p:sp>
      <p:pic>
        <p:nvPicPr>
          <p:cNvPr id="6" name="Picture 5" descr="Screenshot of Open Tab showing updated validations and open validations that have not ben updated or that you have viewed since the update.">
            <a:extLst>
              <a:ext uri="{FF2B5EF4-FFF2-40B4-BE49-F238E27FC236}">
                <a16:creationId xmlns:a16="http://schemas.microsoft.com/office/drawing/2014/main" id="{DF4FBAD9-4CDC-7980-1ECA-77F8B032436F}"/>
              </a:ext>
            </a:extLst>
          </p:cNvPr>
          <p:cNvPicPr>
            <a:picLocks noChangeAspect="1"/>
          </p:cNvPicPr>
          <p:nvPr/>
        </p:nvPicPr>
        <p:blipFill>
          <a:blip r:embed="rId3"/>
          <a:stretch>
            <a:fillRect/>
          </a:stretch>
        </p:blipFill>
        <p:spPr>
          <a:xfrm>
            <a:off x="211016" y="1247068"/>
            <a:ext cx="11441965" cy="4892725"/>
          </a:xfrm>
          <a:prstGeom prst="rect">
            <a:avLst/>
          </a:prstGeom>
        </p:spPr>
      </p:pic>
    </p:spTree>
    <p:extLst>
      <p:ext uri="{BB962C8B-B14F-4D97-AF65-F5344CB8AC3E}">
        <p14:creationId xmlns:p14="http://schemas.microsoft.com/office/powerpoint/2010/main" val="1685878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85F9A0-F2A9-FAC1-9125-86A539662B2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a:p>
        </p:txBody>
      </p:sp>
      <p:sp>
        <p:nvSpPr>
          <p:cNvPr id="3" name="Title 2">
            <a:extLst>
              <a:ext uri="{FF2B5EF4-FFF2-40B4-BE49-F238E27FC236}">
                <a16:creationId xmlns:a16="http://schemas.microsoft.com/office/drawing/2014/main" id="{CE052879-9914-DFB7-152C-5FA81B104C8E}"/>
              </a:ext>
            </a:extLst>
          </p:cNvPr>
          <p:cNvSpPr>
            <a:spLocks noGrp="1"/>
          </p:cNvSpPr>
          <p:nvPr>
            <p:ph type="title"/>
          </p:nvPr>
        </p:nvSpPr>
        <p:spPr/>
        <p:txBody>
          <a:bodyPr/>
          <a:lstStyle/>
          <a:p>
            <a:r>
              <a:rPr lang="en-US" dirty="0"/>
              <a:t>All Tab</a:t>
            </a:r>
          </a:p>
        </p:txBody>
      </p:sp>
      <p:pic>
        <p:nvPicPr>
          <p:cNvPr id="5" name="Picture 4" descr="Screenshot of All tab showing closed validations and Class Size validation is blue because cursor was hovering over during screenshot creation">
            <a:extLst>
              <a:ext uri="{FF2B5EF4-FFF2-40B4-BE49-F238E27FC236}">
                <a16:creationId xmlns:a16="http://schemas.microsoft.com/office/drawing/2014/main" id="{ACEFCA5F-5DD0-BCCB-427A-20E250DA4B16}"/>
              </a:ext>
            </a:extLst>
          </p:cNvPr>
          <p:cNvPicPr>
            <a:picLocks noChangeAspect="1"/>
          </p:cNvPicPr>
          <p:nvPr/>
        </p:nvPicPr>
        <p:blipFill>
          <a:blip r:embed="rId3"/>
          <a:stretch>
            <a:fillRect/>
          </a:stretch>
        </p:blipFill>
        <p:spPr>
          <a:xfrm>
            <a:off x="717176" y="1483660"/>
            <a:ext cx="10422104" cy="4917140"/>
          </a:xfrm>
          <a:prstGeom prst="rect">
            <a:avLst/>
          </a:prstGeom>
        </p:spPr>
      </p:pic>
    </p:spTree>
    <p:extLst>
      <p:ext uri="{BB962C8B-B14F-4D97-AF65-F5344CB8AC3E}">
        <p14:creationId xmlns:p14="http://schemas.microsoft.com/office/powerpoint/2010/main" val="3322264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find this video</a:t>
            </a:r>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2</a:t>
            </a:fld>
            <a:endParaRPr lang="en-US" dirty="0"/>
          </a:p>
        </p:txBody>
      </p:sp>
      <p:pic>
        <p:nvPicPr>
          <p:cNvPr id="6" name="Content Placeholder 5" descr="Shows options to navigate to application pages including Achievement Data Insight" title="Screenshot of the Applications tab on the District webpage"/>
          <p:cNvPicPr>
            <a:picLocks noGrp="1" noChangeAspect="1"/>
          </p:cNvPicPr>
          <p:nvPr>
            <p:ph idx="1"/>
          </p:nvPr>
        </p:nvPicPr>
        <p:blipFill>
          <a:blip r:embed="rId3"/>
          <a:stretch>
            <a:fillRect/>
          </a:stretch>
        </p:blipFill>
        <p:spPr>
          <a:xfrm>
            <a:off x="899387" y="2303502"/>
            <a:ext cx="10420121" cy="3836291"/>
          </a:xfrm>
          <a:prstGeom prst="rect">
            <a:avLst/>
          </a:prstGeom>
        </p:spPr>
      </p:pic>
      <p:sp>
        <p:nvSpPr>
          <p:cNvPr id="9" name="Rectangle 8"/>
          <p:cNvSpPr/>
          <p:nvPr/>
        </p:nvSpPr>
        <p:spPr>
          <a:xfrm>
            <a:off x="1644195" y="1693526"/>
            <a:ext cx="6548588" cy="400110"/>
          </a:xfrm>
          <a:prstGeom prst="rect">
            <a:avLst/>
          </a:prstGeom>
        </p:spPr>
        <p:txBody>
          <a:bodyPr wrap="none">
            <a:spAutoFit/>
          </a:bodyPr>
          <a:lstStyle/>
          <a:p>
            <a:r>
              <a:rPr lang="en-US" sz="2000" b="1" dirty="0"/>
              <a:t>https://odedistrict.oregon.gov/Applications/Pages/adi.aspx</a:t>
            </a:r>
          </a:p>
        </p:txBody>
      </p:sp>
      <p:sp>
        <p:nvSpPr>
          <p:cNvPr id="10" name="Oval 9" title="Oval to highlight position of ADI on dropdown menu"/>
          <p:cNvSpPr/>
          <p:nvPr/>
        </p:nvSpPr>
        <p:spPr>
          <a:xfrm>
            <a:off x="7915046" y="4352544"/>
            <a:ext cx="3087015" cy="343814"/>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2937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Oregon Department of Education</a:t>
            </a:r>
            <a:endParaRPr lang="en-US" dirty="0"/>
          </a:p>
        </p:txBody>
      </p:sp>
      <p:sp>
        <p:nvSpPr>
          <p:cNvPr id="3" name="Slide Number Placeholder 2"/>
          <p:cNvSpPr>
            <a:spLocks noGrp="1"/>
          </p:cNvSpPr>
          <p:nvPr>
            <p:ph type="sldNum" sz="quarter" idx="12"/>
          </p:nvPr>
        </p:nvSpPr>
        <p:spPr/>
        <p:txBody>
          <a:bodyPr/>
          <a:lstStyle/>
          <a:p>
            <a:fld id="{357F5B69-6281-4C1F-8C38-6DA0F56DA430}" type="slidenum">
              <a:rPr lang="en-US" smtClean="0"/>
              <a:pPr/>
              <a:t>20</a:t>
            </a:fld>
            <a:endParaRPr lang="en-US" dirty="0"/>
          </a:p>
        </p:txBody>
      </p:sp>
      <p:sp>
        <p:nvSpPr>
          <p:cNvPr id="4" name="Title 3"/>
          <p:cNvSpPr>
            <a:spLocks noGrp="1"/>
          </p:cNvSpPr>
          <p:nvPr>
            <p:ph type="title"/>
          </p:nvPr>
        </p:nvSpPr>
        <p:spPr/>
        <p:txBody>
          <a:bodyPr/>
          <a:lstStyle/>
          <a:p>
            <a:r>
              <a:rPr lang="en-US" dirty="0"/>
              <a:t>Anatomy of a Tile</a:t>
            </a:r>
          </a:p>
        </p:txBody>
      </p:sp>
      <p:sp>
        <p:nvSpPr>
          <p:cNvPr id="5" name="Line Callout 1 4" descr="&quot;&quot;"/>
          <p:cNvSpPr/>
          <p:nvPr/>
        </p:nvSpPr>
        <p:spPr>
          <a:xfrm>
            <a:off x="7634067" y="2022128"/>
            <a:ext cx="3124200" cy="571500"/>
          </a:xfrm>
          <a:prstGeom prst="borderCallout1">
            <a:avLst>
              <a:gd name="adj1" fmla="val 53692"/>
              <a:gd name="adj2" fmla="val -4632"/>
              <a:gd name="adj3" fmla="val 49354"/>
              <a:gd name="adj4" fmla="val -345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Title of the Validation</a:t>
            </a:r>
          </a:p>
        </p:txBody>
      </p:sp>
      <p:pic>
        <p:nvPicPr>
          <p:cNvPr id="12" name="Picture 11" descr="Screenshot of a single tile highlighting upper three description lines">
            <a:extLst>
              <a:ext uri="{FF2B5EF4-FFF2-40B4-BE49-F238E27FC236}">
                <a16:creationId xmlns:a16="http://schemas.microsoft.com/office/drawing/2014/main" id="{7FBAA351-20D8-9080-1AF9-BB8A78D9D63E}"/>
              </a:ext>
            </a:extLst>
          </p:cNvPr>
          <p:cNvPicPr>
            <a:picLocks noChangeAspect="1"/>
          </p:cNvPicPr>
          <p:nvPr/>
        </p:nvPicPr>
        <p:blipFill rotWithShape="1">
          <a:blip r:embed="rId3"/>
          <a:srcRect l="20324" t="12262" b="10856"/>
          <a:stretch/>
        </p:blipFill>
        <p:spPr>
          <a:xfrm>
            <a:off x="1237603" y="2105476"/>
            <a:ext cx="5130312" cy="3412500"/>
          </a:xfrm>
          <a:prstGeom prst="rect">
            <a:avLst/>
          </a:prstGeom>
        </p:spPr>
      </p:pic>
      <p:sp>
        <p:nvSpPr>
          <p:cNvPr id="6" name="Line Callout 1 5" descr="&quot;&quot;"/>
          <p:cNvSpPr/>
          <p:nvPr/>
        </p:nvSpPr>
        <p:spPr>
          <a:xfrm>
            <a:off x="7634067" y="2918549"/>
            <a:ext cx="3124200" cy="571500"/>
          </a:xfrm>
          <a:prstGeom prst="borderCallout1">
            <a:avLst>
              <a:gd name="adj1" fmla="val 40819"/>
              <a:gd name="adj2" fmla="val -5305"/>
              <a:gd name="adj3" fmla="val 26688"/>
              <a:gd name="adj4" fmla="val -4938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Date the current user last opened this tile</a:t>
            </a:r>
          </a:p>
        </p:txBody>
      </p:sp>
      <p:sp>
        <p:nvSpPr>
          <p:cNvPr id="7" name="Line Callout 1 6" descr="&quot;&quot;"/>
          <p:cNvSpPr/>
          <p:nvPr/>
        </p:nvSpPr>
        <p:spPr>
          <a:xfrm>
            <a:off x="7634067" y="3566972"/>
            <a:ext cx="3124200" cy="1676400"/>
          </a:xfrm>
          <a:prstGeom prst="borderCallout1">
            <a:avLst>
              <a:gd name="adj1" fmla="val 23103"/>
              <a:gd name="adj2" fmla="val -2537"/>
              <a:gd name="adj3" fmla="val -7923"/>
              <a:gd name="adj4" fmla="val -502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Date the tile refreshed </a:t>
            </a:r>
          </a:p>
          <a:p>
            <a:pPr algn="ctr"/>
            <a:r>
              <a:rPr lang="en-US" sz="2000" b="1" dirty="0"/>
              <a:t>(Not the same as the Data As-of Date)</a:t>
            </a:r>
          </a:p>
        </p:txBody>
      </p:sp>
    </p:spTree>
    <p:extLst>
      <p:ext uri="{BB962C8B-B14F-4D97-AF65-F5344CB8AC3E}">
        <p14:creationId xmlns:p14="http://schemas.microsoft.com/office/powerpoint/2010/main" val="2991723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Oregon Department of Education</a:t>
            </a:r>
            <a:endParaRPr lang="en-US" dirty="0"/>
          </a:p>
        </p:txBody>
      </p:sp>
      <p:sp>
        <p:nvSpPr>
          <p:cNvPr id="3" name="Slide Number Placeholder 2"/>
          <p:cNvSpPr>
            <a:spLocks noGrp="1"/>
          </p:cNvSpPr>
          <p:nvPr>
            <p:ph type="sldNum" sz="quarter" idx="12"/>
          </p:nvPr>
        </p:nvSpPr>
        <p:spPr/>
        <p:txBody>
          <a:bodyPr/>
          <a:lstStyle/>
          <a:p>
            <a:fld id="{357F5B69-6281-4C1F-8C38-6DA0F56DA430}" type="slidenum">
              <a:rPr lang="en-US" smtClean="0"/>
              <a:pPr/>
              <a:t>21</a:t>
            </a:fld>
            <a:endParaRPr lang="en-US" dirty="0"/>
          </a:p>
        </p:txBody>
      </p:sp>
      <p:sp>
        <p:nvSpPr>
          <p:cNvPr id="4" name="Title 3"/>
          <p:cNvSpPr>
            <a:spLocks noGrp="1"/>
          </p:cNvSpPr>
          <p:nvPr>
            <p:ph type="title"/>
          </p:nvPr>
        </p:nvSpPr>
        <p:spPr>
          <a:xfrm>
            <a:off x="717176" y="457200"/>
            <a:ext cx="10784542" cy="747050"/>
          </a:xfrm>
        </p:spPr>
        <p:txBody>
          <a:bodyPr/>
          <a:lstStyle/>
          <a:p>
            <a:r>
              <a:rPr lang="en-US" dirty="0"/>
              <a:t>Anatomy of a Tile, continued</a:t>
            </a:r>
          </a:p>
        </p:txBody>
      </p:sp>
      <p:pic>
        <p:nvPicPr>
          <p:cNvPr id="9" name="Picture 8" descr="Validation tile to highlight public release date">
            <a:extLst>
              <a:ext uri="{FF2B5EF4-FFF2-40B4-BE49-F238E27FC236}">
                <a16:creationId xmlns:a16="http://schemas.microsoft.com/office/drawing/2014/main" id="{BB295C8A-EF39-CBBC-1F66-C7AFC2B8EB51}"/>
              </a:ext>
            </a:extLst>
          </p:cNvPr>
          <p:cNvPicPr>
            <a:picLocks noChangeAspect="1"/>
          </p:cNvPicPr>
          <p:nvPr/>
        </p:nvPicPr>
        <p:blipFill rotWithShape="1">
          <a:blip r:embed="rId3"/>
          <a:srcRect l="20324" t="12262" b="10856"/>
          <a:stretch/>
        </p:blipFill>
        <p:spPr>
          <a:xfrm>
            <a:off x="1255188" y="1783799"/>
            <a:ext cx="5130312" cy="3412500"/>
          </a:xfrm>
          <a:prstGeom prst="rect">
            <a:avLst/>
          </a:prstGeom>
        </p:spPr>
      </p:pic>
      <p:grpSp>
        <p:nvGrpSpPr>
          <p:cNvPr id="5" name="Group 4" descr="Using 4-Year Cohort Graduation Rate validation as an example. Public Release date is when data will be published. Caution to assume all data embargoed until public release date and to apply appropriate suppression when sharing any data from ADI." title="Tile Structure, part 3"/>
          <p:cNvGrpSpPr/>
          <p:nvPr/>
        </p:nvGrpSpPr>
        <p:grpSpPr>
          <a:xfrm>
            <a:off x="3274704" y="1083127"/>
            <a:ext cx="7797352" cy="5177790"/>
            <a:chOff x="1991628" y="1828800"/>
            <a:chExt cx="6809472" cy="4629150"/>
          </a:xfrm>
        </p:grpSpPr>
        <p:sp>
          <p:nvSpPr>
            <p:cNvPr id="7" name="Oval 6" descr="Important: Assume all data in the ADI are embargoed until the public release date.  &#10;&#10;After the public release date, be sure to apply appropriate suppression before sharing any data from ADI&#10;"/>
            <p:cNvSpPr/>
            <p:nvPr/>
          </p:nvSpPr>
          <p:spPr>
            <a:xfrm>
              <a:off x="5067300" y="1828800"/>
              <a:ext cx="3733800" cy="4629150"/>
            </a:xfrm>
            <a:prstGeom prst="ellipse">
              <a:avLst/>
            </a:prstGeom>
            <a:solidFill>
              <a:schemeClr val="accent2"/>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b="1" dirty="0"/>
                <a:t>Important: Assume all data in the ADI are embargoed until the public release date.  </a:t>
              </a:r>
            </a:p>
            <a:p>
              <a:pPr algn="ctr"/>
              <a:endParaRPr lang="en-US" sz="2000" b="1" dirty="0"/>
            </a:p>
            <a:p>
              <a:pPr algn="ctr"/>
              <a:r>
                <a:rPr lang="en-US" sz="2000" b="1" dirty="0"/>
                <a:t>After the public release date, be sure to apply appropriate suppression before sharing any data from ADI</a:t>
              </a:r>
            </a:p>
          </p:txBody>
        </p:sp>
        <p:sp>
          <p:nvSpPr>
            <p:cNvPr id="8" name="Line Callout 1 7" descr="Date the data will be published"/>
            <p:cNvSpPr/>
            <p:nvPr/>
          </p:nvSpPr>
          <p:spPr>
            <a:xfrm>
              <a:off x="1991628" y="5659041"/>
              <a:ext cx="3124200" cy="571500"/>
            </a:xfrm>
            <a:prstGeom prst="borderCallout1">
              <a:avLst>
                <a:gd name="adj1" fmla="val -5434"/>
                <a:gd name="adj2" fmla="val 52004"/>
                <a:gd name="adj3" fmla="val -91130"/>
                <a:gd name="adj4" fmla="val 51933"/>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t>Date the data will be published </a:t>
              </a:r>
            </a:p>
          </p:txBody>
        </p:sp>
      </p:grpSp>
    </p:spTree>
    <p:extLst>
      <p:ext uri="{BB962C8B-B14F-4D97-AF65-F5344CB8AC3E}">
        <p14:creationId xmlns:p14="http://schemas.microsoft.com/office/powerpoint/2010/main" val="470750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176" y="457200"/>
            <a:ext cx="10784542" cy="720547"/>
          </a:xfrm>
        </p:spPr>
        <p:txBody>
          <a:bodyPr/>
          <a:lstStyle/>
          <a:p>
            <a:r>
              <a:rPr lang="en-US" dirty="0"/>
              <a:t>Updated Tiles</a:t>
            </a:r>
          </a:p>
        </p:txBody>
      </p:sp>
      <p:sp>
        <p:nvSpPr>
          <p:cNvPr id="3" name="Content Placeholder 2" descr="Tiles will display an “Updated” flag icon if they have refreshed since the last time you visited.  &#10;The flag icon will disappear if you click on the tile to open it, or if the public release date has passed.  &#10;Many validations have a “last refresh” after the close of the validation; check back for closed validations under the ALL tab."/>
          <p:cNvSpPr>
            <a:spLocks noGrp="1"/>
          </p:cNvSpPr>
          <p:nvPr>
            <p:ph idx="1"/>
          </p:nvPr>
        </p:nvSpPr>
        <p:spPr>
          <a:xfrm>
            <a:off x="717176" y="1671523"/>
            <a:ext cx="10784542" cy="4197275"/>
          </a:xfrm>
        </p:spPr>
        <p:txBody>
          <a:bodyPr/>
          <a:lstStyle/>
          <a:p>
            <a:r>
              <a:rPr lang="en-US" dirty="0"/>
              <a:t>Tiles will display an “Updated” flag icon if they have refreshed since the last time you visited.  </a:t>
            </a:r>
          </a:p>
          <a:p>
            <a:r>
              <a:rPr lang="en-US" dirty="0"/>
              <a:t>The flag icon will disappear if you click on the tile to open it, or if the public release date has passed.  </a:t>
            </a:r>
          </a:p>
          <a:p>
            <a:r>
              <a:rPr lang="en-US" dirty="0"/>
              <a:t>Many validations have a “last refresh” after the close of the validation; check back for closed validations under the ALL tab.</a:t>
            </a:r>
          </a:p>
          <a:p>
            <a:endParaRPr lang="en-US" dirty="0"/>
          </a:p>
          <a:p>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22</a:t>
            </a:fld>
            <a:endParaRPr lang="en-US" dirty="0"/>
          </a:p>
        </p:txBody>
      </p:sp>
      <p:pic>
        <p:nvPicPr>
          <p:cNvPr id="8" name="Picture 7" descr="Screenshot showing tiles that have been updated since you last visited this validation">
            <a:extLst>
              <a:ext uri="{FF2B5EF4-FFF2-40B4-BE49-F238E27FC236}">
                <a16:creationId xmlns:a16="http://schemas.microsoft.com/office/drawing/2014/main" id="{33DBC5B8-9A69-B559-A0BA-1E365CB4A705}"/>
              </a:ext>
            </a:extLst>
          </p:cNvPr>
          <p:cNvPicPr>
            <a:picLocks noChangeAspect="1"/>
          </p:cNvPicPr>
          <p:nvPr/>
        </p:nvPicPr>
        <p:blipFill rotWithShape="1">
          <a:blip r:embed="rId3"/>
          <a:srcRect l="1298" r="1058"/>
          <a:stretch/>
        </p:blipFill>
        <p:spPr>
          <a:xfrm>
            <a:off x="717176" y="4084682"/>
            <a:ext cx="10325962" cy="2420236"/>
          </a:xfrm>
          <a:prstGeom prst="rect">
            <a:avLst/>
          </a:prstGeom>
        </p:spPr>
      </p:pic>
    </p:spTree>
    <p:extLst>
      <p:ext uri="{BB962C8B-B14F-4D97-AF65-F5344CB8AC3E}">
        <p14:creationId xmlns:p14="http://schemas.microsoft.com/office/powerpoint/2010/main" val="38322476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23</a:t>
            </a:fld>
            <a:endParaRPr lang="en-US" dirty="0"/>
          </a:p>
        </p:txBody>
      </p:sp>
      <p:sp>
        <p:nvSpPr>
          <p:cNvPr id="2" name="Title 1"/>
          <p:cNvSpPr>
            <a:spLocks noGrp="1"/>
          </p:cNvSpPr>
          <p:nvPr>
            <p:ph type="title"/>
          </p:nvPr>
        </p:nvSpPr>
        <p:spPr>
          <a:xfrm>
            <a:off x="717176" y="457200"/>
            <a:ext cx="10784542" cy="890358"/>
          </a:xfrm>
        </p:spPr>
        <p:txBody>
          <a:bodyPr>
            <a:normAutofit/>
          </a:bodyPr>
          <a:lstStyle/>
          <a:p>
            <a:r>
              <a:rPr lang="en-US" dirty="0"/>
              <a:t>Another validation sections example</a:t>
            </a:r>
          </a:p>
        </p:txBody>
      </p:sp>
      <p:pic>
        <p:nvPicPr>
          <p:cNvPr id="7" name="Picture 6" descr="Screenshots of Staff Ethnicity and Staff FTE validation tiles">
            <a:extLst>
              <a:ext uri="{FF2B5EF4-FFF2-40B4-BE49-F238E27FC236}">
                <a16:creationId xmlns:a16="http://schemas.microsoft.com/office/drawing/2014/main" id="{5ADB977E-FEF9-37A0-12D3-9B0C8917FBD2}"/>
              </a:ext>
            </a:extLst>
          </p:cNvPr>
          <p:cNvPicPr>
            <a:picLocks noChangeAspect="1"/>
          </p:cNvPicPr>
          <p:nvPr/>
        </p:nvPicPr>
        <p:blipFill>
          <a:blip r:embed="rId3"/>
          <a:stretch>
            <a:fillRect/>
          </a:stretch>
        </p:blipFill>
        <p:spPr>
          <a:xfrm>
            <a:off x="510736" y="1985582"/>
            <a:ext cx="11170528" cy="2516080"/>
          </a:xfrm>
          <a:prstGeom prst="rect">
            <a:avLst/>
          </a:prstGeom>
        </p:spPr>
      </p:pic>
      <p:pic>
        <p:nvPicPr>
          <p:cNvPr id="9" name="Picture 8" descr="screenshot of staff retention and experience tile">
            <a:extLst>
              <a:ext uri="{FF2B5EF4-FFF2-40B4-BE49-F238E27FC236}">
                <a16:creationId xmlns:a16="http://schemas.microsoft.com/office/drawing/2014/main" id="{90DE830D-7CA6-DB5C-3FAC-E9B6CBC21972}"/>
              </a:ext>
            </a:extLst>
          </p:cNvPr>
          <p:cNvPicPr>
            <a:picLocks noChangeAspect="1"/>
          </p:cNvPicPr>
          <p:nvPr/>
        </p:nvPicPr>
        <p:blipFill>
          <a:blip r:embed="rId4"/>
          <a:stretch>
            <a:fillRect/>
          </a:stretch>
        </p:blipFill>
        <p:spPr>
          <a:xfrm>
            <a:off x="3814762" y="4308156"/>
            <a:ext cx="4795838" cy="2196762"/>
          </a:xfrm>
          <a:prstGeom prst="rect">
            <a:avLst/>
          </a:prstGeom>
        </p:spPr>
      </p:pic>
    </p:spTree>
    <p:extLst>
      <p:ext uri="{BB962C8B-B14F-4D97-AF65-F5344CB8AC3E}">
        <p14:creationId xmlns:p14="http://schemas.microsoft.com/office/powerpoint/2010/main" val="14505297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120" y="329184"/>
            <a:ext cx="11607547" cy="1196680"/>
          </a:xfrm>
        </p:spPr>
        <p:txBody>
          <a:bodyPr>
            <a:normAutofit/>
          </a:bodyPr>
          <a:lstStyle/>
          <a:p>
            <a:r>
              <a:rPr lang="en-US" sz="3600" dirty="0"/>
              <a:t>My Validations: Shows all tiles that have not had updates since you last viewed them</a:t>
            </a:r>
          </a:p>
        </p:txBody>
      </p:sp>
      <p:sp>
        <p:nvSpPr>
          <p:cNvPr id="3" name="Content Placeholder 2"/>
          <p:cNvSpPr>
            <a:spLocks noGrp="1"/>
          </p:cNvSpPr>
          <p:nvPr>
            <p:ph idx="1"/>
          </p:nvPr>
        </p:nvSpPr>
        <p:spPr>
          <a:xfrm>
            <a:off x="135787" y="1525863"/>
            <a:ext cx="2808406" cy="4571635"/>
          </a:xfrm>
        </p:spPr>
        <p:txBody>
          <a:bodyPr>
            <a:noAutofit/>
          </a:bodyPr>
          <a:lstStyle/>
          <a:p>
            <a:r>
              <a:rPr lang="en-US" sz="2000" dirty="0"/>
              <a:t>Contains all other validations tiles to which you have permissions.</a:t>
            </a:r>
          </a:p>
          <a:p>
            <a:r>
              <a:rPr lang="en-US" sz="2000" dirty="0"/>
              <a:t>Can be listed under Open or All depending on what validations are open and your permissions</a:t>
            </a:r>
          </a:p>
          <a:p>
            <a:r>
              <a:rPr lang="en-US" sz="2000" dirty="0"/>
              <a:t>Never (Last Visited) applies to the year shown</a:t>
            </a:r>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24</a:t>
            </a:fld>
            <a:endParaRPr lang="en-US" dirty="0"/>
          </a:p>
        </p:txBody>
      </p:sp>
      <p:pic>
        <p:nvPicPr>
          <p:cNvPr id="9" name="Picture 8" descr="Screenshots of tiles in the My Validations section">
            <a:extLst>
              <a:ext uri="{FF2B5EF4-FFF2-40B4-BE49-F238E27FC236}">
                <a16:creationId xmlns:a16="http://schemas.microsoft.com/office/drawing/2014/main" id="{DB5486B4-BFD5-2CEA-AB49-FB14D9B91FEF}"/>
              </a:ext>
            </a:extLst>
          </p:cNvPr>
          <p:cNvPicPr>
            <a:picLocks noChangeAspect="1"/>
          </p:cNvPicPr>
          <p:nvPr/>
        </p:nvPicPr>
        <p:blipFill>
          <a:blip r:embed="rId3"/>
          <a:stretch>
            <a:fillRect/>
          </a:stretch>
        </p:blipFill>
        <p:spPr>
          <a:xfrm>
            <a:off x="2808406" y="1525864"/>
            <a:ext cx="9023474" cy="4571636"/>
          </a:xfrm>
          <a:prstGeom prst="rect">
            <a:avLst/>
          </a:prstGeom>
        </p:spPr>
      </p:pic>
    </p:spTree>
    <p:extLst>
      <p:ext uri="{BB962C8B-B14F-4D97-AF65-F5344CB8AC3E}">
        <p14:creationId xmlns:p14="http://schemas.microsoft.com/office/powerpoint/2010/main" val="41843469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No Permissions Section</a:t>
            </a:r>
          </a:p>
        </p:txBody>
      </p:sp>
      <p:sp>
        <p:nvSpPr>
          <p:cNvPr id="5" name="Content Placeholder 4"/>
          <p:cNvSpPr>
            <a:spLocks noGrp="1"/>
          </p:cNvSpPr>
          <p:nvPr>
            <p:ph idx="1"/>
          </p:nvPr>
        </p:nvSpPr>
        <p:spPr>
          <a:xfrm>
            <a:off x="717176" y="1635369"/>
            <a:ext cx="10784542" cy="1582616"/>
          </a:xfrm>
        </p:spPr>
        <p:txBody>
          <a:bodyPr>
            <a:normAutofit/>
          </a:bodyPr>
          <a:lstStyle/>
          <a:p>
            <a:r>
              <a:rPr lang="en-US" dirty="0"/>
              <a:t>Appears below “My Validations” at the bottom of the “Open” tab or near the bottom of the “All” tab</a:t>
            </a:r>
          </a:p>
          <a:p>
            <a:r>
              <a:rPr lang="en-US" dirty="0"/>
              <a:t>Shaded dark gray</a:t>
            </a:r>
          </a:p>
          <a:p>
            <a:pPr marL="0" indent="0">
              <a:buNone/>
            </a:pPr>
            <a:endParaRPr lang="en-US" dirty="0"/>
          </a:p>
        </p:txBody>
      </p:sp>
      <p:sp>
        <p:nvSpPr>
          <p:cNvPr id="2" name="Footer Placeholder 1"/>
          <p:cNvSpPr>
            <a:spLocks noGrp="1"/>
          </p:cNvSpPr>
          <p:nvPr>
            <p:ph type="ftr" sz="quarter" idx="11"/>
          </p:nvPr>
        </p:nvSpPr>
        <p:spPr/>
        <p:txBody>
          <a:bodyPr/>
          <a:lstStyle/>
          <a:p>
            <a:r>
              <a:rPr lang="en-US"/>
              <a:t>Oregon Department of Education</a:t>
            </a:r>
            <a:endParaRPr lang="en-US" dirty="0"/>
          </a:p>
        </p:txBody>
      </p:sp>
      <p:sp>
        <p:nvSpPr>
          <p:cNvPr id="3" name="Slide Number Placeholder 2"/>
          <p:cNvSpPr>
            <a:spLocks noGrp="1"/>
          </p:cNvSpPr>
          <p:nvPr>
            <p:ph type="sldNum" sz="quarter" idx="12"/>
          </p:nvPr>
        </p:nvSpPr>
        <p:spPr/>
        <p:txBody>
          <a:bodyPr/>
          <a:lstStyle/>
          <a:p>
            <a:fld id="{357F5B69-6281-4C1F-8C38-6DA0F56DA430}" type="slidenum">
              <a:rPr lang="en-US" smtClean="0"/>
              <a:pPr/>
              <a:t>25</a:t>
            </a:fld>
            <a:endParaRPr lang="en-US" dirty="0"/>
          </a:p>
        </p:txBody>
      </p:sp>
      <p:pic>
        <p:nvPicPr>
          <p:cNvPr id="8" name="Picture 7" descr="Screenshot of No Permissions section">
            <a:extLst>
              <a:ext uri="{FF2B5EF4-FFF2-40B4-BE49-F238E27FC236}">
                <a16:creationId xmlns:a16="http://schemas.microsoft.com/office/drawing/2014/main" id="{069F4203-C22E-67A2-0E67-A170612CF2AB}"/>
              </a:ext>
            </a:extLst>
          </p:cNvPr>
          <p:cNvPicPr>
            <a:picLocks noChangeAspect="1"/>
          </p:cNvPicPr>
          <p:nvPr/>
        </p:nvPicPr>
        <p:blipFill rotWithShape="1">
          <a:blip r:embed="rId3"/>
          <a:srcRect t="2800" b="2809"/>
          <a:stretch/>
        </p:blipFill>
        <p:spPr>
          <a:xfrm>
            <a:off x="717176" y="2964389"/>
            <a:ext cx="9614303" cy="3499339"/>
          </a:xfrm>
          <a:prstGeom prst="rect">
            <a:avLst/>
          </a:prstGeom>
        </p:spPr>
      </p:pic>
    </p:spTree>
    <p:extLst>
      <p:ext uri="{BB962C8B-B14F-4D97-AF65-F5344CB8AC3E}">
        <p14:creationId xmlns:p14="http://schemas.microsoft.com/office/powerpoint/2010/main" val="30184421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sz="3200" dirty="0"/>
              <a:t>Permissions are granted on a per-validation basis.  If you see a tile that you need permissions to, contact your DSA.</a:t>
            </a:r>
          </a:p>
          <a:p>
            <a:r>
              <a:rPr lang="en-US" sz="3200" dirty="0"/>
              <a:t>Clicking on a tile you don’t have access to will generate an email to your DSA, instead of opening the validation.  </a:t>
            </a:r>
          </a:p>
          <a:p>
            <a:r>
              <a:rPr lang="en-US" sz="3200" dirty="0"/>
              <a:t>Organizing tiles without permissions at the bottom of the display keeps them out your way.</a:t>
            </a:r>
          </a:p>
          <a:p>
            <a:endParaRPr lang="en-US" dirty="0"/>
          </a:p>
        </p:txBody>
      </p:sp>
      <p:sp>
        <p:nvSpPr>
          <p:cNvPr id="2" name="Footer Placeholder 1"/>
          <p:cNvSpPr>
            <a:spLocks noGrp="1"/>
          </p:cNvSpPr>
          <p:nvPr>
            <p:ph type="ftr" sz="quarter" idx="11"/>
          </p:nvPr>
        </p:nvSpPr>
        <p:spPr/>
        <p:txBody>
          <a:bodyPr/>
          <a:lstStyle/>
          <a:p>
            <a:r>
              <a:rPr lang="en-US"/>
              <a:t>Oregon Department of Education</a:t>
            </a:r>
            <a:endParaRPr lang="en-US" dirty="0"/>
          </a:p>
        </p:txBody>
      </p:sp>
      <p:sp>
        <p:nvSpPr>
          <p:cNvPr id="3" name="Slide Number Placeholder 2"/>
          <p:cNvSpPr>
            <a:spLocks noGrp="1"/>
          </p:cNvSpPr>
          <p:nvPr>
            <p:ph type="sldNum" sz="quarter" idx="12"/>
          </p:nvPr>
        </p:nvSpPr>
        <p:spPr/>
        <p:txBody>
          <a:bodyPr/>
          <a:lstStyle/>
          <a:p>
            <a:fld id="{357F5B69-6281-4C1F-8C38-6DA0F56DA430}" type="slidenum">
              <a:rPr lang="en-US" smtClean="0"/>
              <a:pPr/>
              <a:t>26</a:t>
            </a:fld>
            <a:endParaRPr lang="en-US" dirty="0"/>
          </a:p>
        </p:txBody>
      </p:sp>
      <p:sp>
        <p:nvSpPr>
          <p:cNvPr id="5" name="Title 4"/>
          <p:cNvSpPr>
            <a:spLocks noGrp="1"/>
          </p:cNvSpPr>
          <p:nvPr>
            <p:ph type="title"/>
          </p:nvPr>
        </p:nvSpPr>
        <p:spPr/>
        <p:txBody>
          <a:bodyPr/>
          <a:lstStyle/>
          <a:p>
            <a:r>
              <a:rPr lang="en-US" dirty="0"/>
              <a:t>Permissions</a:t>
            </a:r>
          </a:p>
        </p:txBody>
      </p:sp>
    </p:spTree>
    <p:extLst>
      <p:ext uri="{BB962C8B-B14F-4D97-AF65-F5344CB8AC3E}">
        <p14:creationId xmlns:p14="http://schemas.microsoft.com/office/powerpoint/2010/main" val="21862046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176" y="224167"/>
            <a:ext cx="10784542" cy="711200"/>
          </a:xfrm>
        </p:spPr>
        <p:txBody>
          <a:bodyPr/>
          <a:lstStyle/>
          <a:p>
            <a:r>
              <a:rPr lang="en-US" dirty="0"/>
              <a:t>Archived Validations</a:t>
            </a:r>
          </a:p>
        </p:txBody>
      </p:sp>
      <p:sp>
        <p:nvSpPr>
          <p:cNvPr id="3" name="Content Placeholder 2"/>
          <p:cNvSpPr>
            <a:spLocks noGrp="1"/>
          </p:cNvSpPr>
          <p:nvPr>
            <p:ph idx="1"/>
          </p:nvPr>
        </p:nvSpPr>
        <p:spPr>
          <a:xfrm>
            <a:off x="457200" y="1722583"/>
            <a:ext cx="3124200" cy="4212052"/>
          </a:xfrm>
        </p:spPr>
        <p:txBody>
          <a:bodyPr>
            <a:normAutofit lnSpcReduction="10000"/>
          </a:bodyPr>
          <a:lstStyle/>
          <a:p>
            <a:r>
              <a:rPr lang="en-US" dirty="0"/>
              <a:t>Appear at the bottom of the “All” tab</a:t>
            </a:r>
          </a:p>
          <a:p>
            <a:r>
              <a:rPr lang="en-US" dirty="0"/>
              <a:t>Also shaded dark gray</a:t>
            </a:r>
          </a:p>
          <a:p>
            <a:r>
              <a:rPr lang="en-US" dirty="0"/>
              <a:t>The data in these validations are still available if you have permission, but ODE does not plan to open or update them again</a:t>
            </a:r>
          </a:p>
          <a:p>
            <a:pPr marL="0" indent="0">
              <a:buNone/>
            </a:pPr>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27</a:t>
            </a:fld>
            <a:endParaRPr lang="en-US" dirty="0"/>
          </a:p>
        </p:txBody>
      </p:sp>
      <p:pic>
        <p:nvPicPr>
          <p:cNvPr id="8" name="Picture 7" descr="Screenshot of Archived Validations">
            <a:extLst>
              <a:ext uri="{FF2B5EF4-FFF2-40B4-BE49-F238E27FC236}">
                <a16:creationId xmlns:a16="http://schemas.microsoft.com/office/drawing/2014/main" id="{58B5B78F-700F-FB23-3605-40750292D787}"/>
              </a:ext>
            </a:extLst>
          </p:cNvPr>
          <p:cNvPicPr>
            <a:picLocks noChangeAspect="1"/>
          </p:cNvPicPr>
          <p:nvPr/>
        </p:nvPicPr>
        <p:blipFill>
          <a:blip r:embed="rId3"/>
          <a:stretch>
            <a:fillRect/>
          </a:stretch>
        </p:blipFill>
        <p:spPr>
          <a:xfrm>
            <a:off x="3581400" y="1722583"/>
            <a:ext cx="8321040" cy="4417210"/>
          </a:xfrm>
          <a:prstGeom prst="rect">
            <a:avLst/>
          </a:prstGeom>
        </p:spPr>
      </p:pic>
    </p:spTree>
    <p:extLst>
      <p:ext uri="{BB962C8B-B14F-4D97-AF65-F5344CB8AC3E}">
        <p14:creationId xmlns:p14="http://schemas.microsoft.com/office/powerpoint/2010/main" val="21259341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Inside ADI Validations </a:t>
            </a:r>
          </a:p>
        </p:txBody>
      </p:sp>
      <p:sp>
        <p:nvSpPr>
          <p:cNvPr id="3" name="Content Placeholder 2"/>
          <p:cNvSpPr>
            <a:spLocks noGrp="1"/>
          </p:cNvSpPr>
          <p:nvPr>
            <p:ph idx="1"/>
          </p:nvPr>
        </p:nvSpPr>
        <p:spPr/>
        <p:txBody>
          <a:bodyPr/>
          <a:lstStyle/>
          <a:p>
            <a:r>
              <a:rPr lang="en-US" sz="2800" dirty="0"/>
              <a:t>Click on a tile to open the validation display</a:t>
            </a:r>
          </a:p>
          <a:p>
            <a:r>
              <a:rPr lang="en-US" sz="2800" dirty="0"/>
              <a:t>Most validations have two tabs: </a:t>
            </a:r>
          </a:p>
          <a:p>
            <a:pPr lvl="1"/>
            <a:r>
              <a:rPr lang="en-US" sz="2800" dirty="0"/>
              <a:t>Summary: aggregate data displayed </a:t>
            </a:r>
          </a:p>
          <a:p>
            <a:pPr lvl="1"/>
            <a:r>
              <a:rPr lang="en-US" sz="2800" dirty="0"/>
              <a:t>Detail: record level data displayed (one record per student, staff member, class)</a:t>
            </a:r>
          </a:p>
          <a:p>
            <a:r>
              <a:rPr lang="en-US" sz="2800" dirty="0"/>
              <a:t>Some validations have different configurations (example: At-A-Glance just has downloadable PDFs)</a:t>
            </a:r>
          </a:p>
          <a:p>
            <a:pPr marL="0" indent="0">
              <a:buNone/>
            </a:pPr>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28</a:t>
            </a:fld>
            <a:endParaRPr lang="en-US" dirty="0"/>
          </a:p>
        </p:txBody>
      </p:sp>
    </p:spTree>
    <p:extLst>
      <p:ext uri="{BB962C8B-B14F-4D97-AF65-F5344CB8AC3E}">
        <p14:creationId xmlns:p14="http://schemas.microsoft.com/office/powerpoint/2010/main" val="28457893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B0B858-F20D-4F4B-32F7-464AE089A60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29</a:t>
            </a:fld>
            <a:endParaRPr lang="en-US"/>
          </a:p>
        </p:txBody>
      </p:sp>
      <p:sp>
        <p:nvSpPr>
          <p:cNvPr id="3" name="Title 2">
            <a:extLst>
              <a:ext uri="{FF2B5EF4-FFF2-40B4-BE49-F238E27FC236}">
                <a16:creationId xmlns:a16="http://schemas.microsoft.com/office/drawing/2014/main" id="{7D5FD8BE-61D0-0C84-2D7B-97656F1F8058}"/>
              </a:ext>
            </a:extLst>
          </p:cNvPr>
          <p:cNvSpPr>
            <a:spLocks noGrp="1"/>
          </p:cNvSpPr>
          <p:nvPr>
            <p:ph type="title"/>
          </p:nvPr>
        </p:nvSpPr>
        <p:spPr>
          <a:xfrm>
            <a:off x="726831" y="353082"/>
            <a:ext cx="10784542" cy="664070"/>
          </a:xfrm>
        </p:spPr>
        <p:txBody>
          <a:bodyPr>
            <a:normAutofit fontScale="90000"/>
          </a:bodyPr>
          <a:lstStyle/>
          <a:p>
            <a:r>
              <a:rPr lang="en-US" dirty="0"/>
              <a:t>ADI Interface</a:t>
            </a:r>
          </a:p>
        </p:txBody>
      </p:sp>
      <p:pic>
        <p:nvPicPr>
          <p:cNvPr id="7" name="Picture 6" descr="Screenshot of the Summary tab of the Fall Membership with arrows highlighting specific parts of the data display&#10;&#10;Unpublished data is redacted">
            <a:extLst>
              <a:ext uri="{FF2B5EF4-FFF2-40B4-BE49-F238E27FC236}">
                <a16:creationId xmlns:a16="http://schemas.microsoft.com/office/drawing/2014/main" id="{33534010-E8D9-55E6-81AC-D6BCFF8644C3}"/>
              </a:ext>
            </a:extLst>
          </p:cNvPr>
          <p:cNvPicPr>
            <a:picLocks noChangeAspect="1"/>
          </p:cNvPicPr>
          <p:nvPr/>
        </p:nvPicPr>
        <p:blipFill rotWithShape="1">
          <a:blip r:embed="rId3"/>
          <a:srcRect t="17180" r="50000" b="38974"/>
          <a:stretch/>
        </p:blipFill>
        <p:spPr>
          <a:xfrm>
            <a:off x="551251" y="1004124"/>
            <a:ext cx="10509471" cy="5584896"/>
          </a:xfrm>
          <a:prstGeom prst="rect">
            <a:avLst/>
          </a:prstGeom>
        </p:spPr>
      </p:pic>
      <p:sp>
        <p:nvSpPr>
          <p:cNvPr id="8" name="Down Arrow 6" descr="Reporting year selection&#10;&#10;Arrow points to validation title and selection box to pick reporting year to view"/>
          <p:cNvSpPr/>
          <p:nvPr/>
        </p:nvSpPr>
        <p:spPr>
          <a:xfrm rot="2985209">
            <a:off x="2328914" y="826135"/>
            <a:ext cx="223386" cy="1043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descr="Shortcut to Instructions &#10;&#10;Click to drop down the page to the Instructions section "/>
          <p:cNvSpPr/>
          <p:nvPr/>
        </p:nvSpPr>
        <p:spPr>
          <a:xfrm rot="5668552">
            <a:off x="3605929" y="1542183"/>
            <a:ext cx="221647" cy="9139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11" descr="Validation description&#10;&#10;Arrow points validation description">
            <a:extLst>
              <a:ext uri="{FF2B5EF4-FFF2-40B4-BE49-F238E27FC236}">
                <a16:creationId xmlns:a16="http://schemas.microsoft.com/office/drawing/2014/main" id="{11C6A9CF-8211-918D-24D6-FA1AD2ADDEAE}"/>
              </a:ext>
            </a:extLst>
          </p:cNvPr>
          <p:cNvSpPr/>
          <p:nvPr/>
        </p:nvSpPr>
        <p:spPr>
          <a:xfrm rot="1418430" flipH="1">
            <a:off x="7542971" y="1343019"/>
            <a:ext cx="246586" cy="7858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8" descr="Arrow points to function buttons at center of display. These buttons are Ask A Question, Download Data, Show Filter." title="Function buttons"/>
          <p:cNvSpPr/>
          <p:nvPr/>
        </p:nvSpPr>
        <p:spPr>
          <a:xfrm rot="10459451">
            <a:off x="5135207" y="3493320"/>
            <a:ext cx="1349219"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descr="Arrow points to page size selector dropdown" title="Page size selector"/>
          <p:cNvSpPr/>
          <p:nvPr/>
        </p:nvSpPr>
        <p:spPr>
          <a:xfrm rot="13769432">
            <a:off x="1246449" y="5011729"/>
            <a:ext cx="221647" cy="9139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7" descr="Arrow points to data owner information, validation open and close dates, and validations status as Open or Closed." title="Data owner and validation dates"/>
          <p:cNvSpPr/>
          <p:nvPr/>
        </p:nvSpPr>
        <p:spPr>
          <a:xfrm rot="5400000">
            <a:off x="10770544" y="1801175"/>
            <a:ext cx="762001"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9" descr="Points to validation instructions" title="valdiation instructions"/>
          <p:cNvSpPr/>
          <p:nvPr/>
        </p:nvSpPr>
        <p:spPr>
          <a:xfrm rot="5400000">
            <a:off x="9234919" y="5311537"/>
            <a:ext cx="66407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wn Arrow 11" descr="Validation description&#10;&#10;Arrow points validation description">
            <a:extLst>
              <a:ext uri="{FF2B5EF4-FFF2-40B4-BE49-F238E27FC236}">
                <a16:creationId xmlns:a16="http://schemas.microsoft.com/office/drawing/2014/main" id="{E3A92F8B-7997-3B4B-E670-2E4A54876F3F}"/>
              </a:ext>
            </a:extLst>
          </p:cNvPr>
          <p:cNvSpPr/>
          <p:nvPr/>
        </p:nvSpPr>
        <p:spPr>
          <a:xfrm rot="1418430" flipH="1">
            <a:off x="1648925" y="246419"/>
            <a:ext cx="246586" cy="7858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5323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9" grpId="0" animBg="1"/>
      <p:bldP spid="10" grpId="0" animBg="1"/>
      <p:bldP spid="11" grpId="0" animBg="1"/>
      <p:bldP spid="12" grpId="0" animBg="1"/>
      <p:bldP spid="14"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73"/>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400"/>
              <a:buFont typeface="Calibri"/>
              <a:buNone/>
            </a:pPr>
            <a:r>
              <a:rPr lang="en-US"/>
              <a:t>About Us</a:t>
            </a:r>
            <a:endParaRPr/>
          </a:p>
        </p:txBody>
      </p:sp>
      <p:sp>
        <p:nvSpPr>
          <p:cNvPr id="583" name="Google Shape;583;p73"/>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lnSpcReduction="10000"/>
          </a:bodyPr>
          <a:lstStyle/>
          <a:p>
            <a:pPr lvl="0" algn="l" rtl="0">
              <a:lnSpc>
                <a:spcPct val="90000"/>
              </a:lnSpc>
              <a:spcAft>
                <a:spcPts val="0"/>
              </a:spcAft>
              <a:buClr>
                <a:schemeClr val="dk1"/>
              </a:buClr>
              <a:buSzPts val="2400"/>
              <a:buChar char="•"/>
            </a:pPr>
            <a:r>
              <a:rPr lang="en-US" dirty="0"/>
              <a:t>The Oregon Department of Education works in partnership with school districts, education service districts and community partners to foster equity and excellence for every learner;</a:t>
            </a:r>
          </a:p>
          <a:p>
            <a:pPr lvl="0" algn="l">
              <a:lnSpc>
                <a:spcPct val="90000"/>
              </a:lnSpc>
              <a:spcBef>
                <a:spcPts val="1000"/>
              </a:spcBef>
              <a:spcAft>
                <a:spcPts val="0"/>
              </a:spcAft>
              <a:buClr>
                <a:schemeClr val="dk1"/>
              </a:buClr>
              <a:buSzPts val="2400"/>
              <a:buChar char="•"/>
            </a:pPr>
            <a:r>
              <a:rPr lang="en-US" dirty="0"/>
              <a:t>Together, we serve over 552,380* K-12 students and support 86,915* school employees, including teachers, administrators and classified staff;</a:t>
            </a:r>
            <a:endParaRPr dirty="0"/>
          </a:p>
          <a:p>
            <a:pPr lvl="0" algn="l">
              <a:lnSpc>
                <a:spcPct val="90000"/>
              </a:lnSpc>
              <a:spcBef>
                <a:spcPts val="1000"/>
              </a:spcBef>
              <a:spcAft>
                <a:spcPts val="0"/>
              </a:spcAft>
              <a:buClr>
                <a:schemeClr val="dk1"/>
              </a:buClr>
              <a:buSzPts val="2400"/>
              <a:buChar char="•"/>
            </a:pPr>
            <a:r>
              <a:rPr lang="en-US" dirty="0"/>
              <a:t>We believe every student should have access to a high-quality, well-rounded learning experience; and</a:t>
            </a:r>
            <a:endParaRPr dirty="0"/>
          </a:p>
          <a:p>
            <a:pPr lvl="0" algn="l">
              <a:lnSpc>
                <a:spcPct val="90000"/>
              </a:lnSpc>
              <a:spcBef>
                <a:spcPts val="1000"/>
              </a:spcBef>
              <a:spcAft>
                <a:spcPts val="0"/>
              </a:spcAft>
              <a:buClr>
                <a:schemeClr val="dk1"/>
              </a:buClr>
              <a:buSzPts val="2400"/>
              <a:buChar char="•"/>
            </a:pPr>
            <a:r>
              <a:rPr lang="en-US" dirty="0"/>
              <a:t>We work to ensure every student in Oregon graduates with a plan for their future.</a:t>
            </a:r>
            <a:endParaRPr dirty="0"/>
          </a:p>
          <a:p>
            <a:pPr marL="0" indent="0">
              <a:spcBef>
                <a:spcPts val="0"/>
              </a:spcBef>
              <a:buSzPts val="2400"/>
              <a:buNone/>
            </a:pPr>
            <a:br>
              <a:rPr lang="en-US" dirty="0"/>
            </a:br>
            <a:r>
              <a:rPr lang="en-US" sz="1600" dirty="0"/>
              <a:t>*Data from Fall 2022</a:t>
            </a:r>
            <a:endParaRPr dirty="0"/>
          </a:p>
          <a:p>
            <a:pPr marL="228600" lvl="0" indent="-76200" algn="l" rtl="0">
              <a:lnSpc>
                <a:spcPct val="90000"/>
              </a:lnSpc>
              <a:spcBef>
                <a:spcPts val="1000"/>
              </a:spcBef>
              <a:spcAft>
                <a:spcPts val="0"/>
              </a:spcAft>
              <a:buClr>
                <a:schemeClr val="dk1"/>
              </a:buClr>
              <a:buSzPts val="2400"/>
              <a:buNone/>
            </a:pPr>
            <a:endParaRPr dirty="0"/>
          </a:p>
        </p:txBody>
      </p:sp>
      <p:sp>
        <p:nvSpPr>
          <p:cNvPr id="584" name="Google Shape;584;p73"/>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585" name="Google Shape;585;p73"/>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30</a:t>
            </a:fld>
            <a:endParaRPr lang="en-US" dirty="0"/>
          </a:p>
        </p:txBody>
      </p:sp>
      <p:sp>
        <p:nvSpPr>
          <p:cNvPr id="5" name="Title 4"/>
          <p:cNvSpPr>
            <a:spLocks noGrp="1"/>
          </p:cNvSpPr>
          <p:nvPr>
            <p:ph type="title"/>
          </p:nvPr>
        </p:nvSpPr>
        <p:spPr>
          <a:xfrm>
            <a:off x="717176" y="457200"/>
            <a:ext cx="10784542" cy="854569"/>
          </a:xfrm>
        </p:spPr>
        <p:txBody>
          <a:bodyPr/>
          <a:lstStyle/>
          <a:p>
            <a:r>
              <a:rPr lang="en-US" dirty="0"/>
              <a:t>Options Tab is Reformatted as top left tabs</a:t>
            </a:r>
          </a:p>
        </p:txBody>
      </p:sp>
      <p:pic>
        <p:nvPicPr>
          <p:cNvPr id="7" name="Picture 6" descr="Screenshot of former options tabs"/>
          <p:cNvPicPr>
            <a:picLocks noChangeAspect="1" noChangeArrowheads="1"/>
          </p:cNvPicPr>
          <p:nvPr/>
        </p:nvPicPr>
        <p:blipFill rotWithShape="1">
          <a:blip r:embed="rId3">
            <a:extLst>
              <a:ext uri="{28A0092B-C50C-407E-A947-70E740481C1C}">
                <a14:useLocalDpi xmlns:a14="http://schemas.microsoft.com/office/drawing/2010/main" val="0"/>
              </a:ext>
            </a:extLst>
          </a:blip>
          <a:srcRect t="19742" r="1248" b="14900"/>
          <a:stretch/>
        </p:blipFill>
        <p:spPr bwMode="auto">
          <a:xfrm>
            <a:off x="603264" y="2440078"/>
            <a:ext cx="4659923" cy="3637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descr="Open and Closed tabs ">
            <a:extLst>
              <a:ext uri="{FF2B5EF4-FFF2-40B4-BE49-F238E27FC236}">
                <a16:creationId xmlns:a16="http://schemas.microsoft.com/office/drawing/2014/main" id="{432A1719-804D-5B03-2A76-0BCAF84DABEE}"/>
              </a:ext>
            </a:extLst>
          </p:cNvPr>
          <p:cNvPicPr>
            <a:picLocks noChangeAspect="1"/>
          </p:cNvPicPr>
          <p:nvPr/>
        </p:nvPicPr>
        <p:blipFill rotWithShape="1">
          <a:blip r:embed="rId4"/>
          <a:srcRect l="27753" r="41577"/>
          <a:stretch/>
        </p:blipFill>
        <p:spPr bwMode="auto">
          <a:xfrm>
            <a:off x="5468815" y="1250806"/>
            <a:ext cx="5609493" cy="5347588"/>
          </a:xfrm>
          <a:prstGeom prst="rect">
            <a:avLst/>
          </a:prstGeom>
          <a:ln>
            <a:noFill/>
          </a:ln>
          <a:extLst>
            <a:ext uri="{53640926-AAD7-44D8-BBD7-CCE9431645EC}">
              <a14:shadowObscured xmlns:a14="http://schemas.microsoft.com/office/drawing/2010/main"/>
            </a:ext>
          </a:extLst>
        </p:spPr>
      </p:pic>
      <p:sp>
        <p:nvSpPr>
          <p:cNvPr id="10" name="Right Arrow 9" descr="&quot;&quot;"/>
          <p:cNvSpPr/>
          <p:nvPr/>
        </p:nvSpPr>
        <p:spPr>
          <a:xfrm rot="8407185">
            <a:off x="6244172" y="2224478"/>
            <a:ext cx="786079" cy="431200"/>
          </a:xfrm>
          <a:prstGeom prst="rightArrow">
            <a:avLst/>
          </a:prstGeom>
          <a:solidFill>
            <a:srgbClr val="FFC00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 name="Right Arrow 9" descr="&quot;&quot;">
            <a:extLst>
              <a:ext uri="{FF2B5EF4-FFF2-40B4-BE49-F238E27FC236}">
                <a16:creationId xmlns:a16="http://schemas.microsoft.com/office/drawing/2014/main" id="{F5C27E3F-28A4-ABCC-8EA7-8A59D3059D18}"/>
              </a:ext>
            </a:extLst>
          </p:cNvPr>
          <p:cNvSpPr/>
          <p:nvPr/>
        </p:nvSpPr>
        <p:spPr>
          <a:xfrm rot="8407185">
            <a:off x="7777708" y="2163489"/>
            <a:ext cx="786079" cy="431200"/>
          </a:xfrm>
          <a:prstGeom prst="rightArrow">
            <a:avLst/>
          </a:prstGeom>
          <a:solidFill>
            <a:srgbClr val="FFC00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7CB9794-8B38-02F8-03B3-1A473300A5FF}"/>
              </a:ext>
            </a:extLst>
          </p:cNvPr>
          <p:cNvSpPr txBox="1"/>
          <p:nvPr/>
        </p:nvSpPr>
        <p:spPr>
          <a:xfrm>
            <a:off x="717176" y="1675868"/>
            <a:ext cx="4193777" cy="400110"/>
          </a:xfrm>
          <a:prstGeom prst="rect">
            <a:avLst/>
          </a:prstGeom>
          <a:noFill/>
        </p:spPr>
        <p:txBody>
          <a:bodyPr wrap="none" rtlCol="0">
            <a:spAutoFit/>
          </a:bodyPr>
          <a:lstStyle/>
          <a:p>
            <a:r>
              <a:rPr lang="en-US" sz="2000" b="1" dirty="0"/>
              <a:t>Old look to the left side of viewer</a:t>
            </a:r>
          </a:p>
        </p:txBody>
      </p:sp>
    </p:spTree>
    <p:extLst>
      <p:ext uri="{BB962C8B-B14F-4D97-AF65-F5344CB8AC3E}">
        <p14:creationId xmlns:p14="http://schemas.microsoft.com/office/powerpoint/2010/main" val="42951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Ask a Question</a:t>
            </a:r>
          </a:p>
        </p:txBody>
      </p:sp>
      <p:sp>
        <p:nvSpPr>
          <p:cNvPr id="3" name="Content Placeholder 2"/>
          <p:cNvSpPr>
            <a:spLocks noGrp="1"/>
          </p:cNvSpPr>
          <p:nvPr>
            <p:ph idx="1"/>
          </p:nvPr>
        </p:nvSpPr>
        <p:spPr>
          <a:xfrm>
            <a:off x="152399" y="1713875"/>
            <a:ext cx="4595447" cy="4497050"/>
          </a:xfrm>
        </p:spPr>
        <p:txBody>
          <a:bodyPr>
            <a:normAutofit lnSpcReduction="10000"/>
          </a:bodyPr>
          <a:lstStyle/>
          <a:p>
            <a:r>
              <a:rPr lang="en-US" dirty="0"/>
              <a:t>Sends unsecure email to the Data Owner and a shared inbox</a:t>
            </a:r>
            <a:r>
              <a:rPr lang="en-US" dirty="0">
                <a:solidFill>
                  <a:schemeClr val="accent1">
                    <a:lumMod val="75000"/>
                  </a:schemeClr>
                </a:solidFill>
              </a:rPr>
              <a:t>. Do not send PII, only SSID.</a:t>
            </a:r>
          </a:p>
          <a:p>
            <a:pPr marL="0" indent="0">
              <a:buNone/>
            </a:pPr>
            <a:endParaRPr lang="en-US" dirty="0"/>
          </a:p>
          <a:p>
            <a:r>
              <a:rPr lang="en-US" dirty="0"/>
              <a:t>Frame: </a:t>
            </a:r>
            <a:r>
              <a:rPr lang="en-US" dirty="0">
                <a:solidFill>
                  <a:srgbClr val="FF0000"/>
                </a:solidFill>
              </a:rPr>
              <a:t>Red</a:t>
            </a:r>
            <a:r>
              <a:rPr lang="en-US" dirty="0"/>
              <a:t> when validation is closed, </a:t>
            </a:r>
            <a:r>
              <a:rPr lang="en-US" dirty="0">
                <a:solidFill>
                  <a:schemeClr val="accent5">
                    <a:lumMod val="75000"/>
                  </a:schemeClr>
                </a:solidFill>
              </a:rPr>
              <a:t>Green </a:t>
            </a:r>
            <a:r>
              <a:rPr lang="en-US" dirty="0"/>
              <a:t>when it is open</a:t>
            </a:r>
          </a:p>
          <a:p>
            <a:pPr marL="0" indent="0">
              <a:buNone/>
            </a:pPr>
            <a:endParaRPr lang="en-US" dirty="0"/>
          </a:p>
          <a:p>
            <a:r>
              <a:rPr lang="en-US" dirty="0"/>
              <a:t>Validations have different data owners, so make sure you are asking your question in the right place</a:t>
            </a:r>
          </a:p>
          <a:p>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31</a:t>
            </a:fld>
            <a:endParaRPr lang="en-US" dirty="0"/>
          </a:p>
        </p:txBody>
      </p:sp>
      <p:pic>
        <p:nvPicPr>
          <p:cNvPr id="8" name="Picture 7" descr="Screenshot of Ask A Question popup function">
            <a:extLst>
              <a:ext uri="{FF2B5EF4-FFF2-40B4-BE49-F238E27FC236}">
                <a16:creationId xmlns:a16="http://schemas.microsoft.com/office/drawing/2014/main" id="{3ACA9CFA-A871-7704-CC93-625668DC7A40}"/>
              </a:ext>
            </a:extLst>
          </p:cNvPr>
          <p:cNvPicPr>
            <a:picLocks noChangeAspect="1"/>
          </p:cNvPicPr>
          <p:nvPr/>
        </p:nvPicPr>
        <p:blipFill>
          <a:blip r:embed="rId3"/>
          <a:stretch>
            <a:fillRect/>
          </a:stretch>
        </p:blipFill>
        <p:spPr>
          <a:xfrm>
            <a:off x="4573659" y="969333"/>
            <a:ext cx="7465942" cy="5170460"/>
          </a:xfrm>
          <a:prstGeom prst="rect">
            <a:avLst/>
          </a:prstGeom>
        </p:spPr>
      </p:pic>
    </p:spTree>
    <p:extLst>
      <p:ext uri="{BB962C8B-B14F-4D97-AF65-F5344CB8AC3E}">
        <p14:creationId xmlns:p14="http://schemas.microsoft.com/office/powerpoint/2010/main" val="19346062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FE1495-09C3-963A-ECBB-92ADA0F4808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32</a:t>
            </a:fld>
            <a:endParaRPr lang="en-US"/>
          </a:p>
        </p:txBody>
      </p:sp>
      <p:sp>
        <p:nvSpPr>
          <p:cNvPr id="3" name="Title 2">
            <a:extLst>
              <a:ext uri="{FF2B5EF4-FFF2-40B4-BE49-F238E27FC236}">
                <a16:creationId xmlns:a16="http://schemas.microsoft.com/office/drawing/2014/main" id="{80B4BA6D-3E49-2090-E576-8D69926366E7}"/>
              </a:ext>
            </a:extLst>
          </p:cNvPr>
          <p:cNvSpPr>
            <a:spLocks noGrp="1"/>
          </p:cNvSpPr>
          <p:nvPr>
            <p:ph type="title"/>
          </p:nvPr>
        </p:nvSpPr>
        <p:spPr/>
        <p:txBody>
          <a:bodyPr/>
          <a:lstStyle/>
          <a:p>
            <a:r>
              <a:rPr lang="en-US" dirty="0"/>
              <a:t>Download Data</a:t>
            </a:r>
          </a:p>
        </p:txBody>
      </p:sp>
      <p:pic>
        <p:nvPicPr>
          <p:cNvPr id="5" name="Picture 4" descr="Screenshot illustrating Download function button">
            <a:extLst>
              <a:ext uri="{FF2B5EF4-FFF2-40B4-BE49-F238E27FC236}">
                <a16:creationId xmlns:a16="http://schemas.microsoft.com/office/drawing/2014/main" id="{20856245-4E1A-2628-13A4-A21BA9B3B228}"/>
              </a:ext>
            </a:extLst>
          </p:cNvPr>
          <p:cNvPicPr>
            <a:picLocks noChangeAspect="1"/>
          </p:cNvPicPr>
          <p:nvPr/>
        </p:nvPicPr>
        <p:blipFill rotWithShape="1">
          <a:blip r:embed="rId3"/>
          <a:srcRect l="30656" r="-434" b="4822"/>
          <a:stretch/>
        </p:blipFill>
        <p:spPr>
          <a:xfrm>
            <a:off x="1600200" y="1997214"/>
            <a:ext cx="7610108" cy="3454017"/>
          </a:xfrm>
          <a:prstGeom prst="rect">
            <a:avLst/>
          </a:prstGeom>
        </p:spPr>
      </p:pic>
    </p:spTree>
    <p:extLst>
      <p:ext uri="{BB962C8B-B14F-4D97-AF65-F5344CB8AC3E}">
        <p14:creationId xmlns:p14="http://schemas.microsoft.com/office/powerpoint/2010/main" val="4590386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5804C6-DDAC-5FCC-DD56-D4F3D0C1B0A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33</a:t>
            </a:fld>
            <a:endParaRPr lang="en-US"/>
          </a:p>
        </p:txBody>
      </p:sp>
      <p:sp>
        <p:nvSpPr>
          <p:cNvPr id="3" name="Title 2">
            <a:extLst>
              <a:ext uri="{FF2B5EF4-FFF2-40B4-BE49-F238E27FC236}">
                <a16:creationId xmlns:a16="http://schemas.microsoft.com/office/drawing/2014/main" id="{B3131016-C5BD-D1F3-CD0A-F9D5EF8FB6C2}"/>
              </a:ext>
            </a:extLst>
          </p:cNvPr>
          <p:cNvSpPr>
            <a:spLocks noGrp="1"/>
          </p:cNvSpPr>
          <p:nvPr>
            <p:ph type="title"/>
          </p:nvPr>
        </p:nvSpPr>
        <p:spPr>
          <a:xfrm>
            <a:off x="717176" y="457200"/>
            <a:ext cx="10784542" cy="731687"/>
          </a:xfrm>
        </p:spPr>
        <p:txBody>
          <a:bodyPr/>
          <a:lstStyle/>
          <a:p>
            <a:r>
              <a:rPr lang="en-US" dirty="0"/>
              <a:t>Column Headers</a:t>
            </a:r>
          </a:p>
        </p:txBody>
      </p:sp>
      <p:sp>
        <p:nvSpPr>
          <p:cNvPr id="4" name="TextBox 3" descr="Hover over">
            <a:extLst>
              <a:ext uri="{FF2B5EF4-FFF2-40B4-BE49-F238E27FC236}">
                <a16:creationId xmlns:a16="http://schemas.microsoft.com/office/drawing/2014/main" id="{67B5E493-03CB-656C-7151-492BFCAB0B6F}"/>
              </a:ext>
            </a:extLst>
          </p:cNvPr>
          <p:cNvSpPr txBox="1"/>
          <p:nvPr/>
        </p:nvSpPr>
        <p:spPr>
          <a:xfrm>
            <a:off x="7665896" y="2353177"/>
            <a:ext cx="1710788" cy="430887"/>
          </a:xfrm>
          <a:prstGeom prst="rect">
            <a:avLst/>
          </a:prstGeom>
          <a:solidFill>
            <a:srgbClr val="00B0F0"/>
          </a:solidFill>
        </p:spPr>
        <p:txBody>
          <a:bodyPr wrap="square" rtlCol="0">
            <a:spAutoFit/>
          </a:bodyPr>
          <a:lstStyle/>
          <a:p>
            <a:r>
              <a:rPr lang="en-US" sz="2200" b="1" dirty="0">
                <a:solidFill>
                  <a:schemeClr val="bg1"/>
                </a:solidFill>
              </a:rPr>
              <a:t>Hover over</a:t>
            </a:r>
          </a:p>
        </p:txBody>
      </p:sp>
      <p:cxnSp>
        <p:nvCxnSpPr>
          <p:cNvPr id="6" name="Straight Arrow Connector 5" descr="&quot;&quot;">
            <a:extLst>
              <a:ext uri="{FF2B5EF4-FFF2-40B4-BE49-F238E27FC236}">
                <a16:creationId xmlns:a16="http://schemas.microsoft.com/office/drawing/2014/main" id="{C9032FD9-8F6E-013A-7288-89F665922D86}"/>
              </a:ext>
            </a:extLst>
          </p:cNvPr>
          <p:cNvCxnSpPr>
            <a:cxnSpLocks/>
          </p:cNvCxnSpPr>
          <p:nvPr/>
        </p:nvCxnSpPr>
        <p:spPr>
          <a:xfrm flipH="1" flipV="1">
            <a:off x="6879668" y="2568621"/>
            <a:ext cx="786228" cy="686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pic>
        <p:nvPicPr>
          <p:cNvPr id="15" name="Picture 14" descr="Show filters after clicked">
            <a:extLst>
              <a:ext uri="{FF2B5EF4-FFF2-40B4-BE49-F238E27FC236}">
                <a16:creationId xmlns:a16="http://schemas.microsoft.com/office/drawing/2014/main" id="{15EB2AE5-826C-DD3D-F4F3-33824DE29C98}"/>
              </a:ext>
            </a:extLst>
          </p:cNvPr>
          <p:cNvPicPr>
            <a:picLocks noChangeAspect="1"/>
          </p:cNvPicPr>
          <p:nvPr/>
        </p:nvPicPr>
        <p:blipFill rotWithShape="1">
          <a:blip r:embed="rId3"/>
          <a:srcRect l="11344" t="26766" b="16814"/>
          <a:stretch/>
        </p:blipFill>
        <p:spPr>
          <a:xfrm>
            <a:off x="4489205" y="3429000"/>
            <a:ext cx="2009775" cy="607261"/>
          </a:xfrm>
          <a:prstGeom prst="rect">
            <a:avLst/>
          </a:prstGeom>
        </p:spPr>
      </p:pic>
      <p:pic>
        <p:nvPicPr>
          <p:cNvPr id="17" name="Picture 16" descr="Hide Filters after clicked">
            <a:extLst>
              <a:ext uri="{FF2B5EF4-FFF2-40B4-BE49-F238E27FC236}">
                <a16:creationId xmlns:a16="http://schemas.microsoft.com/office/drawing/2014/main" id="{97E57BC9-42D5-88BA-9F79-6A9F3C77D5DF}"/>
              </a:ext>
            </a:extLst>
          </p:cNvPr>
          <p:cNvPicPr>
            <a:picLocks noChangeAspect="1"/>
          </p:cNvPicPr>
          <p:nvPr/>
        </p:nvPicPr>
        <p:blipFill rotWithShape="1">
          <a:blip r:embed="rId4"/>
          <a:srcRect t="26527"/>
          <a:stretch/>
        </p:blipFill>
        <p:spPr>
          <a:xfrm>
            <a:off x="6267894" y="3474345"/>
            <a:ext cx="2009775" cy="657841"/>
          </a:xfrm>
          <a:prstGeom prst="rect">
            <a:avLst/>
          </a:prstGeom>
        </p:spPr>
      </p:pic>
      <p:pic>
        <p:nvPicPr>
          <p:cNvPr id="19" name="Picture 18" descr="Screenshot of ADI headings showing sorting arrows">
            <a:extLst>
              <a:ext uri="{FF2B5EF4-FFF2-40B4-BE49-F238E27FC236}">
                <a16:creationId xmlns:a16="http://schemas.microsoft.com/office/drawing/2014/main" id="{2F93764A-BAC6-BAAF-37C2-40D23CC73965}"/>
              </a:ext>
            </a:extLst>
          </p:cNvPr>
          <p:cNvPicPr>
            <a:picLocks noChangeAspect="1"/>
          </p:cNvPicPr>
          <p:nvPr/>
        </p:nvPicPr>
        <p:blipFill>
          <a:blip r:embed="rId5"/>
          <a:stretch>
            <a:fillRect/>
          </a:stretch>
        </p:blipFill>
        <p:spPr>
          <a:xfrm>
            <a:off x="2772507" y="4302284"/>
            <a:ext cx="8379804" cy="2263974"/>
          </a:xfrm>
          <a:prstGeom prst="rect">
            <a:avLst/>
          </a:prstGeom>
        </p:spPr>
      </p:pic>
      <p:pic>
        <p:nvPicPr>
          <p:cNvPr id="5" name="Picture 4" descr="Screenshot of column headers that illustrates the hover over function.">
            <a:extLst>
              <a:ext uri="{FF2B5EF4-FFF2-40B4-BE49-F238E27FC236}">
                <a16:creationId xmlns:a16="http://schemas.microsoft.com/office/drawing/2014/main" id="{43FF3EB1-0C32-0809-2E99-DCDC6BB088E8}"/>
              </a:ext>
            </a:extLst>
          </p:cNvPr>
          <p:cNvPicPr>
            <a:picLocks noChangeAspect="1"/>
          </p:cNvPicPr>
          <p:nvPr/>
        </p:nvPicPr>
        <p:blipFill rotWithShape="1">
          <a:blip r:embed="rId6"/>
          <a:srcRect l="27945" t="45984" r="37438" b="31046"/>
          <a:stretch/>
        </p:blipFill>
        <p:spPr bwMode="auto">
          <a:xfrm>
            <a:off x="717176" y="1574010"/>
            <a:ext cx="6039485" cy="11715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711989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Same features as the summary tab</a:t>
            </a:r>
          </a:p>
          <a:p>
            <a:r>
              <a:rPr lang="en-US" dirty="0"/>
              <a:t>Important: What you see here is secure and may contain personally identifiable information </a:t>
            </a:r>
          </a:p>
          <a:p>
            <a:r>
              <a:rPr lang="en-US" dirty="0"/>
              <a:t>Keep your data secure</a:t>
            </a:r>
          </a:p>
          <a:p>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34</a:t>
            </a:fld>
            <a:endParaRPr lang="en-US" dirty="0"/>
          </a:p>
        </p:txBody>
      </p:sp>
      <p:sp>
        <p:nvSpPr>
          <p:cNvPr id="5" name="Title 4"/>
          <p:cNvSpPr>
            <a:spLocks noGrp="1"/>
          </p:cNvSpPr>
          <p:nvPr>
            <p:ph type="title"/>
          </p:nvPr>
        </p:nvSpPr>
        <p:spPr/>
        <p:txBody>
          <a:bodyPr/>
          <a:lstStyle/>
          <a:p>
            <a:r>
              <a:rPr lang="en-US" dirty="0"/>
              <a:t>Detail Tab</a:t>
            </a:r>
          </a:p>
        </p:txBody>
      </p:sp>
    </p:spTree>
    <p:extLst>
      <p:ext uri="{BB962C8B-B14F-4D97-AF65-F5344CB8AC3E}">
        <p14:creationId xmlns:p14="http://schemas.microsoft.com/office/powerpoint/2010/main" val="19110695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692" name="Google Shape;692;p80"/>
          <p:cNvSpPr txBox="1">
            <a:spLocks noGrp="1"/>
          </p:cNvSpPr>
          <p:nvPr>
            <p:ph type="ctrTitle"/>
          </p:nvPr>
        </p:nvSpPr>
        <p:spPr>
          <a:xfrm>
            <a:off x="1524000" y="826476"/>
            <a:ext cx="9144000" cy="3176707"/>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2"/>
              </a:buClr>
              <a:buSzPts val="12000"/>
              <a:buFont typeface="Calibri"/>
              <a:buNone/>
            </a:pPr>
            <a:r>
              <a:rPr lang="en-US" sz="6600" dirty="0"/>
              <a:t>Here to Help:</a:t>
            </a:r>
            <a:br>
              <a:rPr lang="en-US" sz="6600" dirty="0"/>
            </a:br>
            <a:r>
              <a:rPr lang="en-US" sz="6600" dirty="0">
                <a:solidFill>
                  <a:schemeClr val="bg2"/>
                </a:solidFill>
                <a:hlinkClick r:id="rId3"/>
              </a:rPr>
              <a:t>Regional ESD Partners</a:t>
            </a:r>
            <a:br>
              <a:rPr lang="en-US" sz="6600" dirty="0">
                <a:solidFill>
                  <a:schemeClr val="bg2"/>
                </a:solidFill>
              </a:rPr>
            </a:br>
            <a:r>
              <a:rPr lang="en-US" sz="6600" dirty="0">
                <a:solidFill>
                  <a:schemeClr val="bg2"/>
                </a:solidFill>
              </a:rPr>
              <a:t>for Accountability and Collections Support</a:t>
            </a:r>
            <a:endParaRPr sz="6600" dirty="0">
              <a:solidFill>
                <a:schemeClr val="bg2"/>
              </a:solidFill>
            </a:endParaRPr>
          </a:p>
        </p:txBody>
      </p:sp>
      <p:sp>
        <p:nvSpPr>
          <p:cNvPr id="693" name="Google Shape;693;p80"/>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694" name="Google Shape;694;p80"/>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35</a:t>
            </a:fld>
            <a:endParaRPr/>
          </a:p>
        </p:txBody>
      </p:sp>
      <p:sp>
        <p:nvSpPr>
          <p:cNvPr id="695" name="Google Shape;695;p80"/>
          <p:cNvSpPr txBox="1">
            <a:spLocks noGrp="1"/>
          </p:cNvSpPr>
          <p:nvPr>
            <p:ph type="subTitle" idx="1"/>
          </p:nvPr>
        </p:nvSpPr>
        <p:spPr>
          <a:xfrm>
            <a:off x="1524000" y="4003184"/>
            <a:ext cx="9144000" cy="2501734"/>
          </a:xfrm>
          <a:prstGeom prst="rect">
            <a:avLst/>
          </a:prstGeom>
          <a:noFill/>
          <a:ln>
            <a:noFill/>
          </a:ln>
        </p:spPr>
        <p:txBody>
          <a:bodyPr spcFirstLastPara="1" wrap="square" lIns="91425" tIns="45700" rIns="91425" bIns="45700" anchor="t" anchorCtr="0">
            <a:noAutofit/>
          </a:bodyPr>
          <a:lstStyle/>
          <a:p>
            <a:pPr marL="68580"/>
            <a:r>
              <a:rPr lang="en-US" b="1" dirty="0"/>
              <a:t>Karen Brown Smith 1-800-706-4447 x3124 </a:t>
            </a:r>
          </a:p>
          <a:p>
            <a:pPr marL="68580"/>
            <a:r>
              <a:rPr lang="en-US" b="1" dirty="0">
                <a:hlinkClick r:id="rId4"/>
              </a:rPr>
              <a:t>karen.brown@imesd.k12.or.us</a:t>
            </a:r>
            <a:endParaRPr lang="en-US" b="1" dirty="0"/>
          </a:p>
          <a:p>
            <a:pPr marL="68580"/>
            <a:r>
              <a:rPr lang="en-US" b="1" dirty="0"/>
              <a:t> </a:t>
            </a:r>
          </a:p>
          <a:p>
            <a:pPr marL="68580"/>
            <a:r>
              <a:rPr lang="en-US" b="1" dirty="0"/>
              <a:t>Peter Campbell 1-800-706-4447 x 3203 </a:t>
            </a:r>
          </a:p>
          <a:p>
            <a:pPr marL="68580"/>
            <a:r>
              <a:rPr lang="en-US" b="1" dirty="0">
                <a:hlinkClick r:id="rId5"/>
              </a:rPr>
              <a:t>peter.campbell@imesd.k12.or.us</a:t>
            </a:r>
            <a:r>
              <a:rPr lang="en-US" b="1" dirty="0"/>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74"/>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595959"/>
                </a:solidFill>
                <a:latin typeface="Calibri"/>
                <a:ea typeface="Calibri"/>
                <a:cs typeface="Calibri"/>
                <a:sym typeface="Calibri"/>
              </a:rPr>
              <a:t>4</a:t>
            </a:fld>
            <a:endParaRPr sz="1200" b="0" i="0" u="none" strike="noStrike" cap="none">
              <a:solidFill>
                <a:srgbClr val="595959"/>
              </a:solidFill>
              <a:latin typeface="Calibri"/>
              <a:ea typeface="Calibri"/>
              <a:cs typeface="Calibri"/>
              <a:sym typeface="Calibri"/>
            </a:endParaRPr>
          </a:p>
        </p:txBody>
      </p:sp>
      <p:pic>
        <p:nvPicPr>
          <p:cNvPr id="592" name="Google Shape;592;p74" descr="Image result for Oregon outline enclosing SY2223 student numbers, staff numbers, and district statistics"/>
          <p:cNvPicPr preferRelativeResize="0"/>
          <p:nvPr/>
        </p:nvPicPr>
        <p:blipFill rotWithShape="1">
          <a:blip r:embed="rId3">
            <a:alphaModFix/>
          </a:blip>
          <a:srcRect/>
          <a:stretch/>
        </p:blipFill>
        <p:spPr>
          <a:xfrm>
            <a:off x="4594325" y="582350"/>
            <a:ext cx="7129399" cy="5501650"/>
          </a:xfrm>
          <a:prstGeom prst="rect">
            <a:avLst/>
          </a:prstGeom>
          <a:noFill/>
          <a:ln>
            <a:noFill/>
          </a:ln>
        </p:spPr>
      </p:pic>
      <p:sp>
        <p:nvSpPr>
          <p:cNvPr id="593" name="Google Shape;593;p74"/>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1800"/>
              <a:buNone/>
            </a:pPr>
            <a:r>
              <a:rPr lang="en-US"/>
              <a:t>Who We Serve</a:t>
            </a:r>
            <a:endParaRPr/>
          </a:p>
        </p:txBody>
      </p:sp>
      <p:sp>
        <p:nvSpPr>
          <p:cNvPr id="594" name="Google Shape;594;p74"/>
          <p:cNvSpPr txBox="1">
            <a:spLocks noGrp="1"/>
          </p:cNvSpPr>
          <p:nvPr>
            <p:ph type="ftr" idx="11"/>
          </p:nvPr>
        </p:nvSpPr>
        <p:spPr>
          <a:xfrm>
            <a:off x="452400" y="6127550"/>
            <a:ext cx="36852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200" b="0" i="0" u="none" strike="noStrike" cap="none">
              <a:solidFill>
                <a:srgbClr val="595959"/>
              </a:solidFill>
              <a:latin typeface="Calibri"/>
              <a:ea typeface="Calibri"/>
              <a:cs typeface="Calibri"/>
              <a:sym typeface="Calibri"/>
            </a:endParaRPr>
          </a:p>
        </p:txBody>
      </p:sp>
      <p:sp>
        <p:nvSpPr>
          <p:cNvPr id="595" name="Google Shape;595;p74"/>
          <p:cNvSpPr txBox="1"/>
          <p:nvPr/>
        </p:nvSpPr>
        <p:spPr>
          <a:xfrm>
            <a:off x="5756636" y="4461889"/>
            <a:ext cx="4804800" cy="2043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F75BC"/>
              </a:buClr>
              <a:buSzPts val="3600"/>
              <a:buFont typeface="Arial"/>
              <a:buNone/>
            </a:pPr>
            <a:r>
              <a:rPr lang="en-US" sz="3000" b="1" i="0" u="none" strike="noStrike" cap="none">
                <a:solidFill>
                  <a:srgbClr val="006CAD"/>
                </a:solidFill>
                <a:latin typeface="Calibri"/>
                <a:ea typeface="Calibri"/>
                <a:cs typeface="Calibri"/>
                <a:sym typeface="Calibri"/>
              </a:rPr>
              <a:t>197 Districts</a:t>
            </a:r>
            <a:endParaRPr sz="3000" b="0" i="0" u="none" strike="noStrike" cap="none">
              <a:solidFill>
                <a:srgbClr val="006CAD"/>
              </a:solidFill>
              <a:latin typeface="Arial"/>
              <a:ea typeface="Arial"/>
              <a:cs typeface="Arial"/>
              <a:sym typeface="Arial"/>
            </a:endParaRPr>
          </a:p>
          <a:p>
            <a:pPr marL="0" marR="0" lvl="0" indent="0" algn="ctr" rtl="0">
              <a:lnSpc>
                <a:spcPct val="100000"/>
              </a:lnSpc>
              <a:spcBef>
                <a:spcPts val="0"/>
              </a:spcBef>
              <a:spcAft>
                <a:spcPts val="0"/>
              </a:spcAft>
              <a:buClr>
                <a:srgbClr val="0F75BC"/>
              </a:buClr>
              <a:buSzPts val="3200"/>
              <a:buFont typeface="Arial"/>
              <a:buNone/>
            </a:pPr>
            <a:r>
              <a:rPr lang="en-US" sz="1800" b="0" i="0" u="none" strike="noStrike" cap="none">
                <a:solidFill>
                  <a:srgbClr val="0F75BC"/>
                </a:solidFill>
                <a:latin typeface="Calibri"/>
                <a:ea typeface="Calibri"/>
                <a:cs typeface="Calibri"/>
                <a:sym typeface="Calibri"/>
              </a:rPr>
              <a:t>1,270 Schools</a:t>
            </a:r>
            <a:endParaRPr sz="18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200"/>
              <a:buFont typeface="Arial"/>
              <a:buNone/>
            </a:pPr>
            <a:r>
              <a:rPr lang="en-US" sz="1800" b="0" i="0" u="none" strike="noStrike" cap="none">
                <a:solidFill>
                  <a:srgbClr val="006CAD"/>
                </a:solidFill>
                <a:latin typeface="Calibri"/>
                <a:ea typeface="Calibri"/>
                <a:cs typeface="Calibri"/>
                <a:sym typeface="Calibri"/>
              </a:rPr>
              <a:t>13</a:t>
            </a:r>
            <a:r>
              <a:rPr lang="en-US" sz="1800">
                <a:solidFill>
                  <a:srgbClr val="006CAD"/>
                </a:solidFill>
                <a:latin typeface="Calibri"/>
                <a:ea typeface="Calibri"/>
                <a:cs typeface="Calibri"/>
                <a:sym typeface="Calibri"/>
              </a:rPr>
              <a:t>1</a:t>
            </a:r>
            <a:r>
              <a:rPr lang="en-US" sz="1800" b="0" i="0" u="none" strike="noStrike" cap="none">
                <a:solidFill>
                  <a:srgbClr val="006CAD"/>
                </a:solidFill>
                <a:latin typeface="Calibri"/>
                <a:ea typeface="Calibri"/>
                <a:cs typeface="Calibri"/>
                <a:sym typeface="Calibri"/>
              </a:rPr>
              <a:t> Charter Schools</a:t>
            </a:r>
            <a:endParaRPr sz="1800" b="0" i="0" u="none" strike="noStrike" cap="none">
              <a:solidFill>
                <a:srgbClr val="006CAD"/>
              </a:solidFill>
              <a:latin typeface="Calibri"/>
              <a:ea typeface="Calibri"/>
              <a:cs typeface="Calibri"/>
              <a:sym typeface="Calibri"/>
            </a:endParaRPr>
          </a:p>
          <a:p>
            <a:pPr marL="0" marR="0" lvl="0" indent="0" algn="ctr" rtl="0">
              <a:lnSpc>
                <a:spcPct val="100000"/>
              </a:lnSpc>
              <a:spcBef>
                <a:spcPts val="0"/>
              </a:spcBef>
              <a:spcAft>
                <a:spcPts val="0"/>
              </a:spcAft>
              <a:buClr>
                <a:srgbClr val="0F75BC"/>
              </a:buClr>
              <a:buSzPts val="1400"/>
              <a:buFont typeface="Arial"/>
              <a:buNone/>
            </a:pPr>
            <a:r>
              <a:rPr lang="en-US" sz="1800" b="0" i="0" u="none" strike="noStrike" cap="none">
                <a:solidFill>
                  <a:srgbClr val="006CAD"/>
                </a:solidFill>
                <a:latin typeface="Calibri"/>
                <a:ea typeface="Calibri"/>
                <a:cs typeface="Calibri"/>
                <a:sym typeface="Calibri"/>
              </a:rPr>
              <a:t>19 Education Service Districts</a:t>
            </a:r>
            <a:endParaRPr sz="1800" b="0" i="0" u="none" strike="noStrike" cap="none">
              <a:solidFill>
                <a:srgbClr val="000000"/>
              </a:solidFill>
              <a:latin typeface="Calibri"/>
              <a:ea typeface="Calibri"/>
              <a:cs typeface="Calibri"/>
              <a:sym typeface="Calibri"/>
            </a:endParaRPr>
          </a:p>
        </p:txBody>
      </p:sp>
      <p:sp>
        <p:nvSpPr>
          <p:cNvPr id="596" name="Google Shape;596;p74"/>
          <p:cNvSpPr txBox="1"/>
          <p:nvPr/>
        </p:nvSpPr>
        <p:spPr>
          <a:xfrm>
            <a:off x="5801625" y="2466575"/>
            <a:ext cx="4714800" cy="2296200"/>
          </a:xfrm>
          <a:prstGeom prst="rect">
            <a:avLst/>
          </a:prstGeom>
          <a:noFill/>
          <a:ln>
            <a:noFill/>
          </a:ln>
        </p:spPr>
        <p:txBody>
          <a:bodyPr spcFirstLastPara="1" wrap="square" lIns="91425" tIns="45700" rIns="91425" bIns="45700" anchor="t" anchorCtr="0">
            <a:noAutofit/>
          </a:bodyPr>
          <a:lstStyle/>
          <a:p>
            <a:pPr algn="ctr"/>
            <a:r>
              <a:rPr lang="en-US" sz="3000" b="1">
                <a:solidFill>
                  <a:srgbClr val="9F2065"/>
                </a:solidFill>
                <a:latin typeface="Calibri"/>
                <a:ea typeface="Calibri"/>
                <a:cs typeface="Calibri"/>
                <a:sym typeface="Calibri"/>
              </a:rPr>
              <a:t>86,915 </a:t>
            </a:r>
            <a:r>
              <a:rPr lang="en-US" sz="3000" b="1" i="0" u="none" strike="noStrike" cap="none">
                <a:solidFill>
                  <a:srgbClr val="9F2065"/>
                </a:solidFill>
                <a:latin typeface="Calibri"/>
                <a:ea typeface="Calibri"/>
                <a:cs typeface="Calibri"/>
                <a:sym typeface="Calibri"/>
              </a:rPr>
              <a:t>Educators</a:t>
            </a:r>
            <a:endParaRPr lang="en-US"/>
          </a:p>
          <a:p>
            <a:pPr lvl="0" algn="ctr">
              <a:lnSpc>
                <a:spcPct val="100000"/>
              </a:lnSpc>
              <a:spcBef>
                <a:spcPts val="0"/>
              </a:spcBef>
              <a:spcAft>
                <a:spcPts val="0"/>
              </a:spcAft>
              <a:buNone/>
            </a:pPr>
            <a:r>
              <a:rPr lang="en-US" sz="2400" b="0" i="0" u="none" strike="noStrike" cap="none">
                <a:solidFill>
                  <a:srgbClr val="9F2065"/>
                </a:solidFill>
                <a:latin typeface="Calibri"/>
                <a:ea typeface="Calibri"/>
                <a:cs typeface="Calibri"/>
                <a:sym typeface="Calibri"/>
              </a:rPr>
              <a:t>Staff of Color</a:t>
            </a:r>
            <a:endParaRPr/>
          </a:p>
          <a:p>
            <a:pPr marL="285750" lvl="0" indent="-285750" algn="ctr">
              <a:lnSpc>
                <a:spcPct val="100000"/>
              </a:lnSpc>
              <a:spcBef>
                <a:spcPts val="0"/>
              </a:spcBef>
              <a:spcAft>
                <a:spcPts val="0"/>
              </a:spcAft>
              <a:buFont typeface="Arial"/>
              <a:buChar char="•"/>
            </a:pPr>
            <a:r>
              <a:rPr lang="en-US" sz="1800">
                <a:latin typeface="Calibri"/>
                <a:ea typeface="Calibri"/>
                <a:cs typeface="Calibri"/>
                <a:sym typeface="Calibri"/>
              </a:rPr>
              <a:t>13.0</a:t>
            </a:r>
            <a:r>
              <a:rPr lang="en-US" sz="1800" b="0" i="0" u="none" strike="noStrike" cap="none">
                <a:solidFill>
                  <a:srgbClr val="000000"/>
                </a:solidFill>
                <a:latin typeface="Calibri"/>
                <a:ea typeface="Calibri"/>
                <a:cs typeface="Calibri"/>
                <a:sym typeface="Calibri"/>
              </a:rPr>
              <a:t>% of Teachers</a:t>
            </a:r>
            <a:endParaRPr/>
          </a:p>
          <a:p>
            <a:pPr marL="285750" lvl="0" indent="-285750" algn="ctr">
              <a:lnSpc>
                <a:spcPct val="100000"/>
              </a:lnSpc>
              <a:spcBef>
                <a:spcPts val="0"/>
              </a:spcBef>
              <a:spcAft>
                <a:spcPts val="0"/>
              </a:spcAft>
              <a:buFont typeface="Arial"/>
              <a:buChar char="•"/>
            </a:pPr>
            <a:r>
              <a:rPr lang="en-US" sz="1800">
                <a:latin typeface="Calibri"/>
                <a:ea typeface="Calibri"/>
                <a:cs typeface="Calibri"/>
                <a:sym typeface="Calibri"/>
              </a:rPr>
              <a:t>13.8</a:t>
            </a:r>
            <a:r>
              <a:rPr lang="en-US" sz="1800" b="0" i="0" u="none" strike="noStrike" cap="none">
                <a:solidFill>
                  <a:srgbClr val="000000"/>
                </a:solidFill>
                <a:latin typeface="Calibri"/>
                <a:ea typeface="Calibri"/>
                <a:cs typeface="Calibri"/>
                <a:sym typeface="Calibri"/>
              </a:rPr>
              <a:t>% of Administrators</a:t>
            </a:r>
            <a:endParaRPr/>
          </a:p>
          <a:p>
            <a:pPr marL="285750" lvl="0" indent="-285750" algn="ctr">
              <a:lnSpc>
                <a:spcPct val="100000"/>
              </a:lnSpc>
              <a:spcBef>
                <a:spcPts val="0"/>
              </a:spcBef>
              <a:spcAft>
                <a:spcPts val="0"/>
              </a:spcAft>
              <a:buFont typeface="Arial"/>
              <a:buChar char="•"/>
            </a:pPr>
            <a:r>
              <a:rPr lang="en-US" sz="1800">
                <a:latin typeface="Calibri"/>
                <a:ea typeface="Calibri"/>
                <a:cs typeface="Calibri"/>
                <a:sym typeface="Calibri"/>
              </a:rPr>
              <a:t>18.8</a:t>
            </a:r>
            <a:r>
              <a:rPr lang="en-US" sz="1800" b="0" i="0" u="none" strike="noStrike" cap="none">
                <a:solidFill>
                  <a:srgbClr val="000000"/>
                </a:solidFill>
                <a:latin typeface="Calibri"/>
                <a:ea typeface="Calibri"/>
                <a:cs typeface="Calibri"/>
                <a:sym typeface="Calibri"/>
              </a:rPr>
              <a:t>% of Counselors</a:t>
            </a:r>
            <a:endParaRPr/>
          </a:p>
          <a:p>
            <a:pPr marL="285750" indent="-285750" algn="ctr">
              <a:buFont typeface="Arial"/>
              <a:buChar char="•"/>
            </a:pPr>
            <a:r>
              <a:rPr lang="en-US" sz="1800">
                <a:latin typeface="Calibri"/>
                <a:ea typeface="Calibri"/>
                <a:cs typeface="Calibri"/>
                <a:sym typeface="Calibri"/>
              </a:rPr>
              <a:t>23.9</a:t>
            </a:r>
            <a:r>
              <a:rPr lang="en-US" sz="1800" b="0" i="0" u="none" strike="noStrike" cap="none">
                <a:solidFill>
                  <a:srgbClr val="000000"/>
                </a:solidFill>
                <a:latin typeface="Calibri"/>
                <a:ea typeface="Calibri"/>
                <a:cs typeface="Calibri"/>
                <a:sym typeface="Calibri"/>
              </a:rPr>
              <a:t>% of Educational Assistants</a:t>
            </a:r>
            <a:endParaRPr lang="en-US">
              <a:sym typeface="Calibri"/>
            </a:endParaRPr>
          </a:p>
          <a:p>
            <a:pPr marR="0" lvl="0" algn="ctr">
              <a:lnSpc>
                <a:spcPct val="100000"/>
              </a:lnSpc>
              <a:spcBef>
                <a:spcPts val="0"/>
              </a:spcBef>
              <a:spcAft>
                <a:spcPts val="0"/>
              </a:spcAft>
              <a:buSzPts val="2800"/>
            </a:pPr>
            <a:endParaRPr lang="en-US" sz="3000" b="1" i="0" u="none" strike="noStrike" cap="none">
              <a:solidFill>
                <a:srgbClr val="9F2065"/>
              </a:solidFill>
              <a:latin typeface="Calibri"/>
              <a:ea typeface="Calibri"/>
              <a:cs typeface="Calibri"/>
            </a:endParaRPr>
          </a:p>
        </p:txBody>
      </p:sp>
      <p:sp>
        <p:nvSpPr>
          <p:cNvPr id="597" name="Google Shape;597;p74"/>
          <p:cNvSpPr txBox="1"/>
          <p:nvPr/>
        </p:nvSpPr>
        <p:spPr>
          <a:xfrm>
            <a:off x="6542313" y="1371102"/>
            <a:ext cx="3233400" cy="772200"/>
          </a:xfrm>
          <a:prstGeom prst="rect">
            <a:avLst/>
          </a:prstGeom>
          <a:noFill/>
          <a:ln>
            <a:noFill/>
          </a:ln>
        </p:spPr>
        <p:txBody>
          <a:bodyPr spcFirstLastPara="1" wrap="square" lIns="91425" tIns="45700" rIns="91425" bIns="45700" anchor="t" anchorCtr="0">
            <a:noAutofit/>
          </a:bodyPr>
          <a:lstStyle/>
          <a:p>
            <a:pPr algn="ctr"/>
            <a:r>
              <a:rPr lang="en-US" sz="3000" b="1">
                <a:solidFill>
                  <a:srgbClr val="DC5626"/>
                </a:solidFill>
                <a:latin typeface="Calibri"/>
                <a:ea typeface="Calibri"/>
                <a:cs typeface="Calibri"/>
                <a:sym typeface="Calibri"/>
              </a:rPr>
              <a:t>552,380</a:t>
            </a:r>
            <a:r>
              <a:rPr lang="en-US" sz="3000" b="1" i="0" u="none" strike="noStrike" cap="none">
                <a:solidFill>
                  <a:srgbClr val="DC5626"/>
                </a:solidFill>
                <a:latin typeface="Calibri"/>
                <a:ea typeface="Calibri"/>
                <a:cs typeface="Calibri"/>
                <a:sym typeface="Calibri"/>
              </a:rPr>
              <a:t> Students</a:t>
            </a:r>
            <a:r>
              <a:rPr lang="en-US" sz="4600" i="1">
                <a:solidFill>
                  <a:srgbClr val="0F75BC"/>
                </a:solidFill>
                <a:latin typeface="Calibri"/>
                <a:ea typeface="Calibri"/>
                <a:cs typeface="Calibri"/>
                <a:sym typeface="Calibri"/>
              </a:rPr>
              <a:t> </a:t>
            </a:r>
            <a:endParaRPr lang="en-US"/>
          </a:p>
        </p:txBody>
      </p:sp>
      <p:sp>
        <p:nvSpPr>
          <p:cNvPr id="598" name="Google Shape;598;p74"/>
          <p:cNvSpPr txBox="1"/>
          <p:nvPr/>
        </p:nvSpPr>
        <p:spPr>
          <a:xfrm>
            <a:off x="6276963" y="2013439"/>
            <a:ext cx="37641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F75BC"/>
              </a:buClr>
              <a:buSzPts val="5400"/>
              <a:buFont typeface="Arial"/>
              <a:buNone/>
            </a:pPr>
            <a:r>
              <a:rPr lang="en-US" sz="1800" b="0" i="0" u="none" strike="noStrike" cap="none">
                <a:solidFill>
                  <a:srgbClr val="000000"/>
                </a:solidFill>
                <a:latin typeface="Calibri"/>
                <a:ea typeface="Calibri"/>
                <a:cs typeface="Calibri"/>
                <a:sym typeface="Calibri"/>
              </a:rPr>
              <a:t>More than </a:t>
            </a:r>
            <a:r>
              <a:rPr lang="en-US" sz="1800">
                <a:latin typeface="Calibri"/>
                <a:ea typeface="Calibri"/>
                <a:cs typeface="Calibri"/>
                <a:sym typeface="Calibri"/>
              </a:rPr>
              <a:t>340</a:t>
            </a:r>
            <a:r>
              <a:rPr lang="en-US" sz="1800" b="0" i="0" u="none" strike="noStrike" cap="none">
                <a:solidFill>
                  <a:srgbClr val="000000"/>
                </a:solidFill>
                <a:latin typeface="Calibri"/>
                <a:ea typeface="Calibri"/>
                <a:cs typeface="Calibri"/>
                <a:sym typeface="Calibri"/>
              </a:rPr>
              <a:t> languages spoken</a:t>
            </a:r>
            <a:endParaRPr sz="1800" b="0" i="0" u="none" strike="noStrike" cap="none">
              <a:solidFill>
                <a:srgbClr val="000000"/>
              </a:solidFill>
              <a:latin typeface="Calibri"/>
              <a:ea typeface="Calibri"/>
              <a:cs typeface="Calibri"/>
              <a:sym typeface="Calibri"/>
            </a:endParaRPr>
          </a:p>
        </p:txBody>
      </p:sp>
      <p:sp>
        <p:nvSpPr>
          <p:cNvPr id="599" name="Google Shape;599;p74"/>
          <p:cNvSpPr txBox="1">
            <a:spLocks noGrp="1"/>
          </p:cNvSpPr>
          <p:nvPr>
            <p:ph type="dt" idx="10"/>
          </p:nvPr>
        </p:nvSpPr>
        <p:spPr>
          <a:xfrm>
            <a:off x="452394" y="5774700"/>
            <a:ext cx="1745700" cy="365100"/>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chemeClr val="dk1"/>
              </a:buClr>
              <a:buSzPts val="1400"/>
              <a:buFont typeface="Arial"/>
              <a:buNone/>
            </a:pPr>
            <a:r>
              <a:rPr lang="en-US" sz="2000" b="1">
                <a:solidFill>
                  <a:schemeClr val="accent1"/>
                </a:solidFill>
              </a:rPr>
              <a:t>2022-23 Data</a:t>
            </a:r>
            <a:endParaRPr sz="2000" b="1">
              <a:solidFill>
                <a:schemeClr val="accent1"/>
              </a:solidFill>
            </a:endParaRPr>
          </a:p>
        </p:txBody>
      </p:sp>
      <p:sp>
        <p:nvSpPr>
          <p:cNvPr id="600" name="Google Shape;600;p74"/>
          <p:cNvSpPr txBox="1"/>
          <p:nvPr/>
        </p:nvSpPr>
        <p:spPr>
          <a:xfrm>
            <a:off x="530231" y="1716092"/>
            <a:ext cx="4070583" cy="4385786"/>
          </a:xfrm>
          <a:prstGeom prst="rect">
            <a:avLst/>
          </a:prstGeom>
          <a:noFill/>
          <a:ln>
            <a:noFill/>
          </a:ln>
        </p:spPr>
        <p:txBody>
          <a:bodyPr spcFirstLastPara="1" wrap="square" lIns="91425" tIns="91425" rIns="91425" bIns="91425" anchor="t" anchorCtr="0">
            <a:spAutoFit/>
          </a:bodyPr>
          <a:lstStyle/>
          <a:p>
            <a:r>
              <a:rPr lang="en-US" sz="2100" dirty="0">
                <a:latin typeface="Calibri"/>
                <a:ea typeface="Calibri"/>
                <a:cs typeface="Calibri"/>
              </a:rPr>
              <a:t>“My vision is to make sure every child in Oregon is successful and has a safe place to receive a high-quality public education. I’ve seen firsthand how a positive student-teacher relationship can set a child on a successful path for the rest of their life. When we collaborate and build partnerships with students, educators and families we can advance equity and lead all students toward success.”</a:t>
            </a:r>
            <a:endParaRPr lang="en-US" dirty="0"/>
          </a:p>
          <a:p>
            <a:r>
              <a:rPr lang="en-US" sz="2100" dirty="0">
                <a:latin typeface="Calibri"/>
                <a:cs typeface="Calibri"/>
              </a:rPr>
              <a:t>                       </a:t>
            </a:r>
            <a:r>
              <a:rPr lang="en-US" sz="2100" i="1" dirty="0">
                <a:latin typeface="Calibri"/>
                <a:cs typeface="Calibri"/>
              </a:rPr>
              <a:t>- Dr. Charlene Williams</a:t>
            </a:r>
            <a:endParaRPr lang="en-US" i="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75"/>
          <p:cNvSpPr txBox="1">
            <a:spLocks noGrp="1"/>
          </p:cNvSpPr>
          <p:nvPr>
            <p:ph type="sldNum" idx="12"/>
          </p:nvPr>
        </p:nvSpPr>
        <p:spPr>
          <a:xfrm>
            <a:off x="8610600" y="6139793"/>
            <a:ext cx="28911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595959"/>
                </a:solidFill>
                <a:latin typeface="Calibri"/>
                <a:ea typeface="Calibri"/>
                <a:cs typeface="Calibri"/>
                <a:sym typeface="Calibri"/>
              </a:rPr>
              <a:t>5</a:t>
            </a:fld>
            <a:endParaRPr sz="1200" b="0" i="0" u="none" strike="noStrike" cap="none">
              <a:solidFill>
                <a:srgbClr val="595959"/>
              </a:solidFill>
              <a:latin typeface="Calibri"/>
              <a:ea typeface="Calibri"/>
              <a:cs typeface="Calibri"/>
              <a:sym typeface="Calibri"/>
            </a:endParaRPr>
          </a:p>
        </p:txBody>
      </p:sp>
      <p:sp>
        <p:nvSpPr>
          <p:cNvPr id="607" name="Google Shape;607;p75"/>
          <p:cNvSpPr txBox="1">
            <a:spLocks noGrp="1"/>
          </p:cNvSpPr>
          <p:nvPr>
            <p:ph type="title"/>
          </p:nvPr>
        </p:nvSpPr>
        <p:spPr>
          <a:xfrm>
            <a:off x="717176" y="457200"/>
            <a:ext cx="10784400" cy="1026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1800"/>
              <a:buNone/>
            </a:pPr>
            <a:r>
              <a:rPr lang="en-US"/>
              <a:t>Who We Serve</a:t>
            </a:r>
            <a:endParaRPr/>
          </a:p>
        </p:txBody>
      </p:sp>
      <p:sp>
        <p:nvSpPr>
          <p:cNvPr id="608" name="Google Shape;608;p75"/>
          <p:cNvSpPr txBox="1">
            <a:spLocks noGrp="1"/>
          </p:cNvSpPr>
          <p:nvPr>
            <p:ph type="ftr" idx="11"/>
          </p:nvPr>
        </p:nvSpPr>
        <p:spPr>
          <a:xfrm>
            <a:off x="452400" y="6127550"/>
            <a:ext cx="36852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rgbClr val="595959"/>
                </a:solidFill>
                <a:latin typeface="Calibri"/>
                <a:ea typeface="Calibri"/>
                <a:cs typeface="Calibri"/>
                <a:sym typeface="Calibri"/>
              </a:rPr>
              <a:t>Oregon Department of Education</a:t>
            </a:r>
            <a:endParaRPr sz="1200" b="0" i="0" u="none" strike="noStrike" cap="none">
              <a:solidFill>
                <a:srgbClr val="595959"/>
              </a:solidFill>
              <a:latin typeface="Calibri"/>
              <a:ea typeface="Calibri"/>
              <a:cs typeface="Calibri"/>
              <a:sym typeface="Calibri"/>
            </a:endParaRPr>
          </a:p>
        </p:txBody>
      </p:sp>
      <p:sp>
        <p:nvSpPr>
          <p:cNvPr id="609" name="Google Shape;609;p75"/>
          <p:cNvSpPr txBox="1"/>
          <p:nvPr/>
        </p:nvSpPr>
        <p:spPr>
          <a:xfrm>
            <a:off x="665525" y="2460800"/>
            <a:ext cx="4094659" cy="3262401"/>
          </a:xfrm>
          <a:prstGeom prst="rect">
            <a:avLst/>
          </a:prstGeom>
          <a:noFill/>
          <a:ln>
            <a:noFill/>
          </a:ln>
        </p:spPr>
        <p:txBody>
          <a:bodyPr spcFirstLastPara="1" wrap="square" lIns="91425" tIns="91425" rIns="91425" bIns="91425" anchor="t" anchorCtr="0">
            <a:spAutoFit/>
          </a:bodyPr>
          <a:lstStyle/>
          <a:p>
            <a:pPr marL="342900" marR="0" lvl="0" indent="-342900" algn="l" rtl="0">
              <a:spcBef>
                <a:spcPts val="0"/>
              </a:spcBef>
              <a:spcAft>
                <a:spcPts val="0"/>
              </a:spcAft>
              <a:buSzPts val="1900"/>
              <a:buFont typeface="Arial"/>
              <a:buChar char="•"/>
            </a:pPr>
            <a:r>
              <a:rPr lang="en-US" sz="2000" b="0" i="0" u="none" strike="noStrike" cap="none" dirty="0">
                <a:solidFill>
                  <a:srgbClr val="000000"/>
                </a:solidFill>
                <a:latin typeface="Calibri"/>
                <a:ea typeface="Calibri"/>
                <a:cs typeface="Calibri"/>
                <a:sym typeface="Calibri"/>
              </a:rPr>
              <a:t>Economically Disadvantaged: </a:t>
            </a:r>
            <a:r>
              <a:rPr lang="en-US" sz="2000" b="1" dirty="0">
                <a:latin typeface="Calibri"/>
                <a:ea typeface="Calibri"/>
                <a:cs typeface="Calibri"/>
                <a:sym typeface="Calibri"/>
              </a:rPr>
              <a:t>64</a:t>
            </a:r>
            <a:r>
              <a:rPr lang="en-US" sz="2000" b="1" i="0" u="none" strike="noStrike" cap="none" dirty="0">
                <a:solidFill>
                  <a:srgbClr val="000000"/>
                </a:solidFill>
                <a:latin typeface="Calibri"/>
                <a:ea typeface="Calibri"/>
                <a:cs typeface="Calibri"/>
                <a:sym typeface="Calibri"/>
              </a:rPr>
              <a:t>%</a:t>
            </a:r>
            <a:endParaRPr lang="en-US" sz="2000" b="1" i="0" u="none" strike="noStrike" cap="none" dirty="0">
              <a:solidFill>
                <a:srgbClr val="000000"/>
              </a:solidFill>
              <a:latin typeface="Calibri"/>
              <a:ea typeface="Calibri"/>
              <a:cs typeface="Calibri"/>
            </a:endParaRPr>
          </a:p>
          <a:p>
            <a:pPr marL="342900" lvl="0" indent="-342900" algn="l">
              <a:spcAft>
                <a:spcPts val="0"/>
              </a:spcAft>
              <a:buSzPts val="1900"/>
              <a:buFont typeface="Arial"/>
              <a:buChar char="•"/>
            </a:pPr>
            <a:r>
              <a:rPr lang="en-US" sz="2000" b="0" i="0" u="none" strike="noStrike" cap="none" dirty="0">
                <a:solidFill>
                  <a:srgbClr val="000000"/>
                </a:solidFill>
                <a:latin typeface="Calibri"/>
                <a:ea typeface="Calibri"/>
                <a:cs typeface="Calibri"/>
                <a:sym typeface="Calibri"/>
              </a:rPr>
              <a:t>Ever English Learners: </a:t>
            </a:r>
            <a:r>
              <a:rPr lang="en-US" sz="2000" b="1" i="0" u="none" strike="noStrike" cap="none" dirty="0">
                <a:solidFill>
                  <a:srgbClr val="000000"/>
                </a:solidFill>
                <a:latin typeface="Calibri"/>
                <a:ea typeface="Calibri"/>
                <a:cs typeface="Calibri"/>
                <a:sym typeface="Calibri"/>
              </a:rPr>
              <a:t>18%</a:t>
            </a:r>
            <a:endParaRPr sz="2000" dirty="0"/>
          </a:p>
          <a:p>
            <a:pPr marL="342900" lvl="0" indent="-342900" algn="l">
              <a:spcAft>
                <a:spcPts val="0"/>
              </a:spcAft>
              <a:buSzPts val="1900"/>
              <a:buFont typeface="Arial"/>
              <a:buChar char="•"/>
            </a:pPr>
            <a:r>
              <a:rPr lang="en-US" sz="2000" dirty="0">
                <a:latin typeface="Calibri"/>
                <a:ea typeface="Calibri"/>
                <a:cs typeface="Calibri"/>
                <a:sym typeface="Calibri"/>
              </a:rPr>
              <a:t>Unhoused/homeless</a:t>
            </a:r>
            <a:r>
              <a:rPr lang="en-US" sz="2000" b="0" i="0" u="none" strike="noStrike" cap="none" dirty="0">
                <a:solidFill>
                  <a:srgbClr val="000000"/>
                </a:solidFill>
                <a:latin typeface="Calibri"/>
                <a:ea typeface="Calibri"/>
                <a:cs typeface="Calibri"/>
                <a:sym typeface="Calibri"/>
              </a:rPr>
              <a:t>: </a:t>
            </a:r>
            <a:r>
              <a:rPr lang="en-US" sz="2000" b="1" dirty="0">
                <a:latin typeface="Calibri"/>
                <a:ea typeface="Calibri"/>
                <a:cs typeface="Calibri"/>
                <a:sym typeface="Calibri"/>
              </a:rPr>
              <a:t>4</a:t>
            </a:r>
            <a:r>
              <a:rPr lang="en-US" sz="2000" b="1" i="0" u="none" strike="noStrike" cap="none" dirty="0">
                <a:solidFill>
                  <a:srgbClr val="000000"/>
                </a:solidFill>
                <a:latin typeface="Calibri"/>
                <a:ea typeface="Calibri"/>
                <a:cs typeface="Calibri"/>
                <a:sym typeface="Calibri"/>
              </a:rPr>
              <a:t>%</a:t>
            </a:r>
            <a:endParaRPr sz="2000" dirty="0"/>
          </a:p>
          <a:p>
            <a:pPr marL="342900" lvl="0" indent="-342900" algn="l">
              <a:spcAft>
                <a:spcPts val="0"/>
              </a:spcAft>
              <a:buSzPts val="1900"/>
              <a:buFont typeface="Arial"/>
              <a:buChar char="•"/>
            </a:pPr>
            <a:r>
              <a:rPr lang="en-US" sz="2000" dirty="0">
                <a:solidFill>
                  <a:schemeClr val="dk1"/>
                </a:solidFill>
                <a:latin typeface="Calibri"/>
                <a:ea typeface="Calibri"/>
                <a:cs typeface="Calibri"/>
                <a:sym typeface="Calibri"/>
              </a:rPr>
              <a:t>Mobile Students: </a:t>
            </a:r>
            <a:r>
              <a:rPr lang="en-US" sz="2000" b="1" dirty="0">
                <a:solidFill>
                  <a:schemeClr val="dk1"/>
                </a:solidFill>
                <a:latin typeface="Calibri"/>
                <a:ea typeface="Calibri"/>
                <a:cs typeface="Calibri"/>
                <a:sym typeface="Calibri"/>
              </a:rPr>
              <a:t>11.7%</a:t>
            </a:r>
            <a:endParaRPr sz="2000" dirty="0">
              <a:solidFill>
                <a:schemeClr val="dk1"/>
              </a:solidFill>
            </a:endParaRPr>
          </a:p>
          <a:p>
            <a:pPr marL="342900" indent="-342900">
              <a:buSzPts val="1900"/>
              <a:buFont typeface="Arial"/>
              <a:buChar char="•"/>
            </a:pPr>
            <a:r>
              <a:rPr lang="en-US" sz="2000" dirty="0">
                <a:solidFill>
                  <a:schemeClr val="dk1"/>
                </a:solidFill>
                <a:latin typeface="Calibri"/>
                <a:ea typeface="Calibri"/>
                <a:cs typeface="Calibri"/>
                <a:sym typeface="Calibri"/>
              </a:rPr>
              <a:t>Students with Disabilities: </a:t>
            </a:r>
            <a:r>
              <a:rPr lang="en-US" sz="2000" b="1" dirty="0">
                <a:solidFill>
                  <a:schemeClr val="dk1"/>
                </a:solidFill>
                <a:latin typeface="Calibri"/>
                <a:ea typeface="Calibri"/>
                <a:cs typeface="Calibri"/>
                <a:sym typeface="Calibri"/>
              </a:rPr>
              <a:t>16%</a:t>
            </a:r>
            <a:r>
              <a:rPr lang="en-US" sz="2000" dirty="0">
                <a:solidFill>
                  <a:schemeClr val="dk1"/>
                </a:solidFill>
                <a:latin typeface="Calibri"/>
                <a:ea typeface="Calibri"/>
                <a:cs typeface="Calibri"/>
                <a:sym typeface="Calibri"/>
              </a:rPr>
              <a:t> </a:t>
            </a:r>
            <a:endParaRPr lang="en-US" sz="2000" dirty="0">
              <a:solidFill>
                <a:schemeClr val="dk1"/>
              </a:solidFill>
              <a:ea typeface="Calibri"/>
              <a:sym typeface="Calibri"/>
            </a:endParaRPr>
          </a:p>
          <a:p>
            <a:pPr marL="342900" indent="-342900">
              <a:buSzPts val="1900"/>
              <a:buFont typeface="Arial"/>
              <a:buChar char="•"/>
            </a:pPr>
            <a:r>
              <a:rPr lang="en-US" sz="2000" dirty="0">
                <a:solidFill>
                  <a:schemeClr val="dk1"/>
                </a:solidFill>
                <a:latin typeface="Calibri"/>
                <a:ea typeface="Calibri"/>
                <a:cs typeface="Calibri"/>
                <a:sym typeface="Calibri"/>
              </a:rPr>
              <a:t>Lesbian, gay, bisexual, queer, something else, or questioning*: </a:t>
            </a:r>
            <a:r>
              <a:rPr lang="en-US" sz="2000" b="1" dirty="0">
                <a:solidFill>
                  <a:schemeClr val="dk1"/>
                </a:solidFill>
                <a:latin typeface="Calibri"/>
                <a:ea typeface="Calibri"/>
                <a:cs typeface="Calibri"/>
                <a:sym typeface="Calibri"/>
              </a:rPr>
              <a:t>28.9%</a:t>
            </a:r>
            <a:endParaRPr sz="2000">
              <a:solidFill>
                <a:schemeClr val="dk1"/>
              </a:solidFill>
            </a:endParaRPr>
          </a:p>
          <a:p>
            <a:pPr marL="342900" indent="-342900">
              <a:buClr>
                <a:schemeClr val="dk1"/>
              </a:buClr>
              <a:buSzPts val="1900"/>
              <a:buFont typeface="Arial"/>
              <a:buChar char="•"/>
            </a:pPr>
            <a:r>
              <a:rPr lang="en-US" sz="2000" dirty="0">
                <a:solidFill>
                  <a:schemeClr val="dk1"/>
                </a:solidFill>
                <a:latin typeface="Calibri"/>
                <a:ea typeface="Calibri"/>
                <a:cs typeface="Calibri"/>
                <a:sym typeface="Calibri"/>
              </a:rPr>
              <a:t>Transgender, gender expansive, or unsure*: </a:t>
            </a:r>
            <a:r>
              <a:rPr lang="en-US" sz="2000" b="1" dirty="0">
                <a:solidFill>
                  <a:schemeClr val="dk1"/>
                </a:solidFill>
                <a:latin typeface="Calibri"/>
                <a:ea typeface="Calibri"/>
                <a:cs typeface="Calibri"/>
                <a:sym typeface="Calibri"/>
              </a:rPr>
              <a:t>12% </a:t>
            </a:r>
            <a:endParaRPr dirty="0"/>
          </a:p>
        </p:txBody>
      </p:sp>
      <p:sp>
        <p:nvSpPr>
          <p:cNvPr id="610" name="Google Shape;610;p75"/>
          <p:cNvSpPr txBox="1"/>
          <p:nvPr/>
        </p:nvSpPr>
        <p:spPr>
          <a:xfrm>
            <a:off x="763925" y="1814296"/>
            <a:ext cx="4771500" cy="646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3000" b="1" i="0" u="none" strike="noStrike" cap="none">
                <a:solidFill>
                  <a:srgbClr val="007F43"/>
                </a:solidFill>
                <a:latin typeface="Calibri"/>
                <a:ea typeface="Calibri"/>
                <a:cs typeface="Calibri"/>
                <a:sym typeface="Calibri"/>
              </a:rPr>
              <a:t>Student </a:t>
            </a:r>
            <a:r>
              <a:rPr lang="en-US" sz="3000" b="1">
                <a:solidFill>
                  <a:srgbClr val="007F43"/>
                </a:solidFill>
                <a:latin typeface="Calibri"/>
                <a:ea typeface="Calibri"/>
                <a:cs typeface="Calibri"/>
                <a:sym typeface="Calibri"/>
              </a:rPr>
              <a:t>Demographics</a:t>
            </a:r>
            <a:endParaRPr sz="3000" b="1" i="0" u="none" strike="noStrike" cap="none">
              <a:solidFill>
                <a:srgbClr val="007F43"/>
              </a:solidFill>
              <a:latin typeface="Calibri"/>
              <a:ea typeface="Calibri"/>
              <a:cs typeface="Calibri"/>
              <a:sym typeface="Calibri"/>
            </a:endParaRPr>
          </a:p>
        </p:txBody>
      </p:sp>
      <p:sp>
        <p:nvSpPr>
          <p:cNvPr id="611" name="Google Shape;611;p75"/>
          <p:cNvSpPr txBox="1"/>
          <p:nvPr/>
        </p:nvSpPr>
        <p:spPr>
          <a:xfrm>
            <a:off x="5224850" y="210300"/>
            <a:ext cx="29778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000" b="1">
                <a:solidFill>
                  <a:schemeClr val="dk1"/>
                </a:solidFill>
                <a:latin typeface="Calibri"/>
                <a:ea typeface="Calibri"/>
                <a:cs typeface="Calibri"/>
                <a:sym typeface="Calibri"/>
              </a:rPr>
              <a:t>Race and Ethnicity</a:t>
            </a:r>
            <a:r>
              <a:rPr lang="en-US" sz="2000" b="1" baseline="30000">
                <a:solidFill>
                  <a:schemeClr val="dk1"/>
                </a:solidFill>
                <a:latin typeface="Calibri"/>
                <a:ea typeface="Calibri"/>
                <a:cs typeface="Calibri"/>
                <a:sym typeface="Calibri"/>
              </a:rPr>
              <a:t>†</a:t>
            </a:r>
            <a:endParaRPr sz="2000" b="1" i="0" u="none" strike="noStrike" cap="none" baseline="30000">
              <a:solidFill>
                <a:schemeClr val="dk1"/>
              </a:solidFill>
              <a:latin typeface="Calibri"/>
              <a:ea typeface="Calibri"/>
              <a:cs typeface="Calibri"/>
              <a:sym typeface="Calibri"/>
            </a:endParaRPr>
          </a:p>
        </p:txBody>
      </p:sp>
      <p:cxnSp>
        <p:nvCxnSpPr>
          <p:cNvPr id="614" name="Google Shape;614;p75">
            <a:extLst>
              <a:ext uri="{C183D7F6-B498-43B3-948B-1728B52AA6E4}">
                <adec:decorative xmlns:adec="http://schemas.microsoft.com/office/drawing/2017/decorative" val="1"/>
              </a:ext>
            </a:extLst>
          </p:cNvPr>
          <p:cNvCxnSpPr/>
          <p:nvPr/>
        </p:nvCxnSpPr>
        <p:spPr>
          <a:xfrm>
            <a:off x="5364425" y="3468650"/>
            <a:ext cx="5742900" cy="25200"/>
          </a:xfrm>
          <a:prstGeom prst="straightConnector1">
            <a:avLst/>
          </a:prstGeom>
          <a:noFill/>
          <a:ln w="28575" cap="flat" cmpd="sng">
            <a:solidFill>
              <a:srgbClr val="EFEFEF"/>
            </a:solidFill>
            <a:prstDash val="solid"/>
            <a:round/>
            <a:headEnd type="none" w="med" len="med"/>
            <a:tailEnd type="none" w="med" len="med"/>
          </a:ln>
        </p:spPr>
      </p:cxnSp>
      <p:sp>
        <p:nvSpPr>
          <p:cNvPr id="615" name="Google Shape;615;p75"/>
          <p:cNvSpPr txBox="1">
            <a:spLocks noGrp="1"/>
          </p:cNvSpPr>
          <p:nvPr>
            <p:ph type="ftr" idx="11"/>
          </p:nvPr>
        </p:nvSpPr>
        <p:spPr>
          <a:xfrm>
            <a:off x="8768750" y="6203150"/>
            <a:ext cx="31653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dirty="0"/>
              <a:t>†Note: Data reported using federally defined race/ethnicity groups.</a:t>
            </a:r>
            <a:endParaRPr b="0" i="0" u="none" strike="noStrike" cap="none" dirty="0">
              <a:solidFill>
                <a:srgbClr val="595959"/>
              </a:solidFill>
              <a:latin typeface="Calibri"/>
              <a:ea typeface="Calibri"/>
              <a:cs typeface="Calibri"/>
              <a:sym typeface="Calibri"/>
            </a:endParaRPr>
          </a:p>
        </p:txBody>
      </p:sp>
      <p:sp>
        <p:nvSpPr>
          <p:cNvPr id="616" name="Google Shape;616;p75"/>
          <p:cNvSpPr txBox="1">
            <a:spLocks noGrp="1"/>
          </p:cNvSpPr>
          <p:nvPr>
            <p:ph type="ftr" idx="11"/>
          </p:nvPr>
        </p:nvSpPr>
        <p:spPr>
          <a:xfrm>
            <a:off x="4658750" y="6145800"/>
            <a:ext cx="41100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dirty="0"/>
              <a:t>*According to the </a:t>
            </a:r>
            <a:r>
              <a:rPr lang="en-US" u="sng" dirty="0">
                <a:solidFill>
                  <a:schemeClr val="hlink"/>
                </a:solidFill>
                <a:hlinkClick r:id="rId3"/>
              </a:rPr>
              <a:t>2022 Oregon Student Health Survey</a:t>
            </a:r>
            <a:r>
              <a:rPr lang="en-US" dirty="0"/>
              <a:t> </a:t>
            </a:r>
            <a:endParaRPr b="0" i="0" u="none" strike="noStrike" cap="none" dirty="0">
              <a:solidFill>
                <a:srgbClr val="595959"/>
              </a:solidFill>
              <a:latin typeface="Calibri"/>
              <a:ea typeface="Calibri"/>
              <a:cs typeface="Calibri"/>
              <a:sym typeface="Calibri"/>
            </a:endParaRPr>
          </a:p>
        </p:txBody>
      </p:sp>
      <p:sp>
        <p:nvSpPr>
          <p:cNvPr id="618" name="Google Shape;618;p75"/>
          <p:cNvSpPr txBox="1"/>
          <p:nvPr/>
        </p:nvSpPr>
        <p:spPr>
          <a:xfrm>
            <a:off x="5120150" y="3532768"/>
            <a:ext cx="4254000" cy="492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000" b="1">
                <a:solidFill>
                  <a:schemeClr val="dk1"/>
                </a:solidFill>
                <a:latin typeface="Calibri"/>
                <a:ea typeface="Calibri"/>
                <a:cs typeface="Calibri"/>
                <a:sym typeface="Calibri"/>
              </a:rPr>
              <a:t>Oregon's Increasing Diversity</a:t>
            </a:r>
            <a:endParaRPr sz="2000" b="1" i="0" u="none" strike="noStrike" cap="none">
              <a:solidFill>
                <a:schemeClr val="dk1"/>
              </a:solidFill>
              <a:latin typeface="Calibri"/>
              <a:ea typeface="Calibri"/>
              <a:cs typeface="Calibri"/>
              <a:sym typeface="Calibri"/>
            </a:endParaRPr>
          </a:p>
        </p:txBody>
      </p:sp>
      <p:cxnSp>
        <p:nvCxnSpPr>
          <p:cNvPr id="619" name="Google Shape;619;p75">
            <a:extLst>
              <a:ext uri="{C183D7F6-B498-43B3-948B-1728B52AA6E4}">
                <adec:decorative xmlns:adec="http://schemas.microsoft.com/office/drawing/2017/decorative" val="1"/>
              </a:ext>
            </a:extLst>
          </p:cNvPr>
          <p:cNvCxnSpPr/>
          <p:nvPr/>
        </p:nvCxnSpPr>
        <p:spPr>
          <a:xfrm>
            <a:off x="4967350" y="446250"/>
            <a:ext cx="12300" cy="5416800"/>
          </a:xfrm>
          <a:prstGeom prst="straightConnector1">
            <a:avLst/>
          </a:prstGeom>
          <a:noFill/>
          <a:ln w="28575" cap="flat" cmpd="sng">
            <a:solidFill>
              <a:srgbClr val="EFEFEF"/>
            </a:solidFill>
            <a:prstDash val="solid"/>
            <a:round/>
            <a:headEnd type="none" w="med" len="med"/>
            <a:tailEnd type="none" w="med" len="med"/>
          </a:ln>
        </p:spPr>
      </p:cxnSp>
      <p:sp>
        <p:nvSpPr>
          <p:cNvPr id="620" name="Google Shape;620;p75"/>
          <p:cNvSpPr txBox="1">
            <a:spLocks noGrp="1"/>
          </p:cNvSpPr>
          <p:nvPr>
            <p:ph type="dt" idx="10"/>
          </p:nvPr>
        </p:nvSpPr>
        <p:spPr>
          <a:xfrm>
            <a:off x="452394" y="5774700"/>
            <a:ext cx="1745700" cy="365100"/>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0"/>
              </a:spcBef>
              <a:spcAft>
                <a:spcPts val="0"/>
              </a:spcAft>
              <a:buClr>
                <a:schemeClr val="dk1"/>
              </a:buClr>
              <a:buSzPts val="1400"/>
              <a:buFont typeface="Arial"/>
              <a:buNone/>
            </a:pPr>
            <a:r>
              <a:rPr lang="en-US" sz="2000" b="1">
                <a:solidFill>
                  <a:schemeClr val="accent1"/>
                </a:solidFill>
              </a:rPr>
              <a:t>2022-23 Data</a:t>
            </a:r>
            <a:endParaRPr sz="2000" b="1">
              <a:solidFill>
                <a:schemeClr val="accent1"/>
              </a:solidFill>
            </a:endParaRPr>
          </a:p>
        </p:txBody>
      </p:sp>
      <p:sp>
        <p:nvSpPr>
          <p:cNvPr id="2" name="TextBox 1">
            <a:extLst>
              <a:ext uri="{FF2B5EF4-FFF2-40B4-BE49-F238E27FC236}">
                <a16:creationId xmlns:a16="http://schemas.microsoft.com/office/drawing/2014/main" id="{9094FB5C-B028-DE27-3ADC-15C63C5288C4}"/>
              </a:ext>
            </a:extLst>
          </p:cNvPr>
          <p:cNvSpPr txBox="1"/>
          <p:nvPr/>
        </p:nvSpPr>
        <p:spPr>
          <a:xfrm>
            <a:off x="8617227" y="301487"/>
            <a:ext cx="2983395" cy="31700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Font typeface=""/>
              <a:buChar char="•"/>
            </a:pPr>
            <a:r>
              <a:rPr lang="en-US" sz="2000" b="1">
                <a:solidFill>
                  <a:schemeClr val="accent3"/>
                </a:solidFill>
                <a:latin typeface="Calibri"/>
                <a:ea typeface="Calibri"/>
                <a:cs typeface="Calibri"/>
              </a:rPr>
              <a:t>American Indian/</a:t>
            </a:r>
            <a:br>
              <a:rPr lang="en-US" sz="2000" b="1">
                <a:latin typeface="Calibri"/>
                <a:ea typeface="Calibri"/>
                <a:cs typeface="Calibri"/>
              </a:rPr>
            </a:br>
            <a:r>
              <a:rPr lang="en-US" sz="2000" b="1">
                <a:solidFill>
                  <a:schemeClr val="accent3"/>
                </a:solidFill>
                <a:latin typeface="Calibri"/>
                <a:ea typeface="Calibri"/>
                <a:cs typeface="Calibri"/>
              </a:rPr>
              <a:t>Alaska Native: </a:t>
            </a:r>
            <a:r>
              <a:rPr lang="en-US" sz="2000" b="1">
                <a:latin typeface="Calibri"/>
                <a:ea typeface="Calibri"/>
                <a:cs typeface="Calibri"/>
              </a:rPr>
              <a:t>1.2%</a:t>
            </a:r>
          </a:p>
          <a:p>
            <a:pPr marL="228600" indent="-228600">
              <a:buFont typeface=""/>
              <a:buChar char="•"/>
            </a:pPr>
            <a:r>
              <a:rPr lang="en-US" sz="2000" b="1">
                <a:solidFill>
                  <a:schemeClr val="accent4"/>
                </a:solidFill>
                <a:latin typeface="Calibri"/>
                <a:ea typeface="Calibri"/>
                <a:cs typeface="Calibri"/>
              </a:rPr>
              <a:t>Asian</a:t>
            </a:r>
            <a:r>
              <a:rPr lang="en-US" sz="2000">
                <a:latin typeface="Calibri"/>
                <a:ea typeface="Calibri"/>
                <a:cs typeface="Calibri"/>
              </a:rPr>
              <a:t>: </a:t>
            </a:r>
            <a:r>
              <a:rPr lang="en-US" sz="2000" b="1">
                <a:latin typeface="Calibri"/>
                <a:ea typeface="Calibri"/>
                <a:cs typeface="Calibri"/>
              </a:rPr>
              <a:t>4.0%</a:t>
            </a:r>
          </a:p>
          <a:p>
            <a:pPr marL="228600" indent="-228600">
              <a:buFont typeface=""/>
              <a:buChar char="•"/>
            </a:pPr>
            <a:r>
              <a:rPr lang="en-US" sz="2000" b="1">
                <a:solidFill>
                  <a:schemeClr val="accent2"/>
                </a:solidFill>
                <a:latin typeface="Calibri"/>
                <a:ea typeface="Calibri"/>
                <a:cs typeface="Calibri"/>
              </a:rPr>
              <a:t>Native Hawaiian/</a:t>
            </a:r>
            <a:br>
              <a:rPr lang="en-US" sz="2000" b="1">
                <a:solidFill>
                  <a:schemeClr val="accent2"/>
                </a:solidFill>
                <a:latin typeface="Calibri"/>
                <a:ea typeface="Calibri"/>
                <a:cs typeface="Calibri"/>
              </a:rPr>
            </a:br>
            <a:r>
              <a:rPr lang="en-US" sz="2000" b="1">
                <a:solidFill>
                  <a:schemeClr val="accent2"/>
                </a:solidFill>
                <a:latin typeface="Calibri"/>
                <a:ea typeface="Calibri"/>
                <a:cs typeface="Calibri"/>
              </a:rPr>
              <a:t>Pacific Islander: </a:t>
            </a:r>
            <a:r>
              <a:rPr lang="en-US" sz="2000" b="1">
                <a:latin typeface="Calibri"/>
                <a:ea typeface="Calibri"/>
                <a:cs typeface="Calibri"/>
              </a:rPr>
              <a:t>0.8%</a:t>
            </a:r>
          </a:p>
          <a:p>
            <a:pPr marL="228600" indent="-228600">
              <a:buFont typeface=""/>
              <a:buChar char="•"/>
            </a:pPr>
            <a:r>
              <a:rPr lang="en-US" sz="2000" b="1">
                <a:solidFill>
                  <a:schemeClr val="accent1"/>
                </a:solidFill>
                <a:latin typeface="Calibri"/>
                <a:ea typeface="Calibri"/>
                <a:cs typeface="Calibri"/>
              </a:rPr>
              <a:t>Black/African American:</a:t>
            </a:r>
            <a:r>
              <a:rPr lang="en-US" sz="2000">
                <a:latin typeface="Calibri"/>
                <a:ea typeface="Calibri"/>
                <a:cs typeface="Calibri"/>
              </a:rPr>
              <a:t> </a:t>
            </a:r>
            <a:r>
              <a:rPr lang="en-US" sz="2000" b="1">
                <a:latin typeface="Calibri"/>
                <a:ea typeface="Calibri"/>
                <a:cs typeface="Calibri"/>
              </a:rPr>
              <a:t>2.4%</a:t>
            </a:r>
          </a:p>
          <a:p>
            <a:pPr marL="228600" indent="-228600">
              <a:buFont typeface=""/>
              <a:buChar char="•"/>
            </a:pPr>
            <a:r>
              <a:rPr lang="en-US" sz="2000" b="1">
                <a:solidFill>
                  <a:schemeClr val="bg2"/>
                </a:solidFill>
                <a:latin typeface="Calibri"/>
                <a:ea typeface="Calibri"/>
                <a:cs typeface="Calibri"/>
              </a:rPr>
              <a:t>Hispanic/Latino:</a:t>
            </a:r>
            <a:r>
              <a:rPr lang="en-US" sz="2000">
                <a:latin typeface="Calibri"/>
                <a:ea typeface="Calibri"/>
                <a:cs typeface="Calibri"/>
              </a:rPr>
              <a:t> </a:t>
            </a:r>
            <a:r>
              <a:rPr lang="en-US" sz="2000" b="1">
                <a:latin typeface="Calibri"/>
                <a:ea typeface="Calibri"/>
                <a:cs typeface="Calibri"/>
              </a:rPr>
              <a:t>25.3%</a:t>
            </a:r>
          </a:p>
          <a:p>
            <a:pPr marL="228600" indent="-228600">
              <a:buFont typeface=""/>
              <a:buChar char="•"/>
            </a:pPr>
            <a:r>
              <a:rPr lang="en-US" sz="2000" b="1">
                <a:solidFill>
                  <a:schemeClr val="accent5"/>
                </a:solidFill>
                <a:latin typeface="Calibri"/>
                <a:ea typeface="Calibri"/>
                <a:cs typeface="Calibri"/>
              </a:rPr>
              <a:t>White</a:t>
            </a:r>
            <a:r>
              <a:rPr lang="en-US" sz="2000">
                <a:latin typeface="Calibri"/>
                <a:ea typeface="Calibri"/>
                <a:cs typeface="Calibri"/>
              </a:rPr>
              <a:t>: </a:t>
            </a:r>
            <a:r>
              <a:rPr lang="en-US" sz="2000" b="1">
                <a:latin typeface="Calibri"/>
                <a:ea typeface="Calibri"/>
                <a:cs typeface="Calibri"/>
              </a:rPr>
              <a:t>59.0%</a:t>
            </a:r>
          </a:p>
          <a:p>
            <a:pPr marL="228600" indent="-228600">
              <a:buFont typeface=""/>
              <a:buChar char="•"/>
            </a:pPr>
            <a:r>
              <a:rPr lang="en-US" sz="2000" b="1">
                <a:solidFill>
                  <a:srgbClr val="C00000"/>
                </a:solidFill>
                <a:latin typeface="Calibri"/>
                <a:ea typeface="Calibri"/>
                <a:cs typeface="Calibri"/>
              </a:rPr>
              <a:t>Multi-Racial:</a:t>
            </a:r>
            <a:r>
              <a:rPr lang="en-US" sz="2000">
                <a:latin typeface="Calibri"/>
                <a:ea typeface="Calibri"/>
                <a:cs typeface="Calibri"/>
              </a:rPr>
              <a:t> </a:t>
            </a:r>
            <a:r>
              <a:rPr lang="en-US" sz="2000" b="1">
                <a:latin typeface="Calibri"/>
                <a:ea typeface="Calibri"/>
                <a:cs typeface="Calibri"/>
              </a:rPr>
              <a:t>7.2%</a:t>
            </a:r>
          </a:p>
        </p:txBody>
      </p:sp>
      <p:pic>
        <p:nvPicPr>
          <p:cNvPr id="3" name="Picture 2" descr="Pie Chart of race-ethnicity proportions for K-12 students in Oregon in 2022-23.">
            <a:extLst>
              <a:ext uri="{FF2B5EF4-FFF2-40B4-BE49-F238E27FC236}">
                <a16:creationId xmlns:a16="http://schemas.microsoft.com/office/drawing/2014/main" id="{41E5D93F-F690-BF0B-73DF-5A90045610BF}"/>
              </a:ext>
            </a:extLst>
          </p:cNvPr>
          <p:cNvPicPr>
            <a:picLocks noChangeAspect="1"/>
          </p:cNvPicPr>
          <p:nvPr/>
        </p:nvPicPr>
        <p:blipFill>
          <a:blip r:embed="rId4"/>
          <a:stretch>
            <a:fillRect/>
          </a:stretch>
        </p:blipFill>
        <p:spPr>
          <a:xfrm>
            <a:off x="5534439" y="573571"/>
            <a:ext cx="2514600" cy="2762250"/>
          </a:xfrm>
          <a:prstGeom prst="rect">
            <a:avLst/>
          </a:prstGeom>
        </p:spPr>
      </p:pic>
      <p:pic>
        <p:nvPicPr>
          <p:cNvPr id="4" name="Picture 3" descr="A graph of students demographics showing increasing numbers of students of color&#10;&#10;">
            <a:extLst>
              <a:ext uri="{FF2B5EF4-FFF2-40B4-BE49-F238E27FC236}">
                <a16:creationId xmlns:a16="http://schemas.microsoft.com/office/drawing/2014/main" id="{D34EFD57-1051-DA58-AE40-2D9418523EAB}"/>
              </a:ext>
            </a:extLst>
          </p:cNvPr>
          <p:cNvPicPr>
            <a:picLocks noChangeAspect="1"/>
          </p:cNvPicPr>
          <p:nvPr/>
        </p:nvPicPr>
        <p:blipFill>
          <a:blip r:embed="rId5"/>
          <a:stretch>
            <a:fillRect/>
          </a:stretch>
        </p:blipFill>
        <p:spPr>
          <a:xfrm>
            <a:off x="5366527" y="3972533"/>
            <a:ext cx="5495925" cy="21717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76"/>
          <p:cNvSpPr txBox="1">
            <a:spLocks noGrp="1"/>
          </p:cNvSpPr>
          <p:nvPr>
            <p:ph type="title"/>
          </p:nvPr>
        </p:nvSpPr>
        <p:spPr>
          <a:xfrm>
            <a:off x="717176" y="457200"/>
            <a:ext cx="10784542" cy="102646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400"/>
              <a:buFont typeface="Calibri"/>
              <a:buNone/>
            </a:pPr>
            <a:r>
              <a:rPr lang="en-US"/>
              <a:t>Equity</a:t>
            </a:r>
            <a:endParaRPr/>
          </a:p>
        </p:txBody>
      </p:sp>
      <p:sp>
        <p:nvSpPr>
          <p:cNvPr id="626" name="Google Shape;626;p76"/>
          <p:cNvSpPr txBox="1">
            <a:spLocks noGrp="1"/>
          </p:cNvSpPr>
          <p:nvPr>
            <p:ph type="body" idx="1"/>
          </p:nvPr>
        </p:nvSpPr>
        <p:spPr>
          <a:xfrm>
            <a:off x="717176" y="1825625"/>
            <a:ext cx="10784542" cy="410901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a:t>Education equity is the equitable implementation of policy, practices, procedures, and legislation that translates into resource allocation, education rigor, and opportunities for historically and currently marginalized youth, students, and families including civil rights protected classes. This means the restructuring and dismantling of systems and institutions that create the dichotomy of beneficiaries and the oppressed and marginalized.</a:t>
            </a:r>
            <a:endParaRPr/>
          </a:p>
          <a:p>
            <a:pPr marL="228600" lvl="0" indent="-76200" algn="l" rtl="0">
              <a:lnSpc>
                <a:spcPct val="90000"/>
              </a:lnSpc>
              <a:spcBef>
                <a:spcPts val="1000"/>
              </a:spcBef>
              <a:spcAft>
                <a:spcPts val="0"/>
              </a:spcAft>
              <a:buClr>
                <a:schemeClr val="dk1"/>
              </a:buClr>
              <a:buSzPts val="2400"/>
              <a:buNone/>
            </a:pPr>
            <a:endParaRPr/>
          </a:p>
        </p:txBody>
      </p:sp>
      <p:sp>
        <p:nvSpPr>
          <p:cNvPr id="627" name="Google Shape;627;p76"/>
          <p:cNvSpPr txBox="1">
            <a:spLocks noGrp="1"/>
          </p:cNvSpPr>
          <p:nvPr>
            <p:ph type="ftr" idx="11"/>
          </p:nvPr>
        </p:nvSpPr>
        <p:spPr>
          <a:xfrm>
            <a:off x="717176" y="6139793"/>
            <a:ext cx="2864224"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Oregon Department of Education</a:t>
            </a:r>
            <a:endParaRPr/>
          </a:p>
        </p:txBody>
      </p:sp>
      <p:sp>
        <p:nvSpPr>
          <p:cNvPr id="628" name="Google Shape;628;p76"/>
          <p:cNvSpPr txBox="1">
            <a:spLocks noGrp="1"/>
          </p:cNvSpPr>
          <p:nvPr>
            <p:ph type="sldNum" idx="12"/>
          </p:nvPr>
        </p:nvSpPr>
        <p:spPr>
          <a:xfrm>
            <a:off x="8610600" y="6139793"/>
            <a:ext cx="289111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Terminology: Validation</a:t>
            </a:r>
          </a:p>
        </p:txBody>
      </p:sp>
      <p:sp>
        <p:nvSpPr>
          <p:cNvPr id="3" name="Content Placeholder 2"/>
          <p:cNvSpPr>
            <a:spLocks noGrp="1"/>
          </p:cNvSpPr>
          <p:nvPr>
            <p:ph idx="1"/>
          </p:nvPr>
        </p:nvSpPr>
        <p:spPr>
          <a:xfrm>
            <a:off x="717176" y="1825624"/>
            <a:ext cx="10784542" cy="4402455"/>
          </a:xfrm>
        </p:spPr>
        <p:txBody>
          <a:bodyPr>
            <a:normAutofit fontScale="92500" lnSpcReduction="20000"/>
          </a:bodyPr>
          <a:lstStyle/>
          <a:p>
            <a:r>
              <a:rPr lang="en-US" sz="3200" dirty="0"/>
              <a:t>ADI contains two collections (At-A-Glance Narrative and Special Education At-A-Glance Narrative)</a:t>
            </a:r>
          </a:p>
          <a:p>
            <a:r>
              <a:rPr lang="en-US" sz="3200" dirty="0"/>
              <a:t>Everything else is a validation, meaning that the data cannot be edited directly in the application.</a:t>
            </a:r>
          </a:p>
          <a:p>
            <a:r>
              <a:rPr lang="en-US" sz="3200" dirty="0"/>
              <a:t>Validations enable the secure viewing and previewing of unsuppressed data. They represent unique data sets derived from your original source data.</a:t>
            </a:r>
          </a:p>
          <a:p>
            <a:r>
              <a:rPr lang="en-US" sz="3200" dirty="0"/>
              <a:t>Validation of your data means you have reviewed all the data and confirmed that they are accurate.</a:t>
            </a:r>
          </a:p>
          <a:p>
            <a:r>
              <a:rPr lang="en-US" sz="3200" dirty="0"/>
              <a:t>Your data will be published in ODE reporting after the validation closes and the embargo period ends. </a:t>
            </a:r>
          </a:p>
          <a:p>
            <a:endParaRPr lang="en-US" sz="3200"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7</a:t>
            </a:fld>
            <a:endParaRPr lang="en-US" dirty="0"/>
          </a:p>
        </p:txBody>
      </p:sp>
    </p:spTree>
    <p:extLst>
      <p:ext uri="{BB962C8B-B14F-4D97-AF65-F5344CB8AC3E}">
        <p14:creationId xmlns:p14="http://schemas.microsoft.com/office/powerpoint/2010/main" val="1318546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Validations</a:t>
            </a:r>
          </a:p>
        </p:txBody>
      </p:sp>
      <p:sp>
        <p:nvSpPr>
          <p:cNvPr id="3" name="Content Placeholder 2"/>
          <p:cNvSpPr>
            <a:spLocks noGrp="1"/>
          </p:cNvSpPr>
          <p:nvPr>
            <p:ph sz="half" idx="1"/>
          </p:nvPr>
        </p:nvSpPr>
        <p:spPr/>
        <p:txBody>
          <a:bodyPr>
            <a:normAutofit fontScale="85000" lnSpcReduction="10000"/>
          </a:bodyPr>
          <a:lstStyle/>
          <a:p>
            <a:pPr>
              <a:lnSpc>
                <a:spcPct val="100000"/>
              </a:lnSpc>
              <a:spcBef>
                <a:spcPts val="0"/>
              </a:spcBef>
            </a:pPr>
            <a:r>
              <a:rPr lang="en-US" b="1" dirty="0"/>
              <a:t>Graduation and Dropout: </a:t>
            </a:r>
          </a:p>
          <a:p>
            <a:pPr marL="457200" lvl="1" indent="0">
              <a:lnSpc>
                <a:spcPct val="100000"/>
              </a:lnSpc>
              <a:spcBef>
                <a:spcPts val="0"/>
              </a:spcBef>
              <a:buNone/>
            </a:pPr>
            <a:r>
              <a:rPr lang="en-US" dirty="0"/>
              <a:t>     Trainings in October </a:t>
            </a:r>
          </a:p>
          <a:p>
            <a:endParaRPr lang="en-US" dirty="0"/>
          </a:p>
          <a:p>
            <a:pPr>
              <a:lnSpc>
                <a:spcPct val="100000"/>
              </a:lnSpc>
              <a:spcBef>
                <a:spcPts val="0"/>
              </a:spcBef>
            </a:pPr>
            <a:r>
              <a:rPr lang="en-US" b="1" dirty="0"/>
              <a:t>Fall Membership:</a:t>
            </a:r>
          </a:p>
          <a:p>
            <a:pPr marL="457200" lvl="1" indent="0">
              <a:lnSpc>
                <a:spcPct val="100000"/>
              </a:lnSpc>
              <a:spcBef>
                <a:spcPts val="0"/>
              </a:spcBef>
              <a:buNone/>
            </a:pPr>
            <a:r>
              <a:rPr lang="en-US" dirty="0"/>
              <a:t>     1</a:t>
            </a:r>
            <a:r>
              <a:rPr lang="en-US" baseline="30000" dirty="0"/>
              <a:t>st</a:t>
            </a:r>
            <a:r>
              <a:rPr lang="en-US" dirty="0"/>
              <a:t> period ADM training  in  September </a:t>
            </a:r>
          </a:p>
          <a:p>
            <a:pPr>
              <a:lnSpc>
                <a:spcPct val="100000"/>
              </a:lnSpc>
              <a:spcBef>
                <a:spcPts val="0"/>
              </a:spcBef>
            </a:pPr>
            <a:endParaRPr lang="en-US" dirty="0"/>
          </a:p>
          <a:p>
            <a:pPr>
              <a:lnSpc>
                <a:spcPct val="100000"/>
              </a:lnSpc>
              <a:spcBef>
                <a:spcPts val="0"/>
              </a:spcBef>
            </a:pPr>
            <a:r>
              <a:rPr lang="en-US" b="1" dirty="0"/>
              <a:t>Staff FTE and Ethnicity: </a:t>
            </a:r>
          </a:p>
          <a:p>
            <a:pPr marL="457200" lvl="1" indent="0">
              <a:lnSpc>
                <a:spcPct val="100000"/>
              </a:lnSpc>
              <a:spcBef>
                <a:spcPts val="0"/>
              </a:spcBef>
              <a:buNone/>
            </a:pPr>
            <a:r>
              <a:rPr lang="en-US" dirty="0"/>
              <a:t>    Training in March</a:t>
            </a:r>
          </a:p>
          <a:p>
            <a:pPr marL="457200" lvl="1" indent="0">
              <a:lnSpc>
                <a:spcPct val="100000"/>
              </a:lnSpc>
              <a:spcBef>
                <a:spcPts val="0"/>
              </a:spcBef>
              <a:buNone/>
            </a:pPr>
            <a:endParaRPr lang="en-US" dirty="0"/>
          </a:p>
          <a:p>
            <a:pPr>
              <a:lnSpc>
                <a:spcPct val="100000"/>
              </a:lnSpc>
              <a:spcBef>
                <a:spcPts val="0"/>
              </a:spcBef>
            </a:pPr>
            <a:r>
              <a:rPr lang="en-US" b="1" dirty="0"/>
              <a:t>Institutions for Accountability Reporting:</a:t>
            </a:r>
          </a:p>
          <a:p>
            <a:pPr marL="457200" lvl="1" indent="0">
              <a:lnSpc>
                <a:spcPct val="100000"/>
              </a:lnSpc>
              <a:spcBef>
                <a:spcPts val="0"/>
              </a:spcBef>
              <a:buNone/>
            </a:pPr>
            <a:r>
              <a:rPr lang="en-US" dirty="0"/>
              <a:t>     Training in April</a:t>
            </a:r>
          </a:p>
          <a:p>
            <a:pPr marL="0" indent="0">
              <a:lnSpc>
                <a:spcPct val="100000"/>
              </a:lnSpc>
              <a:spcBef>
                <a:spcPts val="0"/>
              </a:spcBef>
              <a:buNone/>
            </a:pPr>
            <a:endParaRPr lang="en-US" dirty="0"/>
          </a:p>
          <a:p>
            <a:pPr>
              <a:lnSpc>
                <a:spcPct val="100000"/>
              </a:lnSpc>
              <a:spcBef>
                <a:spcPts val="0"/>
              </a:spcBef>
            </a:pPr>
            <a:r>
              <a:rPr lang="en-US" b="1" dirty="0"/>
              <a:t>Ninth Grade On-Track: </a:t>
            </a:r>
          </a:p>
          <a:p>
            <a:pPr marL="457200" lvl="1" indent="0">
              <a:lnSpc>
                <a:spcPct val="100000"/>
              </a:lnSpc>
              <a:spcBef>
                <a:spcPts val="0"/>
              </a:spcBef>
              <a:buNone/>
            </a:pPr>
            <a:r>
              <a:rPr lang="en-US" dirty="0"/>
              <a:t>      Training in late April/early May</a:t>
            </a:r>
          </a:p>
          <a:p>
            <a:endParaRPr lang="en-US" dirty="0"/>
          </a:p>
        </p:txBody>
      </p:sp>
      <p:sp>
        <p:nvSpPr>
          <p:cNvPr id="4" name="Content Placeholder 3"/>
          <p:cNvSpPr>
            <a:spLocks noGrp="1"/>
          </p:cNvSpPr>
          <p:nvPr>
            <p:ph sz="half" idx="2"/>
          </p:nvPr>
        </p:nvSpPr>
        <p:spPr/>
        <p:txBody>
          <a:bodyPr>
            <a:normAutofit fontScale="85000" lnSpcReduction="10000"/>
          </a:bodyPr>
          <a:lstStyle/>
          <a:p>
            <a:pPr>
              <a:lnSpc>
                <a:spcPct val="100000"/>
              </a:lnSpc>
              <a:spcBef>
                <a:spcPts val="0"/>
              </a:spcBef>
            </a:pPr>
            <a:r>
              <a:rPr lang="en-US" b="1" dirty="0"/>
              <a:t>Assessment Results: </a:t>
            </a:r>
          </a:p>
          <a:p>
            <a:pPr marL="914400" lvl="2" indent="0">
              <a:lnSpc>
                <a:spcPct val="100000"/>
              </a:lnSpc>
              <a:spcBef>
                <a:spcPts val="0"/>
              </a:spcBef>
              <a:buNone/>
            </a:pPr>
            <a:r>
              <a:rPr lang="en-US" dirty="0"/>
              <a:t>Training in May</a:t>
            </a:r>
          </a:p>
          <a:p>
            <a:endParaRPr lang="en-US" dirty="0"/>
          </a:p>
          <a:p>
            <a:r>
              <a:rPr lang="en-US" b="1" dirty="0"/>
              <a:t>Student Enrollment, Staff Turnover, Student Mobility, Regular Attenders: </a:t>
            </a:r>
            <a:endParaRPr lang="en-US" dirty="0"/>
          </a:p>
          <a:p>
            <a:pPr marL="914400" lvl="2" indent="0">
              <a:buNone/>
            </a:pPr>
            <a:r>
              <a:rPr lang="en-US" dirty="0"/>
              <a:t>Training in late May/early June</a:t>
            </a:r>
          </a:p>
          <a:p>
            <a:endParaRPr lang="en-US" b="1" dirty="0"/>
          </a:p>
          <a:p>
            <a:r>
              <a:rPr lang="en-US" b="1" dirty="0"/>
              <a:t>At-A-Glance profiles and details:</a:t>
            </a:r>
            <a:endParaRPr lang="en-US" dirty="0"/>
          </a:p>
          <a:p>
            <a:pPr marL="914400" lvl="2" indent="0">
              <a:buNone/>
            </a:pPr>
            <a:r>
              <a:rPr lang="en-US" dirty="0"/>
              <a:t>Training in June &amp; July</a:t>
            </a:r>
          </a:p>
          <a:p>
            <a:endParaRPr lang="en-US" dirty="0"/>
          </a:p>
          <a:p>
            <a:pPr>
              <a:lnSpc>
                <a:spcPct val="100000"/>
              </a:lnSpc>
              <a:spcBef>
                <a:spcPts val="0"/>
              </a:spcBef>
            </a:pPr>
            <a:r>
              <a:rPr lang="en-US" b="1" dirty="0"/>
              <a:t>Class Size: </a:t>
            </a:r>
          </a:p>
          <a:p>
            <a:pPr marL="914400" lvl="2" indent="0">
              <a:lnSpc>
                <a:spcPct val="100000"/>
              </a:lnSpc>
              <a:spcBef>
                <a:spcPts val="0"/>
              </a:spcBef>
              <a:buNone/>
            </a:pPr>
            <a:r>
              <a:rPr lang="en-US" dirty="0"/>
              <a:t>Training in July</a:t>
            </a:r>
          </a:p>
          <a:p>
            <a:pPr marL="0" indent="0">
              <a:lnSpc>
                <a:spcPct val="100000"/>
              </a:lnSpc>
              <a:spcBef>
                <a:spcPts val="0"/>
              </a:spcBef>
              <a:buNone/>
            </a:pPr>
            <a:endParaRPr lang="en-US" b="1" dirty="0"/>
          </a:p>
        </p:txBody>
      </p:sp>
      <p:sp>
        <p:nvSpPr>
          <p:cNvPr id="5" name="Footer Placeholder 4"/>
          <p:cNvSpPr>
            <a:spLocks noGrp="1"/>
          </p:cNvSpPr>
          <p:nvPr>
            <p:ph type="ftr" sz="quarter" idx="11"/>
          </p:nvPr>
        </p:nvSpPr>
        <p:spPr/>
        <p:txBody>
          <a:bodyPr/>
          <a:lstStyle/>
          <a:p>
            <a:r>
              <a:rPr lang="en-US" dirty="0"/>
              <a:t>Oregon Department of Education</a:t>
            </a:r>
          </a:p>
        </p:txBody>
      </p:sp>
      <p:sp>
        <p:nvSpPr>
          <p:cNvPr id="6" name="Slide Number Placeholder 5"/>
          <p:cNvSpPr>
            <a:spLocks noGrp="1"/>
          </p:cNvSpPr>
          <p:nvPr>
            <p:ph type="sldNum" sz="quarter" idx="12"/>
          </p:nvPr>
        </p:nvSpPr>
        <p:spPr/>
        <p:txBody>
          <a:bodyPr/>
          <a:lstStyle/>
          <a:p>
            <a:fld id="{357F5B69-6281-4C1F-8C38-6DA0F56DA430}" type="slidenum">
              <a:rPr lang="en-US" smtClean="0"/>
              <a:t>8</a:t>
            </a:fld>
            <a:endParaRPr lang="en-US" dirty="0"/>
          </a:p>
        </p:txBody>
      </p:sp>
    </p:spTree>
    <p:extLst>
      <p:ext uri="{BB962C8B-B14F-4D97-AF65-F5344CB8AC3E}">
        <p14:creationId xmlns:p14="http://schemas.microsoft.com/office/powerpoint/2010/main" val="4161414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ADI Terminology</a:t>
            </a:r>
          </a:p>
        </p:txBody>
      </p:sp>
      <p:sp>
        <p:nvSpPr>
          <p:cNvPr id="3" name="Content Placeholder 2"/>
          <p:cNvSpPr>
            <a:spLocks noGrp="1"/>
          </p:cNvSpPr>
          <p:nvPr>
            <p:ph idx="1"/>
          </p:nvPr>
        </p:nvSpPr>
        <p:spPr>
          <a:xfrm>
            <a:off x="717176" y="2214879"/>
            <a:ext cx="10784542" cy="3719755"/>
          </a:xfrm>
        </p:spPr>
        <p:txBody>
          <a:bodyPr>
            <a:normAutofit/>
          </a:bodyPr>
          <a:lstStyle/>
          <a:p>
            <a:r>
              <a:rPr lang="en-US" sz="2800" dirty="0"/>
              <a:t>Refresh: The process by which a validation is updated to reflect a more current version of the underlying data used to produce it.</a:t>
            </a:r>
          </a:p>
          <a:p>
            <a:r>
              <a:rPr lang="en-US" sz="2800" dirty="0"/>
              <a:t>Data Owner: The ODE staff member who is primarily responsible for the collection, validation, or report.</a:t>
            </a:r>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t>9</a:t>
            </a:fld>
            <a:endParaRPr lang="en-US" dirty="0"/>
          </a:p>
        </p:txBody>
      </p:sp>
    </p:spTree>
    <p:extLst>
      <p:ext uri="{BB962C8B-B14F-4D97-AF65-F5344CB8AC3E}">
        <p14:creationId xmlns:p14="http://schemas.microsoft.com/office/powerpoint/2010/main" val="116945041"/>
      </p:ext>
    </p:extLst>
  </p:cSld>
  <p:clrMapOvr>
    <a:masterClrMapping/>
  </p:clrMapOvr>
</p:sld>
</file>

<file path=ppt/theme/theme1.xml><?xml version="1.0" encoding="utf-8"?>
<a:theme xmlns:a="http://schemas.openxmlformats.org/drawingml/2006/main" name="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al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PowerPoint-Template" id="{CEF040AC-A138-4BA3-B6BE-255F68BC4D27}" vid="{CA1779EF-404C-40EC-AE1C-4E7CB1FF3341}"/>
    </a:ext>
  </a:ext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KeywordTaxHTField xmlns="abe5e7a4-908e-4cd3-b79b-5fe648217337">
      <Terms xmlns="http://schemas.microsoft.com/office/infopath/2007/PartnerControls">
        <TermInfo xmlns="http://schemas.microsoft.com/office/infopath/2007/PartnerControls">
          <TermName xmlns="http://schemas.microsoft.com/office/infopath/2007/PartnerControls">Training</TermName>
          <TermId xmlns="http://schemas.microsoft.com/office/infopath/2007/PartnerControls">fad902ed-f789-404d-98fd-28a515ee347e</TermId>
        </TermInfo>
        <TermInfo xmlns="http://schemas.microsoft.com/office/infopath/2007/PartnerControls">
          <TermName xmlns="http://schemas.microsoft.com/office/infopath/2007/PartnerControls">Accountability Reporting</TermName>
          <TermId xmlns="http://schemas.microsoft.com/office/infopath/2007/PartnerControls">d315a466-1c59-4e74-abe9-dc5fd6d5c461</TermId>
        </TermInfo>
      </Terms>
    </TaxKeywordTaxHTField>
    <TaxCatchAll xmlns="abe5e7a4-908e-4cd3-b79b-5fe648217337">
      <Value>43</Value>
      <Value>174</Value>
    </TaxCatchAll>
    <AppID xmlns="69302118-74e5-439f-a763-c983a0f87728">118</AppID>
    <SortOrder xmlns="69302118-74e5-439f-a763-c983a0f87728">1</SortOrder>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0D5E88FAC57F84B9060AD635348D54D" ma:contentTypeVersion="10" ma:contentTypeDescription="Create a new document." ma:contentTypeScope="" ma:versionID="3161f67cafab39587bbc7f052d4b5df1">
  <xsd:schema xmlns:xsd="http://www.w3.org/2001/XMLSchema" xmlns:xs="http://www.w3.org/2001/XMLSchema" xmlns:p="http://schemas.microsoft.com/office/2006/metadata/properties" xmlns:ns1="http://schemas.microsoft.com/sharepoint/v3" xmlns:ns2="69302118-74e5-439f-a763-c983a0f87728" xmlns:ns3="abe5e7a4-908e-4cd3-b79b-5fe648217337" targetNamespace="http://schemas.microsoft.com/office/2006/metadata/properties" ma:root="true" ma:fieldsID="ce4849ffadd693f37766ac0b1a71631c" ns1:_="" ns2:_="" ns3:_="">
    <xsd:import namespace="http://schemas.microsoft.com/sharepoint/v3"/>
    <xsd:import namespace="69302118-74e5-439f-a763-c983a0f87728"/>
    <xsd:import namespace="abe5e7a4-908e-4cd3-b79b-5fe648217337"/>
    <xsd:element name="properties">
      <xsd:complexType>
        <xsd:sequence>
          <xsd:element name="documentManagement">
            <xsd:complexType>
              <xsd:all>
                <xsd:element ref="ns1:PublishingStartDate" minOccurs="0"/>
                <xsd:element ref="ns1:PublishingExpirationDate" minOccurs="0"/>
                <xsd:element ref="ns2:AppID" minOccurs="0"/>
                <xsd:element ref="ns2:SortOrder" minOccurs="0"/>
                <xsd:element ref="ns3:TaxKeywordTaxHTField" minOccurs="0"/>
                <xsd:element ref="ns3:TaxCatchAll"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9302118-74e5-439f-a763-c983a0f87728" elementFormDefault="qualified">
    <xsd:import namespace="http://schemas.microsoft.com/office/2006/documentManagement/types"/>
    <xsd:import namespace="http://schemas.microsoft.com/office/infopath/2007/PartnerControls"/>
    <xsd:element name="AppID" ma:index="10" nillable="true" ma:displayName="AppID" ma:decimals="0" ma:internalName="AppID">
      <xsd:simpleType>
        <xsd:restriction base="dms:Number"/>
      </xsd:simpleType>
    </xsd:element>
    <xsd:element name="SortOrder" ma:index="11" nillable="true" ma:displayName="SortOrder" ma:decimals="0" ma:default="4" ma:internalName="SortOrder">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abe5e7a4-908e-4cd3-b79b-5fe648217337" elementFormDefault="qualified">
    <xsd:import namespace="http://schemas.microsoft.com/office/2006/documentManagement/types"/>
    <xsd:import namespace="http://schemas.microsoft.com/office/infopath/2007/PartnerControls"/>
    <xsd:element name="TaxKeywordTaxHTField" ma:index="13" nillable="true" ma:taxonomy="true" ma:internalName="TaxKeywordTaxHTField" ma:taxonomyFieldName="TaxKeyword" ma:displayName="Enterprise Keywords" ma:fieldId="{23f27201-bee3-471e-b2e7-b64fd8b7ca38}" ma:taxonomyMulti="true" ma:sspId="dd29e4e6-34b0-4baf-8ebc-1a1d70857dc0"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hidden="true" ma:list="{96737ed6-d724-419c-8d50-9c62e61794d1}" ma:internalName="TaxCatchAll" ma:showField="CatchAllData" ma:web="abe5e7a4-908e-4cd3-b79b-5fe648217337">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C4EA527-A198-4301-BCF4-14EDE0643645}">
  <ds:schemaRefs>
    <ds:schemaRef ds:uri="http://schemas.microsoft.com/office/infopath/2007/PartnerControls"/>
    <ds:schemaRef ds:uri="http://purl.org/dc/elements/1.1/"/>
    <ds:schemaRef ds:uri="http://schemas.microsoft.com/office/2006/metadata/properties"/>
    <ds:schemaRef ds:uri="e10c53f3-1d52-4706-a966-ac9983b29943"/>
    <ds:schemaRef ds:uri="33d0ab3a-ed53-4b26-b374-c651e1521cb8"/>
    <ds:schemaRef ds:uri="http://schemas.microsoft.com/office/2006/documentManagement/types"/>
    <ds:schemaRef ds:uri="http://schemas.openxmlformats.org/package/2006/metadata/core-properties"/>
    <ds:schemaRef ds:uri="http://purl.org/dc/dcmitype/"/>
    <ds:schemaRef ds:uri="http://www.w3.org/XML/1998/namespace"/>
    <ds:schemaRef ds:uri="http://purl.org/dc/terms/"/>
  </ds:schemaRefs>
</ds:datastoreItem>
</file>

<file path=customXml/itemProps2.xml><?xml version="1.0" encoding="utf-8"?>
<ds:datastoreItem xmlns:ds="http://schemas.openxmlformats.org/officeDocument/2006/customXml" ds:itemID="{8D56D10B-279B-47C2-8796-7D6E31CD3B77}"/>
</file>

<file path=customXml/itemProps3.xml><?xml version="1.0" encoding="utf-8"?>
<ds:datastoreItem xmlns:ds="http://schemas.openxmlformats.org/officeDocument/2006/customXml" ds:itemID="{FFC1C207-77FC-44F7-AC05-276B3AA3717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1732</TotalTime>
  <Words>2143</Words>
  <Application>Microsoft Office PowerPoint</Application>
  <PresentationFormat>Widescreen</PresentationFormat>
  <Paragraphs>281</Paragraphs>
  <Slides>35</Slides>
  <Notes>35</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35</vt:i4>
      </vt:variant>
    </vt:vector>
  </HeadingPairs>
  <TitlesOfParts>
    <vt:vector size="41" baseType="lpstr">
      <vt:lpstr>Arial</vt:lpstr>
      <vt:lpstr>Calibri</vt:lpstr>
      <vt:lpstr>2021ODE</vt:lpstr>
      <vt:lpstr>Teal_2021ODE</vt:lpstr>
      <vt:lpstr>1_2021ODE</vt:lpstr>
      <vt:lpstr>2021ODE</vt:lpstr>
      <vt:lpstr>How to Navigate Achievement Data Insight (ADI)</vt:lpstr>
      <vt:lpstr>Where to find this video</vt:lpstr>
      <vt:lpstr>About Us</vt:lpstr>
      <vt:lpstr>Who We Serve</vt:lpstr>
      <vt:lpstr>Who We Serve</vt:lpstr>
      <vt:lpstr>Equity</vt:lpstr>
      <vt:lpstr>Terminology: Validation</vt:lpstr>
      <vt:lpstr>Validations</vt:lpstr>
      <vt:lpstr>ADI Terminology</vt:lpstr>
      <vt:lpstr>Aggregation vs Disaggregation (Summary Tab)</vt:lpstr>
      <vt:lpstr>Other Terms: Secure Data</vt:lpstr>
      <vt:lpstr>Other Terms: Suppression</vt:lpstr>
      <vt:lpstr>Referring to your data</vt:lpstr>
      <vt:lpstr>Data As-of Dates</vt:lpstr>
      <vt:lpstr>Data As-Of Date Example</vt:lpstr>
      <vt:lpstr>Accessing Achievement Data Insight</vt:lpstr>
      <vt:lpstr>Accessing Achievement Data Insight, part 2</vt:lpstr>
      <vt:lpstr>Open Tab: opens as default</vt:lpstr>
      <vt:lpstr>All Tab</vt:lpstr>
      <vt:lpstr>Anatomy of a Tile</vt:lpstr>
      <vt:lpstr>Anatomy of a Tile, continued</vt:lpstr>
      <vt:lpstr>Updated Tiles</vt:lpstr>
      <vt:lpstr>Another validation sections example</vt:lpstr>
      <vt:lpstr>My Validations: Shows all tiles that have not had updates since you last viewed them</vt:lpstr>
      <vt:lpstr>No Permissions Section</vt:lpstr>
      <vt:lpstr>Permissions</vt:lpstr>
      <vt:lpstr>Archived Validations</vt:lpstr>
      <vt:lpstr>Inside ADI Validations </vt:lpstr>
      <vt:lpstr>ADI Interface</vt:lpstr>
      <vt:lpstr>Options Tab is Reformatted as top left tabs</vt:lpstr>
      <vt:lpstr>Ask a Question</vt:lpstr>
      <vt:lpstr>Download Data</vt:lpstr>
      <vt:lpstr>Column Headers</vt:lpstr>
      <vt:lpstr>Detail Tab</vt:lpstr>
      <vt:lpstr>Here to Help: Regional ESD Partners for Accountability and Collections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 ADI Training Slides</dc:title>
  <dc:creator>GOODNESS Michelle * ODE</dc:creator>
  <cp:keywords>Accountability Reporting; Training</cp:keywords>
  <cp:lastModifiedBy>STALCUP Robin * ODE</cp:lastModifiedBy>
  <cp:revision>82</cp:revision>
  <dcterms:modified xsi:type="dcterms:W3CDTF">2024-04-01T18:05:15Z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0x01010050D5E88FAC57F84B9060AD635348D54D</vt:lpwstr>
  </property>
  <property fmtid="{D5CDD505-2E9C-101B-9397-08002B2CF9AE}" pid="3" name="TaxKeyword">
    <vt:lpwstr>174;#Training|fad902ed-f789-404d-98fd-28a515ee347e;#43;#Accountability Reporting|d315a466-1c59-4e74-abe9-dc5fd6d5c461</vt:lpwstr>
  </property>
  <property fmtid="{D5CDD505-2E9C-101B-9397-08002B2CF9AE}" pid="4" name="MSIP_Label_61f40bdc-19d8-4b8e-be88-e9eb9bcca8b8_Enabled">
    <vt:lpwstr>true</vt:lpwstr>
  </property>
  <property fmtid="{D5CDD505-2E9C-101B-9397-08002B2CF9AE}" pid="5" name="MSIP_Label_61f40bdc-19d8-4b8e-be88-e9eb9bcca8b8_SetDate">
    <vt:lpwstr>2023-10-19T17:38:46Z</vt:lpwstr>
  </property>
  <property fmtid="{D5CDD505-2E9C-101B-9397-08002B2CF9AE}" pid="6" name="MSIP_Label_61f40bdc-19d8-4b8e-be88-e9eb9bcca8b8_Method">
    <vt:lpwstr>Privileged</vt:lpwstr>
  </property>
  <property fmtid="{D5CDD505-2E9C-101B-9397-08002B2CF9AE}" pid="7" name="MSIP_Label_61f40bdc-19d8-4b8e-be88-e9eb9bcca8b8_Name">
    <vt:lpwstr>Level 1 - Published (Items)</vt:lpwstr>
  </property>
  <property fmtid="{D5CDD505-2E9C-101B-9397-08002B2CF9AE}" pid="8" name="MSIP_Label_61f40bdc-19d8-4b8e-be88-e9eb9bcca8b8_SiteId">
    <vt:lpwstr>b4f51418-b269-49a2-935a-fa54bf584fc8</vt:lpwstr>
  </property>
  <property fmtid="{D5CDD505-2E9C-101B-9397-08002B2CF9AE}" pid="9" name="MSIP_Label_61f40bdc-19d8-4b8e-be88-e9eb9bcca8b8_ActionId">
    <vt:lpwstr>c4b5f7af-171c-4074-8f39-9fc74c531cc2</vt:lpwstr>
  </property>
  <property fmtid="{D5CDD505-2E9C-101B-9397-08002B2CF9AE}" pid="10" name="MSIP_Label_61f40bdc-19d8-4b8e-be88-e9eb9bcca8b8_ContentBits">
    <vt:lpwstr>0</vt:lpwstr>
  </property>
</Properties>
</file>